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43" r:id="rId2"/>
    <p:sldId id="844" r:id="rId3"/>
    <p:sldId id="850" r:id="rId4"/>
    <p:sldId id="870" r:id="rId5"/>
    <p:sldId id="871" r:id="rId6"/>
    <p:sldId id="859" r:id="rId7"/>
    <p:sldId id="855" r:id="rId8"/>
    <p:sldId id="857" r:id="rId9"/>
    <p:sldId id="869" r:id="rId10"/>
    <p:sldId id="858" r:id="rId11"/>
    <p:sldId id="849" r:id="rId12"/>
    <p:sldId id="856" r:id="rId13"/>
    <p:sldId id="872" r:id="rId14"/>
    <p:sldId id="873" r:id="rId15"/>
    <p:sldId id="878" r:id="rId16"/>
    <p:sldId id="877" r:id="rId17"/>
    <p:sldId id="879" r:id="rId18"/>
    <p:sldId id="310" r:id="rId19"/>
    <p:sldId id="316" r:id="rId20"/>
    <p:sldId id="848" r:id="rId21"/>
    <p:sldId id="862" r:id="rId22"/>
    <p:sldId id="852" r:id="rId23"/>
    <p:sldId id="880" r:id="rId24"/>
    <p:sldId id="861" r:id="rId25"/>
    <p:sldId id="874" r:id="rId26"/>
    <p:sldId id="875" r:id="rId27"/>
  </p:sldIdLst>
  <p:sldSz cx="12192000" cy="6858000"/>
  <p:notesSz cx="6669088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BEAUQUIN" initials="IB" lastIdx="1" clrIdx="0">
    <p:extLst>
      <p:ext uri="{19B8F6BF-5375-455C-9EA6-DF929625EA0E}">
        <p15:presenceInfo xmlns:p15="http://schemas.microsoft.com/office/powerpoint/2012/main" userId="S::ibeauquin@ccdlab.com::50875aef-30dd-4122-8234-20005b045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D5"/>
    <a:srgbClr val="B50358"/>
    <a:srgbClr val="FFFBEF"/>
    <a:srgbClr val="EFF5FB"/>
    <a:srgbClr val="93320B"/>
    <a:srgbClr val="009999"/>
    <a:srgbClr val="591F07"/>
    <a:srgbClr val="FFE1EB"/>
    <a:srgbClr val="FF6699"/>
    <a:srgbClr val="F6C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651" autoAdjust="0"/>
    <p:restoredTop sz="94823" autoAdjust="0"/>
  </p:normalViewPr>
  <p:slideViewPr>
    <p:cSldViewPr snapToGrid="0">
      <p:cViewPr>
        <p:scale>
          <a:sx n="50" d="100"/>
          <a:sy n="50" d="100"/>
        </p:scale>
        <p:origin x="2016" y="605"/>
      </p:cViewPr>
      <p:guideLst/>
    </p:cSldViewPr>
  </p:slideViewPr>
  <p:outlineViewPr>
    <p:cViewPr>
      <p:scale>
        <a:sx n="33" d="100"/>
        <a:sy n="33" d="100"/>
      </p:scale>
      <p:origin x="0" y="-116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370"/>
    </p:cViewPr>
  </p:sorterViewPr>
  <p:notesViewPr>
    <p:cSldViewPr snapToGrid="0">
      <p:cViewPr>
        <p:scale>
          <a:sx n="100" d="100"/>
          <a:sy n="100" d="100"/>
        </p:scale>
        <p:origin x="2323" y="-22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oay.dom\Paris\Developpement\CPAL\Projet%20Vitamine%20D\0.%20Projet\Concurrence\Vitamine%20D%20CPAL%20Sell-Out%20Volumes%20CAM%2008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eauquin\Downloads\dc7d0a81-b11e-478f-bed5-6700d24c4a5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45846625692915"/>
          <c:y val="0.13893897658556992"/>
          <c:w val="0.51900099536568967"/>
          <c:h val="0.81715047957325349"/>
        </c:manualLayout>
      </c:layout>
      <c:pieChart>
        <c:varyColors val="1"/>
        <c:ser>
          <c:idx val="0"/>
          <c:order val="0"/>
          <c:tx>
            <c:strRef>
              <c:f>Graph!$B$69</c:f>
              <c:strCache>
                <c:ptCount val="1"/>
                <c:pt idx="0">
                  <c:v>N Vol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19-4430-B893-FF9100AAE3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19-4430-B893-FF9100AAE3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19-4430-B893-FF9100AAE3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19-4430-B893-FF9100AAE3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19-4430-B893-FF9100AAE3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19-4430-B893-FF9100AAE3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019-4430-B893-FF9100AAE347}"/>
              </c:ext>
            </c:extLst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019-4430-B893-FF9100AAE3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019-4430-B893-FF9100AAE3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019-4430-B893-FF9100AAE347}"/>
              </c:ext>
            </c:extLst>
          </c:dPt>
          <c:dLbls>
            <c:dLbl>
              <c:idx val="0"/>
              <c:layout>
                <c:manualLayout>
                  <c:x val="2.6276276276276139E-2"/>
                  <c:y val="-7.0921985815602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9-4430-B893-FF9100AAE347}"/>
                </c:ext>
              </c:extLst>
            </c:dLbl>
            <c:dLbl>
              <c:idx val="2"/>
              <c:layout>
                <c:manualLayout>
                  <c:x val="3.7537537537537537E-3"/>
                  <c:y val="3.25059101654846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19-4430-B893-FF9100AAE347}"/>
                </c:ext>
              </c:extLst>
            </c:dLbl>
            <c:dLbl>
              <c:idx val="3"/>
              <c:layout>
                <c:manualLayout>
                  <c:x val="9.1990266693659228E-3"/>
                  <c:y val="4.55298844748945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6911020425555"/>
                      <c:h val="0.1164146472857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19-4430-B893-FF9100AAE347}"/>
                </c:ext>
              </c:extLst>
            </c:dLbl>
            <c:dLbl>
              <c:idx val="4"/>
              <c:layout>
                <c:manualLayout>
                  <c:x val="-7.5075075075075074E-3"/>
                  <c:y val="2.9550827423167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19-4430-B893-FF9100AAE347}"/>
                </c:ext>
              </c:extLst>
            </c:dLbl>
            <c:dLbl>
              <c:idx val="5"/>
              <c:layout>
                <c:manualLayout>
                  <c:x val="1.3138138138138139E-2"/>
                  <c:y val="2.65957446808510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560272871297"/>
                      <c:h val="0.1072876528731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019-4430-B893-FF9100AAE347}"/>
                </c:ext>
              </c:extLst>
            </c:dLbl>
            <c:dLbl>
              <c:idx val="6"/>
              <c:layout>
                <c:manualLayout>
                  <c:x val="3.003007362577648E-2"/>
                  <c:y val="-3.5788856066383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19-4430-B893-FF9100AAE347}"/>
                </c:ext>
              </c:extLst>
            </c:dLbl>
            <c:dLbl>
              <c:idx val="7"/>
              <c:layout>
                <c:manualLayout>
                  <c:x val="1.691474966170500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19-4430-B893-FF9100AAE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Graph!$A$70:$A$77</c:f>
              <c:strCache>
                <c:ptCount val="8"/>
                <c:pt idx="0">
                  <c:v>ZymaD - 10 ml</c:v>
                </c:pt>
                <c:pt idx="1">
                  <c:v>Adrigyl - 10 ml</c:v>
                </c:pt>
                <c:pt idx="2">
                  <c:v>Ergy D - 15 ml</c:v>
                </c:pt>
                <c:pt idx="3">
                  <c:v>D3 Biane Gouttes - 20 ml</c:v>
                </c:pt>
                <c:pt idx="4">
                  <c:v>Pediakid Vit D3 - 20 ml</c:v>
                </c:pt>
                <c:pt idx="5">
                  <c:v>D3 Biane Spray 1000 UI - 20 ml</c:v>
                </c:pt>
                <c:pt idx="6">
                  <c:v>Ergy D Plus - 15 ml</c:v>
                </c:pt>
                <c:pt idx="7">
                  <c:v>Autres</c:v>
                </c:pt>
              </c:strCache>
            </c:strRef>
          </c:cat>
          <c:val>
            <c:numRef>
              <c:f>Graph!$B$70:$B$77</c:f>
              <c:numCache>
                <c:formatCode>_-* #\ ##0_-;\-* #\ ##0_-;_-* "-"??_-;_-@_-</c:formatCode>
                <c:ptCount val="8"/>
                <c:pt idx="0">
                  <c:v>3804776.111</c:v>
                </c:pt>
                <c:pt idx="1">
                  <c:v>901598.46499999997</c:v>
                </c:pt>
                <c:pt idx="2">
                  <c:v>479548.71169999999</c:v>
                </c:pt>
                <c:pt idx="3">
                  <c:v>235764.51610000001</c:v>
                </c:pt>
                <c:pt idx="4">
                  <c:v>155628.76749999999</c:v>
                </c:pt>
                <c:pt idx="5">
                  <c:v>137270.57810000001</c:v>
                </c:pt>
                <c:pt idx="6">
                  <c:v>136684.99100000001</c:v>
                </c:pt>
                <c:pt idx="7">
                  <c:v>605994.07640000014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19-4430-B893-FF9100AAE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/>
              <a:t>Ventes mensuelles en volumes - Vitamine D (AMM / CPAL)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9777049185193647E-2"/>
          <c:y val="6.3954145126541614E-2"/>
          <c:w val="0.84171456789830312"/>
          <c:h val="0.81004569520634806"/>
        </c:manualLayout>
      </c:layout>
      <c:lineChart>
        <c:grouping val="standard"/>
        <c:varyColors val="0"/>
        <c:ser>
          <c:idx val="0"/>
          <c:order val="0"/>
          <c:tx>
            <c:strRef>
              <c:f>'[1]Graph mensuel'!$A$3</c:f>
              <c:strCache>
                <c:ptCount val="1"/>
                <c:pt idx="0">
                  <c:v>Adrigyl - 10 ml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mensuel'!$Z$3:$AT$3</c:f>
              <c:numCache>
                <c:formatCode>General</c:formatCode>
                <c:ptCount val="21"/>
                <c:pt idx="0">
                  <c:v>105062.5451</c:v>
                </c:pt>
                <c:pt idx="1">
                  <c:v>90071.170199999993</c:v>
                </c:pt>
                <c:pt idx="2">
                  <c:v>100757.0716</c:v>
                </c:pt>
                <c:pt idx="3">
                  <c:v>85907.191500000001</c:v>
                </c:pt>
                <c:pt idx="4">
                  <c:v>80651.91810000001</c:v>
                </c:pt>
                <c:pt idx="5">
                  <c:v>83319.521900000007</c:v>
                </c:pt>
                <c:pt idx="6">
                  <c:v>84044.357799999998</c:v>
                </c:pt>
                <c:pt idx="7">
                  <c:v>75492.345499999996</c:v>
                </c:pt>
                <c:pt idx="8">
                  <c:v>86034.019199999995</c:v>
                </c:pt>
                <c:pt idx="9">
                  <c:v>85440.520799999998</c:v>
                </c:pt>
                <c:pt idx="10">
                  <c:v>89513.278300000005</c:v>
                </c:pt>
                <c:pt idx="11">
                  <c:v>80299.719600000011</c:v>
                </c:pt>
                <c:pt idx="12">
                  <c:v>85844.043799999999</c:v>
                </c:pt>
                <c:pt idx="13">
                  <c:v>75602.177299999996</c:v>
                </c:pt>
                <c:pt idx="14">
                  <c:v>79654.27</c:v>
                </c:pt>
                <c:pt idx="15">
                  <c:v>68526.717000000004</c:v>
                </c:pt>
                <c:pt idx="16">
                  <c:v>64248.7961</c:v>
                </c:pt>
                <c:pt idx="17">
                  <c:v>64552.636500000001</c:v>
                </c:pt>
                <c:pt idx="18">
                  <c:v>64280.733399999997</c:v>
                </c:pt>
                <c:pt idx="19">
                  <c:v>57601.553</c:v>
                </c:pt>
                <c:pt idx="20">
                  <c:v>65200.770299999996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A-40ED-9CDC-8604A51EEAE1}"/>
            </c:ext>
          </c:extLst>
        </c:ser>
        <c:ser>
          <c:idx val="1"/>
          <c:order val="1"/>
          <c:tx>
            <c:strRef>
              <c:f>'[1]Graph mensuel'!$A$4</c:f>
              <c:strCache>
                <c:ptCount val="1"/>
                <c:pt idx="0">
                  <c:v>D3 Biane - 30 caps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mensuel'!$Z$4:$AT$4</c:f>
              <c:numCache>
                <c:formatCode>General</c:formatCode>
                <c:ptCount val="21"/>
                <c:pt idx="0">
                  <c:v>2745.9935999999998</c:v>
                </c:pt>
                <c:pt idx="1">
                  <c:v>2631.2602000000002</c:v>
                </c:pt>
                <c:pt idx="2">
                  <c:v>6078.3729000000003</c:v>
                </c:pt>
                <c:pt idx="3">
                  <c:v>3831.5230000000001</c:v>
                </c:pt>
                <c:pt idx="4">
                  <c:v>2954.8040000000001</c:v>
                </c:pt>
                <c:pt idx="5">
                  <c:v>2135.9492</c:v>
                </c:pt>
                <c:pt idx="6">
                  <c:v>2156.8721</c:v>
                </c:pt>
                <c:pt idx="7">
                  <c:v>1984.2895000000001</c:v>
                </c:pt>
                <c:pt idx="8">
                  <c:v>3611.7548999999999</c:v>
                </c:pt>
                <c:pt idx="9">
                  <c:v>6982.1965</c:v>
                </c:pt>
                <c:pt idx="10">
                  <c:v>13704.297699999999</c:v>
                </c:pt>
                <c:pt idx="11">
                  <c:v>12922.4604</c:v>
                </c:pt>
                <c:pt idx="12">
                  <c:v>22194.7035</c:v>
                </c:pt>
                <c:pt idx="13">
                  <c:v>15681.898499999999</c:v>
                </c:pt>
                <c:pt idx="14">
                  <c:v>13471.4375</c:v>
                </c:pt>
                <c:pt idx="15">
                  <c:v>8827.0177000000003</c:v>
                </c:pt>
                <c:pt idx="16">
                  <c:v>6120.0775999999996</c:v>
                </c:pt>
                <c:pt idx="17">
                  <c:v>4181.6549000000005</c:v>
                </c:pt>
                <c:pt idx="18">
                  <c:v>5663.7776000000003</c:v>
                </c:pt>
                <c:pt idx="19">
                  <c:v>5890.0276999999996</c:v>
                </c:pt>
                <c:pt idx="20">
                  <c:v>5717.7327999999998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AA-40ED-9CDC-8604A51EEAE1}"/>
            </c:ext>
          </c:extLst>
        </c:ser>
        <c:ser>
          <c:idx val="2"/>
          <c:order val="2"/>
          <c:tx>
            <c:strRef>
              <c:f>'[1]Graph mensuel'!$A$5</c:f>
              <c:strCache>
                <c:ptCount val="1"/>
                <c:pt idx="0">
                  <c:v>D3 Biane Gouttes - 20 ml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mensuel'!$Z$5:$AT$5</c:f>
              <c:numCache>
                <c:formatCode>General</c:formatCode>
                <c:ptCount val="21"/>
                <c:pt idx="0">
                  <c:v>6756.6387000000004</c:v>
                </c:pt>
                <c:pt idx="1">
                  <c:v>7044.9023999999999</c:v>
                </c:pt>
                <c:pt idx="2">
                  <c:v>14815.096600000001</c:v>
                </c:pt>
                <c:pt idx="3">
                  <c:v>8386.6299999999992</c:v>
                </c:pt>
                <c:pt idx="4">
                  <c:v>5853.3228999999983</c:v>
                </c:pt>
                <c:pt idx="5">
                  <c:v>4499.4063000000006</c:v>
                </c:pt>
                <c:pt idx="6">
                  <c:v>5035.7034000000003</c:v>
                </c:pt>
                <c:pt idx="7">
                  <c:v>4156.7212</c:v>
                </c:pt>
                <c:pt idx="8">
                  <c:v>8984.5151999999998</c:v>
                </c:pt>
                <c:pt idx="9">
                  <c:v>16556.956900000001</c:v>
                </c:pt>
                <c:pt idx="10">
                  <c:v>30908.472600000001</c:v>
                </c:pt>
                <c:pt idx="11">
                  <c:v>24357.9787</c:v>
                </c:pt>
                <c:pt idx="12">
                  <c:v>39680.263800000001</c:v>
                </c:pt>
                <c:pt idx="13">
                  <c:v>32710.576700000001</c:v>
                </c:pt>
                <c:pt idx="14">
                  <c:v>24920.706399999999</c:v>
                </c:pt>
                <c:pt idx="15">
                  <c:v>16542.652900000001</c:v>
                </c:pt>
                <c:pt idx="16">
                  <c:v>11594.7127</c:v>
                </c:pt>
                <c:pt idx="17">
                  <c:v>7489.2655000000004</c:v>
                </c:pt>
                <c:pt idx="18">
                  <c:v>10697.316000000001</c:v>
                </c:pt>
                <c:pt idx="19">
                  <c:v>11321.0987</c:v>
                </c:pt>
                <c:pt idx="20">
                  <c:v>11713.2282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AA-40ED-9CDC-8604A51EEAE1}"/>
            </c:ext>
          </c:extLst>
        </c:ser>
        <c:ser>
          <c:idx val="3"/>
          <c:order val="3"/>
          <c:tx>
            <c:strRef>
              <c:f>'[1]Graph mensuel'!$A$6</c:f>
              <c:strCache>
                <c:ptCount val="1"/>
                <c:pt idx="0">
                  <c:v>D3 Biane Spray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mensuel'!$Z$6:$AT$6</c:f>
              <c:numCache>
                <c:formatCode>General</c:formatCode>
                <c:ptCount val="21"/>
                <c:pt idx="8">
                  <c:v>349.30900000000003</c:v>
                </c:pt>
                <c:pt idx="9">
                  <c:v>9068.6093000000001</c:v>
                </c:pt>
                <c:pt idx="10">
                  <c:v>19447.215700000001</c:v>
                </c:pt>
                <c:pt idx="11">
                  <c:v>15964.6672</c:v>
                </c:pt>
                <c:pt idx="12">
                  <c:v>27721.105299999999</c:v>
                </c:pt>
                <c:pt idx="13">
                  <c:v>20276.0088</c:v>
                </c:pt>
                <c:pt idx="14">
                  <c:v>14331.105100000001</c:v>
                </c:pt>
                <c:pt idx="15">
                  <c:v>9385.4197000000004</c:v>
                </c:pt>
                <c:pt idx="16">
                  <c:v>6094.1949000000004</c:v>
                </c:pt>
                <c:pt idx="17">
                  <c:v>3955.4167000000002</c:v>
                </c:pt>
                <c:pt idx="18">
                  <c:v>5112.7412999999997</c:v>
                </c:pt>
                <c:pt idx="19">
                  <c:v>5564.7851000000001</c:v>
                </c:pt>
                <c:pt idx="20">
                  <c:v>6648.0748999999996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AA-40ED-9CDC-8604A51EEAE1}"/>
            </c:ext>
          </c:extLst>
        </c:ser>
        <c:ser>
          <c:idx val="4"/>
          <c:order val="4"/>
          <c:tx>
            <c:strRef>
              <c:f>'[1]Graph mensuel'!$A$7</c:f>
              <c:strCache>
                <c:ptCount val="1"/>
                <c:pt idx="0">
                  <c:v>Ergy D Plus - 15 ml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mensuel'!$Z$7:$AT$7</c:f>
              <c:numCache>
                <c:formatCode>General</c:formatCode>
                <c:ptCount val="21"/>
                <c:pt idx="0">
                  <c:v>4043.7689999999998</c:v>
                </c:pt>
                <c:pt idx="1">
                  <c:v>4034.8202999999999</c:v>
                </c:pt>
                <c:pt idx="2">
                  <c:v>7674.9224000000004</c:v>
                </c:pt>
                <c:pt idx="3">
                  <c:v>4726.0205999999998</c:v>
                </c:pt>
                <c:pt idx="4">
                  <c:v>3397.4134999999992</c:v>
                </c:pt>
                <c:pt idx="5">
                  <c:v>2979.4722000000002</c:v>
                </c:pt>
                <c:pt idx="6">
                  <c:v>2599.4609999999998</c:v>
                </c:pt>
                <c:pt idx="7">
                  <c:v>3037.7177000000001</c:v>
                </c:pt>
                <c:pt idx="8">
                  <c:v>5992.2456000000002</c:v>
                </c:pt>
                <c:pt idx="9">
                  <c:v>13052.4853</c:v>
                </c:pt>
                <c:pt idx="10">
                  <c:v>18883.3992</c:v>
                </c:pt>
                <c:pt idx="11">
                  <c:v>14156.367899999999</c:v>
                </c:pt>
                <c:pt idx="12">
                  <c:v>23590.0268</c:v>
                </c:pt>
                <c:pt idx="13">
                  <c:v>8932.627199999999</c:v>
                </c:pt>
                <c:pt idx="14">
                  <c:v>13024.5074</c:v>
                </c:pt>
                <c:pt idx="15">
                  <c:v>9978.9722999999994</c:v>
                </c:pt>
                <c:pt idx="16">
                  <c:v>7208.3082000000004</c:v>
                </c:pt>
                <c:pt idx="17">
                  <c:v>5679.1228000000001</c:v>
                </c:pt>
                <c:pt idx="18">
                  <c:v>6788.0250999999998</c:v>
                </c:pt>
                <c:pt idx="19">
                  <c:v>9398.9032000000007</c:v>
                </c:pt>
                <c:pt idx="20">
                  <c:v>9961.8833999999988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AA-40ED-9CDC-8604A51EEAE1}"/>
            </c:ext>
          </c:extLst>
        </c:ser>
        <c:ser>
          <c:idx val="5"/>
          <c:order val="5"/>
          <c:tx>
            <c:strRef>
              <c:f>'[1]Graph mensuel'!$A$8</c:f>
              <c:strCache>
                <c:ptCount val="1"/>
                <c:pt idx="0">
                  <c:v>Ergy D - 15 ml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mensuel'!$Z$8:$AT$8</c:f>
              <c:numCache>
                <c:formatCode>General</c:formatCode>
                <c:ptCount val="21"/>
                <c:pt idx="0">
                  <c:v>22730.0445</c:v>
                </c:pt>
                <c:pt idx="1">
                  <c:v>21271.083699999999</c:v>
                </c:pt>
                <c:pt idx="2">
                  <c:v>42244.919700000013</c:v>
                </c:pt>
                <c:pt idx="3">
                  <c:v>24131.391199999998</c:v>
                </c:pt>
                <c:pt idx="4">
                  <c:v>17548.514899999998</c:v>
                </c:pt>
                <c:pt idx="5">
                  <c:v>13929.751899999999</c:v>
                </c:pt>
                <c:pt idx="6">
                  <c:v>14436.067800000001</c:v>
                </c:pt>
                <c:pt idx="7">
                  <c:v>13008.487999999999</c:v>
                </c:pt>
                <c:pt idx="8">
                  <c:v>23613.3056</c:v>
                </c:pt>
                <c:pt idx="9">
                  <c:v>46129.698299999996</c:v>
                </c:pt>
                <c:pt idx="10">
                  <c:v>91466.169600000008</c:v>
                </c:pt>
                <c:pt idx="11">
                  <c:v>66148.748200000002</c:v>
                </c:pt>
                <c:pt idx="12">
                  <c:v>75950.886200000008</c:v>
                </c:pt>
                <c:pt idx="13">
                  <c:v>38685.701399999998</c:v>
                </c:pt>
                <c:pt idx="14">
                  <c:v>32547.043699999998</c:v>
                </c:pt>
                <c:pt idx="15">
                  <c:v>28532.208999999999</c:v>
                </c:pt>
                <c:pt idx="16">
                  <c:v>21428.930499999999</c:v>
                </c:pt>
                <c:pt idx="17">
                  <c:v>15682.170899999999</c:v>
                </c:pt>
                <c:pt idx="18">
                  <c:v>18136.5939</c:v>
                </c:pt>
                <c:pt idx="19">
                  <c:v>21227.254400000002</c:v>
                </c:pt>
                <c:pt idx="20">
                  <c:v>23143.995500000001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AA-40ED-9CDC-8604A51EEAE1}"/>
            </c:ext>
          </c:extLst>
        </c:ser>
        <c:ser>
          <c:idx val="6"/>
          <c:order val="6"/>
          <c:tx>
            <c:strRef>
              <c:f>'[1]Graph mensuel'!$A$9</c:f>
              <c:strCache>
                <c:ptCount val="1"/>
                <c:pt idx="0">
                  <c:v>Pediakid Vitamine D3 - 20 ml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mensuel'!$Z$9:$AT$9</c:f>
              <c:numCache>
                <c:formatCode>General</c:formatCode>
                <c:ptCount val="21"/>
                <c:pt idx="0">
                  <c:v>4599.5630000000001</c:v>
                </c:pt>
                <c:pt idx="1">
                  <c:v>4104.2035999999998</c:v>
                </c:pt>
                <c:pt idx="2">
                  <c:v>5636.5024000000003</c:v>
                </c:pt>
                <c:pt idx="3">
                  <c:v>6229.3891000000003</c:v>
                </c:pt>
                <c:pt idx="4">
                  <c:v>5302.2912999999999</c:v>
                </c:pt>
                <c:pt idx="5">
                  <c:v>7465.9517999999998</c:v>
                </c:pt>
                <c:pt idx="6">
                  <c:v>7640.9606999999996</c:v>
                </c:pt>
                <c:pt idx="7">
                  <c:v>8186.8392999999996</c:v>
                </c:pt>
                <c:pt idx="8">
                  <c:v>10815.123900000001</c:v>
                </c:pt>
                <c:pt idx="9">
                  <c:v>11854.5771</c:v>
                </c:pt>
                <c:pt idx="10">
                  <c:v>15362.6695</c:v>
                </c:pt>
                <c:pt idx="11">
                  <c:v>12985.119199999999</c:v>
                </c:pt>
                <c:pt idx="12">
                  <c:v>17233.577399999998</c:v>
                </c:pt>
                <c:pt idx="13">
                  <c:v>14597.8915</c:v>
                </c:pt>
                <c:pt idx="14">
                  <c:v>15079.725700000001</c:v>
                </c:pt>
                <c:pt idx="15">
                  <c:v>11331.545599999999</c:v>
                </c:pt>
                <c:pt idx="16">
                  <c:v>10847.234700000001</c:v>
                </c:pt>
                <c:pt idx="17">
                  <c:v>10559.8887</c:v>
                </c:pt>
                <c:pt idx="18">
                  <c:v>11851.027899999999</c:v>
                </c:pt>
                <c:pt idx="19">
                  <c:v>13110.3863</c:v>
                </c:pt>
                <c:pt idx="20">
                  <c:v>13284.6675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AA-40ED-9CDC-8604A51EE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021327"/>
        <c:axId val="1063018415"/>
      </c:lineChart>
      <c:lineChart>
        <c:grouping val="standard"/>
        <c:varyColors val="0"/>
        <c:ser>
          <c:idx val="7"/>
          <c:order val="7"/>
          <c:tx>
            <c:strRef>
              <c:f>'[1]Graph mensuel'!$A$10</c:f>
              <c:strCache>
                <c:ptCount val="1"/>
                <c:pt idx="0">
                  <c:v>Zyma D - 10 ml</c:v>
                </c:pt>
              </c:strCache>
            </c:strRef>
          </c:tx>
          <c:spPr>
            <a:ln w="762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'[1]Graph mensuel'!$Z$2:$AT$2</c:f>
              <c:strCache>
                <c:ptCount val="21"/>
                <c:pt idx="0">
                  <c:v>2020-01</c:v>
                </c:pt>
                <c:pt idx="1">
                  <c:v>2020-02</c:v>
                </c:pt>
                <c:pt idx="2">
                  <c:v>2020-03</c:v>
                </c:pt>
                <c:pt idx="3">
                  <c:v>2020-04</c:v>
                </c:pt>
                <c:pt idx="4">
                  <c:v>2020-05</c:v>
                </c:pt>
                <c:pt idx="5">
                  <c:v>2020-06</c:v>
                </c:pt>
                <c:pt idx="6">
                  <c:v>2020-07</c:v>
                </c:pt>
                <c:pt idx="7">
                  <c:v>2020-08</c:v>
                </c:pt>
                <c:pt idx="8">
                  <c:v>2020-09</c:v>
                </c:pt>
                <c:pt idx="9">
                  <c:v>2020-10</c:v>
                </c:pt>
                <c:pt idx="10">
                  <c:v>2020-11</c:v>
                </c:pt>
                <c:pt idx="11">
                  <c:v>2020-12</c:v>
                </c:pt>
                <c:pt idx="12">
                  <c:v>2021-01</c:v>
                </c:pt>
                <c:pt idx="13">
                  <c:v>2021-02</c:v>
                </c:pt>
                <c:pt idx="14">
                  <c:v>2021-03</c:v>
                </c:pt>
                <c:pt idx="15">
                  <c:v>2021-04</c:v>
                </c:pt>
                <c:pt idx="16">
                  <c:v>2021-05</c:v>
                </c:pt>
                <c:pt idx="17">
                  <c:v>2021-06</c:v>
                </c:pt>
                <c:pt idx="18">
                  <c:v>2021-07</c:v>
                </c:pt>
                <c:pt idx="19">
                  <c:v>2021-08</c:v>
                </c:pt>
                <c:pt idx="20">
                  <c:v>2021-09</c:v>
                </c:pt>
              </c:strCache>
            </c:strRef>
          </c:cat>
          <c:val>
            <c:numRef>
              <c:f>'[1]Graph mensuel'!$Z$10:$AT$10</c:f>
              <c:numCache>
                <c:formatCode>General</c:formatCode>
                <c:ptCount val="21"/>
                <c:pt idx="0">
                  <c:v>261298.48989999999</c:v>
                </c:pt>
                <c:pt idx="1">
                  <c:v>241887.99239999999</c:v>
                </c:pt>
                <c:pt idx="2">
                  <c:v>306643.57449999999</c:v>
                </c:pt>
                <c:pt idx="3">
                  <c:v>248624.2157</c:v>
                </c:pt>
                <c:pt idx="4">
                  <c:v>237228.44940000001</c:v>
                </c:pt>
                <c:pt idx="5">
                  <c:v>247624.932</c:v>
                </c:pt>
                <c:pt idx="6">
                  <c:v>242280.73420000001</c:v>
                </c:pt>
                <c:pt idx="7">
                  <c:v>216009.1274</c:v>
                </c:pt>
                <c:pt idx="8">
                  <c:v>274882.41979999997</c:v>
                </c:pt>
                <c:pt idx="9">
                  <c:v>317597.016</c:v>
                </c:pt>
                <c:pt idx="10">
                  <c:v>358849.23300000001</c:v>
                </c:pt>
                <c:pt idx="11">
                  <c:v>349327.79609999998</c:v>
                </c:pt>
                <c:pt idx="12">
                  <c:v>397802.44150000002</c:v>
                </c:pt>
                <c:pt idx="13">
                  <c:v>337748.87430000002</c:v>
                </c:pt>
                <c:pt idx="14">
                  <c:v>355288.85279999999</c:v>
                </c:pt>
                <c:pt idx="15">
                  <c:v>308588.32699999999</c:v>
                </c:pt>
                <c:pt idx="16">
                  <c:v>283459.25290000002</c:v>
                </c:pt>
                <c:pt idx="17">
                  <c:v>278211.90519999998</c:v>
                </c:pt>
                <c:pt idx="18">
                  <c:v>282134.36540000001</c:v>
                </c:pt>
                <c:pt idx="19">
                  <c:v>260885.62700000001</c:v>
                </c:pt>
                <c:pt idx="20">
                  <c:v>306375.93719999999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AA-40ED-9CDC-8604A51EE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074159"/>
        <c:axId val="1063070415"/>
      </c:lineChart>
      <c:catAx>
        <c:axId val="106302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3018415"/>
        <c:crosses val="autoZero"/>
        <c:auto val="1"/>
        <c:lblAlgn val="ctr"/>
        <c:lblOffset val="100"/>
        <c:noMultiLvlLbl val="0"/>
      </c:catAx>
      <c:valAx>
        <c:axId val="106301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3021327"/>
        <c:crosses val="autoZero"/>
        <c:crossBetween val="between"/>
      </c:valAx>
      <c:valAx>
        <c:axId val="106307041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3074159"/>
        <c:crosses val="max"/>
        <c:crossBetween val="between"/>
      </c:valAx>
      <c:catAx>
        <c:axId val="1063074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0704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60093651808344E-2"/>
          <c:y val="0.92693912718571525"/>
          <c:w val="0.94312475307821997"/>
          <c:h val="6.932664453219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3985-64A1-466C-8BF0-66198C1E2ED3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BBE8-B22D-4F79-B346-9BCB7E8790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4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6874578"/>
          </a:xfrm>
          <a:prstGeom prst="rect">
            <a:avLst/>
          </a:prstGeom>
          <a:gradFill flip="none" rotWithShape="1">
            <a:gsLst>
              <a:gs pos="0">
                <a:srgbClr val="293F3A">
                  <a:shade val="30000"/>
                  <a:satMod val="115000"/>
                </a:srgbClr>
              </a:gs>
              <a:gs pos="50000">
                <a:srgbClr val="293F3A">
                  <a:shade val="67500"/>
                  <a:satMod val="115000"/>
                </a:srgbClr>
              </a:gs>
              <a:gs pos="100000">
                <a:srgbClr val="293F3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0F973E-0594-5C32-96B4-D2175FAD3534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2" name="Titre 9">
            <a:extLst>
              <a:ext uri="{FF2B5EF4-FFF2-40B4-BE49-F238E27FC236}">
                <a16:creationId xmlns:a16="http://schemas.microsoft.com/office/drawing/2014/main" id="{F5CFE5A1-FB7A-BE87-BDC9-8D6BE94F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algn="l">
              <a:defRPr lang="fr-FR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732C09-E8E5-B269-932E-94F0007021E1}"/>
              </a:ext>
            </a:extLst>
          </p:cNvPr>
          <p:cNvCxnSpPr>
            <a:cxnSpLocks/>
          </p:cNvCxnSpPr>
          <p:nvPr userDrawn="1"/>
        </p:nvCxnSpPr>
        <p:spPr>
          <a:xfrm>
            <a:off x="0" y="6844108"/>
            <a:ext cx="12193363" cy="0"/>
          </a:xfrm>
          <a:prstGeom prst="line">
            <a:avLst/>
          </a:prstGeom>
          <a:ln w="28575">
            <a:solidFill>
              <a:srgbClr val="456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30470"/>
            <a:ext cx="12192000" cy="6874578"/>
          </a:xfrm>
          <a:prstGeom prst="rect">
            <a:avLst/>
          </a:prstGeom>
          <a:solidFill>
            <a:srgbClr val="591F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0F973E-0594-5C32-96B4-D2175FAD3534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732C09-E8E5-B269-932E-94F0007021E1}"/>
              </a:ext>
            </a:extLst>
          </p:cNvPr>
          <p:cNvCxnSpPr>
            <a:cxnSpLocks/>
          </p:cNvCxnSpPr>
          <p:nvPr userDrawn="1"/>
        </p:nvCxnSpPr>
        <p:spPr>
          <a:xfrm>
            <a:off x="0" y="6855683"/>
            <a:ext cx="12193363" cy="0"/>
          </a:xfrm>
          <a:prstGeom prst="line">
            <a:avLst/>
          </a:prstGeom>
          <a:ln w="28575">
            <a:solidFill>
              <a:srgbClr val="9332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9">
            <a:extLst>
              <a:ext uri="{FF2B5EF4-FFF2-40B4-BE49-F238E27FC236}">
                <a16:creationId xmlns:a16="http://schemas.microsoft.com/office/drawing/2014/main" id="{6528E14B-1B40-1FFD-9587-7E7A568D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algn="l">
              <a:defRPr lang="fr-FR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030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18C60-95D1-4D25-A762-6777655A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4" y="1400537"/>
            <a:ext cx="10942877" cy="5115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tx1"/>
                </a:solidFill>
                <a:latin typeface="+mj-lt"/>
              </a:defRPr>
            </a:lvl1pPr>
            <a:lvl2pPr marL="447675" indent="-184150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  <a:latin typeface="+mj-lt"/>
              </a:defRPr>
            </a:lvl2pPr>
            <a:lvl3pPr marL="720725" indent="-273050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3pPr>
            <a:lvl4pPr marL="985838" indent="-265113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4pPr>
            <a:lvl5pPr marL="1260475" indent="-274638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9332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591F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9332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52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9332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Diapo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591F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9332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942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-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490F-4B7F-497E-8036-441788E2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1788" cy="1096611"/>
          </a:xfrm>
          <a:prstGeom prst="rect">
            <a:avLst/>
          </a:prstGeom>
        </p:spPr>
        <p:txBody>
          <a:bodyPr anchor="b"/>
          <a:lstStyle>
            <a:lvl1pPr marL="176213" indent="0">
              <a:defRPr b="1">
                <a:solidFill>
                  <a:srgbClr val="0C8193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9FF264-762C-4821-BED5-92A9A13B3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4619" y="5948220"/>
            <a:ext cx="612708" cy="7086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19C243-3EE3-41F1-9B76-EDB385B97F04}"/>
              </a:ext>
            </a:extLst>
          </p:cNvPr>
          <p:cNvCxnSpPr/>
          <p:nvPr userDrawn="1"/>
        </p:nvCxnSpPr>
        <p:spPr>
          <a:xfrm>
            <a:off x="0" y="1096611"/>
            <a:ext cx="11353800" cy="0"/>
          </a:xfrm>
          <a:prstGeom prst="line">
            <a:avLst/>
          </a:prstGeom>
          <a:ln w="28575">
            <a:solidFill>
              <a:srgbClr val="0C8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F3370D-922F-4249-A49C-67918D2CBC2B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0C8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1C9156A-F643-4104-B948-C100B6AB9685}"/>
              </a:ext>
            </a:extLst>
          </p:cNvPr>
          <p:cNvSpPr txBox="1"/>
          <p:nvPr userDrawn="1"/>
        </p:nvSpPr>
        <p:spPr>
          <a:xfrm>
            <a:off x="0" y="6536331"/>
            <a:ext cx="103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réservé à un usage interne – Ne pas distribuer – VF – MAJ : 11/10/2021 – Diapo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18C60-95D1-4D25-A762-6777655A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4" y="1400537"/>
            <a:ext cx="10942877" cy="5115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tx1"/>
                </a:solidFill>
                <a:latin typeface="+mj-lt"/>
              </a:defRPr>
            </a:lvl1pPr>
            <a:lvl2pPr marL="447675" indent="-184150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  <a:latin typeface="+mj-lt"/>
              </a:defRPr>
            </a:lvl2pPr>
            <a:lvl3pPr marL="720725" indent="-273050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3pPr>
            <a:lvl4pPr marL="985838" indent="-265113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4pPr>
            <a:lvl5pPr marL="1260475" indent="-274638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5E9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253E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5E9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599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5E9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9B6D3-D64F-F545-7A34-A7317E1BB24F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253E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C8376DD-0861-1A23-EBD2-E9FB2D95DE0B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5E9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9">
            <a:extLst>
              <a:ext uri="{FF2B5EF4-FFF2-40B4-BE49-F238E27FC236}">
                <a16:creationId xmlns:a16="http://schemas.microsoft.com/office/drawing/2014/main" id="{42FE90B9-0555-E5CA-6B93-49D154EA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282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6874578"/>
          </a:xfrm>
          <a:prstGeom prst="rect">
            <a:avLst/>
          </a:prstGeom>
          <a:gradFill flip="none" rotWithShape="1">
            <a:gsLst>
              <a:gs pos="0">
                <a:srgbClr val="B50358">
                  <a:shade val="30000"/>
                  <a:satMod val="115000"/>
                </a:srgbClr>
              </a:gs>
              <a:gs pos="50000">
                <a:srgbClr val="B50358">
                  <a:shade val="67500"/>
                  <a:satMod val="115000"/>
                </a:srgbClr>
              </a:gs>
              <a:gs pos="100000">
                <a:srgbClr val="B5035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0F973E-0594-5C32-96B4-D2175FAD3534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732C09-E8E5-B269-932E-94F0007021E1}"/>
              </a:ext>
            </a:extLst>
          </p:cNvPr>
          <p:cNvCxnSpPr>
            <a:cxnSpLocks/>
          </p:cNvCxnSpPr>
          <p:nvPr userDrawn="1"/>
        </p:nvCxnSpPr>
        <p:spPr>
          <a:xfrm>
            <a:off x="-1363" y="6861470"/>
            <a:ext cx="12193363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9">
            <a:extLst>
              <a:ext uri="{FF2B5EF4-FFF2-40B4-BE49-F238E27FC236}">
                <a16:creationId xmlns:a16="http://schemas.microsoft.com/office/drawing/2014/main" id="{8AD38C43-CFF3-7737-3EF7-B4C6BD31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algn="l">
              <a:defRPr lang="fr-FR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028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18C60-95D1-4D25-A762-6777655A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4" y="1400537"/>
            <a:ext cx="10942877" cy="5115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tx1"/>
                </a:solidFill>
                <a:latin typeface="+mj-lt"/>
              </a:defRPr>
            </a:lvl1pPr>
            <a:lvl2pPr marL="447675" indent="-184150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  <a:latin typeface="+mj-lt"/>
              </a:defRPr>
            </a:lvl2pPr>
            <a:lvl3pPr marL="720725" indent="-273050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3pPr>
            <a:lvl4pPr marL="985838" indent="-265113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4pPr>
            <a:lvl5pPr marL="1260475" indent="-274638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gradFill flip="none" rotWithShape="1">
            <a:gsLst>
              <a:gs pos="0">
                <a:srgbClr val="B50358">
                  <a:shade val="30000"/>
                  <a:satMod val="115000"/>
                </a:srgbClr>
              </a:gs>
              <a:gs pos="50000">
                <a:srgbClr val="B50358">
                  <a:shade val="67500"/>
                  <a:satMod val="115000"/>
                </a:srgbClr>
              </a:gs>
              <a:gs pos="100000">
                <a:srgbClr val="B5035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520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gradFill flip="none" rotWithShape="1">
            <a:gsLst>
              <a:gs pos="0">
                <a:srgbClr val="B50358">
                  <a:shade val="30000"/>
                  <a:satMod val="115000"/>
                </a:srgbClr>
              </a:gs>
              <a:gs pos="50000">
                <a:srgbClr val="B50358">
                  <a:shade val="67500"/>
                  <a:satMod val="115000"/>
                </a:srgbClr>
              </a:gs>
              <a:gs pos="100000">
                <a:srgbClr val="B5035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699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687457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0F973E-0594-5C32-96B4-D2175FAD3534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732C09-E8E5-B269-932E-94F0007021E1}"/>
              </a:ext>
            </a:extLst>
          </p:cNvPr>
          <p:cNvCxnSpPr>
            <a:cxnSpLocks/>
          </p:cNvCxnSpPr>
          <p:nvPr userDrawn="1"/>
        </p:nvCxnSpPr>
        <p:spPr>
          <a:xfrm>
            <a:off x="0" y="6844108"/>
            <a:ext cx="1219336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9">
            <a:extLst>
              <a:ext uri="{FF2B5EF4-FFF2-40B4-BE49-F238E27FC236}">
                <a16:creationId xmlns:a16="http://schemas.microsoft.com/office/drawing/2014/main" id="{6EC6DD39-E53D-99D7-4155-D2EE718B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algn="l">
              <a:defRPr lang="fr-FR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779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18C60-95D1-4D25-A762-6777655A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4" y="1400537"/>
            <a:ext cx="10942877" cy="5115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tx1"/>
                </a:solidFill>
                <a:latin typeface="+mj-lt"/>
              </a:defRPr>
            </a:lvl1pPr>
            <a:lvl2pPr marL="447675" indent="-184150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  <a:latin typeface="+mj-lt"/>
              </a:defRPr>
            </a:lvl2pPr>
            <a:lvl3pPr marL="720725" indent="-273050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3pPr>
            <a:lvl4pPr marL="985838" indent="-265113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4pPr>
            <a:lvl5pPr marL="1260475" indent="-274638">
              <a:lnSpc>
                <a:spcPct val="100000"/>
              </a:lnSpc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Diapo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77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rporate -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B738167-ADEF-44BB-8D5C-BBEA7FAF1EE8}"/>
              </a:ext>
            </a:extLst>
          </p:cNvPr>
          <p:cNvCxnSpPr>
            <a:cxnSpLocks/>
          </p:cNvCxnSpPr>
          <p:nvPr userDrawn="1"/>
        </p:nvCxnSpPr>
        <p:spPr>
          <a:xfrm>
            <a:off x="-1363" y="6856945"/>
            <a:ext cx="1219336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B1984D1-B41E-4818-ADF7-027987036FF5}"/>
              </a:ext>
            </a:extLst>
          </p:cNvPr>
          <p:cNvSpPr txBox="1"/>
          <p:nvPr userDrawn="1"/>
        </p:nvSpPr>
        <p:spPr>
          <a:xfrm>
            <a:off x="-1" y="6536331"/>
            <a:ext cx="1135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Déjeuner débat CPDIS du jeudi 09/02/2023 – Les compléments alimentaires - Isabelle BEAUQUIN – </a:t>
            </a:r>
            <a:fld id="{EE5361EB-0650-4F97-9D32-42A400420C06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/>
              <a:t>‹N°›</a:t>
            </a:fld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C0671-1374-4B97-9E8F-FF1122397E87}"/>
              </a:ext>
            </a:extLst>
          </p:cNvPr>
          <p:cNvSpPr/>
          <p:nvPr userDrawn="1"/>
        </p:nvSpPr>
        <p:spPr>
          <a:xfrm>
            <a:off x="0" y="-16578"/>
            <a:ext cx="12192000" cy="1012002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DC9AA6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BD44F1-E570-4AC6-BFE0-7E7485CDF014}"/>
              </a:ext>
            </a:extLst>
          </p:cNvPr>
          <p:cNvCxnSpPr>
            <a:cxnSpLocks/>
          </p:cNvCxnSpPr>
          <p:nvPr userDrawn="1"/>
        </p:nvCxnSpPr>
        <p:spPr>
          <a:xfrm>
            <a:off x="0" y="995424"/>
            <a:ext cx="1129689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9">
            <a:extLst>
              <a:ext uri="{FF2B5EF4-FFF2-40B4-BE49-F238E27FC236}">
                <a16:creationId xmlns:a16="http://schemas.microsoft.com/office/drawing/2014/main" id="{9DD449ED-D440-4622-9441-E7071F46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73892"/>
            <a:ext cx="11693313" cy="9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PGothicE" panose="020B0400000000000000" pitchFamily="34" charset="-128"/>
                <a:cs typeface="Arial" panose="020B0604020202020204" pitchFamily="34" charset="0"/>
              </a:defRPr>
            </a:lvl1pPr>
          </a:lstStyle>
          <a:p>
            <a:pPr lvl="0" eaLnBrk="1" hangingPunct="1">
              <a:lnSpc>
                <a:spcPct val="100000"/>
              </a:lnSpc>
              <a:buFontTx/>
              <a:buNone/>
            </a:pPr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796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2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1" r:id="rId2"/>
    <p:sldLayoutId id="2147483689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41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chart" Target="../charts/chart1.xml"/><Relationship Id="rId7" Type="http://schemas.openxmlformats.org/officeDocument/2006/relationships/image" Target="../media/image74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larevuedupraticien.fr/article/effet-benefique-de-la-vitamine-d-dans-la-covid-quelles-sont-les-donnee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D9D9C9-EE0E-4A03-6C20-53142EBF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</p:spPr>
        <p:txBody>
          <a:bodyPr/>
          <a:lstStyle/>
          <a:p>
            <a:pPr algn="l"/>
            <a:r>
              <a:rPr lang="fr-FR" sz="44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Compléments alimentaires : De nouvelles opportunités de produits de santé</a:t>
            </a:r>
            <a:br>
              <a:rPr lang="fr-FR" sz="4800" b="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fr-FR" sz="2000" dirty="0"/>
            </a:br>
            <a:r>
              <a:rPr lang="fr-FR" sz="3600" dirty="0"/>
              <a:t>Isabelle BEAUQUIN</a:t>
            </a:r>
            <a:br>
              <a:rPr lang="fr-FR" sz="3600" dirty="0"/>
            </a:br>
            <a:r>
              <a:rPr lang="fr-FR" sz="2400" dirty="0"/>
              <a:t>Docteur en Pharmacie - Responsable Marketing Amont et Support des Ventes - Laboratoire CCD</a:t>
            </a:r>
            <a:endParaRPr lang="fr-FR" sz="40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2B7DC18-7F40-1875-8B68-5A62897E247E}"/>
              </a:ext>
            </a:extLst>
          </p:cNvPr>
          <p:cNvGrpSpPr/>
          <p:nvPr/>
        </p:nvGrpSpPr>
        <p:grpSpPr>
          <a:xfrm>
            <a:off x="314960" y="1841630"/>
            <a:ext cx="2852081" cy="2852081"/>
            <a:chOff x="-1341120" y="1649691"/>
            <a:chExt cx="3495040" cy="349504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A073070-13AE-CE19-B50B-D756C2A7DC9B}"/>
                </a:ext>
              </a:extLst>
            </p:cNvPr>
            <p:cNvSpPr/>
            <p:nvPr/>
          </p:nvSpPr>
          <p:spPr>
            <a:xfrm>
              <a:off x="-1341120" y="1649691"/>
              <a:ext cx="3495040" cy="3495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E812A52-2A2D-5661-6004-30CFAD2F7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7" y="2045919"/>
              <a:ext cx="1802955" cy="18029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BA0044E-7986-ACF4-22FF-562C1D4D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7990" y="2082799"/>
              <a:ext cx="2035431" cy="2035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5BDB0A8-ADC0-B808-9FD0-01612E36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2743" y="3304896"/>
              <a:ext cx="1802955" cy="18029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48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5F49D02-26F9-A5ED-7524-982EB587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Positionnement du complément alimentaire</a:t>
            </a:r>
            <a:r>
              <a:rPr lang="fr-FR" baseline="30000" dirty="0"/>
              <a:t> [1]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4927AB-0969-D273-20AC-16A99F48B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2"/>
          <a:stretch/>
        </p:blipFill>
        <p:spPr>
          <a:xfrm>
            <a:off x="983933" y="1066156"/>
            <a:ext cx="9887267" cy="47256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42FB77-619E-1177-E336-DF65D230C68E}"/>
              </a:ext>
            </a:extLst>
          </p:cNvPr>
          <p:cNvSpPr txBox="1"/>
          <p:nvPr/>
        </p:nvSpPr>
        <p:spPr>
          <a:xfrm>
            <a:off x="2" y="6278880"/>
            <a:ext cx="4084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Synadiet – [2] OpenHealth CAM Unités 01/2023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CE7A8A0-714C-ACFE-A5B9-BCED1A641BBE}"/>
              </a:ext>
            </a:extLst>
          </p:cNvPr>
          <p:cNvSpPr/>
          <p:nvPr/>
        </p:nvSpPr>
        <p:spPr>
          <a:xfrm>
            <a:off x="4988560" y="5802649"/>
            <a:ext cx="2802461" cy="651659"/>
          </a:xfrm>
          <a:prstGeom prst="roundRect">
            <a:avLst>
              <a:gd name="adj" fmla="val 200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Taux de prescription des CPAL pour la vision </a:t>
            </a:r>
            <a:r>
              <a:rPr lang="fr-FR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[2]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: </a:t>
            </a:r>
            <a:r>
              <a:rPr lang="fr-FR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22%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22A3C10-E7A4-F42B-08A8-20C88223438A}"/>
              </a:ext>
            </a:extLst>
          </p:cNvPr>
          <p:cNvSpPr/>
          <p:nvPr/>
        </p:nvSpPr>
        <p:spPr>
          <a:xfrm>
            <a:off x="7965441" y="5802648"/>
            <a:ext cx="2570480" cy="651659"/>
          </a:xfrm>
          <a:prstGeom prst="roundRect">
            <a:avLst>
              <a:gd name="adj" fmla="val 200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Taux de prescription Gyndelta </a:t>
            </a:r>
            <a:r>
              <a:rPr lang="fr-FR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[2]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24275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3DD108-BA49-3C47-5E4E-A8EDDC44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II. Aspects « thérapeutiques » </a:t>
            </a:r>
            <a:br>
              <a:rPr lang="fr-FR" sz="4800" dirty="0"/>
            </a:br>
            <a:r>
              <a:rPr lang="fr-FR" sz="4800" dirty="0"/>
              <a:t>et promesses santé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5F17672-2BD6-AD80-5635-EFDBE354FEED}"/>
              </a:ext>
            </a:extLst>
          </p:cNvPr>
          <p:cNvGrpSpPr/>
          <p:nvPr/>
        </p:nvGrpSpPr>
        <p:grpSpPr>
          <a:xfrm>
            <a:off x="314960" y="1841630"/>
            <a:ext cx="2852081" cy="2852081"/>
            <a:chOff x="314960" y="1841630"/>
            <a:chExt cx="2852081" cy="2852081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A21FAC4-066F-6D08-8483-A5F7A078D00F}"/>
                </a:ext>
              </a:extLst>
            </p:cNvPr>
            <p:cNvSpPr/>
            <p:nvPr/>
          </p:nvSpPr>
          <p:spPr>
            <a:xfrm>
              <a:off x="314960" y="1841630"/>
              <a:ext cx="2852081" cy="2852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D871A9C-1898-D6E5-C50C-0E2905094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2" y="2083443"/>
              <a:ext cx="2308915" cy="23089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2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C85307-E225-A0B7-F7E0-596AFB0A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nombreuses promesses beauté, bien-être et santé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5D06ABF-D0FE-71AD-64F0-431235DC8834}"/>
              </a:ext>
            </a:extLst>
          </p:cNvPr>
          <p:cNvGrpSpPr/>
          <p:nvPr/>
        </p:nvGrpSpPr>
        <p:grpSpPr>
          <a:xfrm>
            <a:off x="187717" y="1281650"/>
            <a:ext cx="11847336" cy="4548815"/>
            <a:chOff x="187717" y="1281650"/>
            <a:chExt cx="11847336" cy="454881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23CDBC7-414F-9993-74F6-1C9B8E578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48" y="1511724"/>
              <a:ext cx="1198829" cy="11988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5DDA729-C5F3-8F16-3EE9-D1C178FF4FC2}"/>
                </a:ext>
              </a:extLst>
            </p:cNvPr>
            <p:cNvSpPr/>
            <p:nvPr/>
          </p:nvSpPr>
          <p:spPr>
            <a:xfrm>
              <a:off x="247393" y="2557369"/>
              <a:ext cx="1558255" cy="8493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Toniques / Vitalité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4185DFD-7EF2-4D8F-A5FE-EB4D8D41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26" y="3767317"/>
              <a:ext cx="1118720" cy="11187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DEFE1E7-5314-EC89-191E-B5FFA6AAD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024" y="3799842"/>
              <a:ext cx="1113200" cy="1113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9F48B82A-02AA-5363-E9A2-7E09417BDEB5}"/>
                </a:ext>
              </a:extLst>
            </p:cNvPr>
            <p:cNvGrpSpPr/>
            <p:nvPr/>
          </p:nvGrpSpPr>
          <p:grpSpPr>
            <a:xfrm>
              <a:off x="10503421" y="3836032"/>
              <a:ext cx="1040820" cy="1040820"/>
              <a:chOff x="10622932" y="3727007"/>
              <a:chExt cx="1295261" cy="1295261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B35CD628-F995-FE30-5FFD-E6C96F55F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2932" y="3727007"/>
                <a:ext cx="1295261" cy="12952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3D9B1AF8-A8A9-EC3E-5592-727D4E1A8C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4039" y="4133862"/>
                <a:ext cx="603287" cy="6032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ADF1D903-5C79-9EE2-411D-C90F6E606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113" y="1543870"/>
              <a:ext cx="1140421" cy="11404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78B4CA4B-BE6B-C78B-7175-FB1BACDBE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165" y="3933723"/>
              <a:ext cx="979319" cy="9793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996BF24C-6288-43E3-4F48-2C29CABE5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57" y="4058846"/>
              <a:ext cx="953796" cy="9537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85B3AB1F-2FAF-1151-CEF5-AFDA4E904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9319" y="1537130"/>
              <a:ext cx="975176" cy="9751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EEACCFBA-7601-D453-43E7-CAE397760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26" y="3862119"/>
              <a:ext cx="1040819" cy="1040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>
              <a:extLst>
                <a:ext uri="{FF2B5EF4-FFF2-40B4-BE49-F238E27FC236}">
                  <a16:creationId xmlns:a16="http://schemas.microsoft.com/office/drawing/2014/main" id="{FA2174DB-3B72-8AB4-19EB-D061C0A9F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808" y="1580746"/>
              <a:ext cx="975176" cy="9751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03BC6BCF-8285-D4FD-AE3D-FD48FA544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149" y="3872222"/>
              <a:ext cx="1040820" cy="10408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>
              <a:extLst>
                <a:ext uri="{FF2B5EF4-FFF2-40B4-BE49-F238E27FC236}">
                  <a16:creationId xmlns:a16="http://schemas.microsoft.com/office/drawing/2014/main" id="{5BE9BD84-0A77-C41C-938C-D9F2DB2BA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410" y="1281650"/>
              <a:ext cx="1286513" cy="1286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>
              <a:extLst>
                <a:ext uri="{FF2B5EF4-FFF2-40B4-BE49-F238E27FC236}">
                  <a16:creationId xmlns:a16="http://schemas.microsoft.com/office/drawing/2014/main" id="{BA69F9F3-CDBE-B776-0472-8F65C946F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649" y="1526708"/>
              <a:ext cx="1140421" cy="11404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528EBA50-2614-EC1E-4DBF-B6195EE6AC72}"/>
                </a:ext>
              </a:extLst>
            </p:cNvPr>
            <p:cNvSpPr/>
            <p:nvPr/>
          </p:nvSpPr>
          <p:spPr>
            <a:xfrm>
              <a:off x="2051022" y="2568163"/>
              <a:ext cx="1757489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Stress et sédatifs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60FCA7E-CB61-1E53-B658-D9E8CFBA56AD}"/>
                </a:ext>
              </a:extLst>
            </p:cNvPr>
            <p:cNvSpPr/>
            <p:nvPr/>
          </p:nvSpPr>
          <p:spPr>
            <a:xfrm>
              <a:off x="4024464" y="2580807"/>
              <a:ext cx="185189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Confort digestif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787965AA-96AD-72FD-A52B-C03D85AB7903}"/>
                </a:ext>
              </a:extLst>
            </p:cNvPr>
            <p:cNvSpPr/>
            <p:nvPr/>
          </p:nvSpPr>
          <p:spPr>
            <a:xfrm>
              <a:off x="6092307" y="2580880"/>
              <a:ext cx="185189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Voies respiratoires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B115AE2E-0660-21D2-5050-85E40DB17359}"/>
                </a:ext>
              </a:extLst>
            </p:cNvPr>
            <p:cNvSpPr/>
            <p:nvPr/>
          </p:nvSpPr>
          <p:spPr>
            <a:xfrm>
              <a:off x="187717" y="4972314"/>
              <a:ext cx="1366257" cy="8493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Vision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BD949566-75BC-CAEA-9E84-C9C1462CB6E3}"/>
                </a:ext>
              </a:extLst>
            </p:cNvPr>
            <p:cNvSpPr/>
            <p:nvPr/>
          </p:nvSpPr>
          <p:spPr>
            <a:xfrm>
              <a:off x="1723421" y="4975577"/>
              <a:ext cx="1380316" cy="8493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Minceur</a:t>
              </a: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54810C66-B21D-E7D7-FBCF-5D2A2A671B73}"/>
                </a:ext>
              </a:extLst>
            </p:cNvPr>
            <p:cNvSpPr/>
            <p:nvPr/>
          </p:nvSpPr>
          <p:spPr>
            <a:xfrm>
              <a:off x="8070685" y="2568163"/>
              <a:ext cx="185189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Défenses immunitaires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A8AC298-26CA-7AE9-7D11-7D68E549A065}"/>
                </a:ext>
              </a:extLst>
            </p:cNvPr>
            <p:cNvSpPr/>
            <p:nvPr/>
          </p:nvSpPr>
          <p:spPr>
            <a:xfrm>
              <a:off x="10097886" y="2561038"/>
              <a:ext cx="185189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Confort Articulaire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73DB4AC8-61A4-BAE2-04BE-9371BEDE2D8E}"/>
                </a:ext>
              </a:extLst>
            </p:cNvPr>
            <p:cNvSpPr/>
            <p:nvPr/>
          </p:nvSpPr>
          <p:spPr>
            <a:xfrm>
              <a:off x="3285509" y="4972315"/>
              <a:ext cx="1502159" cy="8493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Confort urinaire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DE502711-F74B-ABFF-F127-3AEDABD0F191}"/>
                </a:ext>
              </a:extLst>
            </p:cNvPr>
            <p:cNvSpPr/>
            <p:nvPr/>
          </p:nvSpPr>
          <p:spPr>
            <a:xfrm>
              <a:off x="4950991" y="4972314"/>
              <a:ext cx="150216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Confort circulatoire 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A9E8D9E0-22C6-12D2-C282-002F7C7FCC87}"/>
                </a:ext>
              </a:extLst>
            </p:cNvPr>
            <p:cNvSpPr/>
            <p:nvPr/>
          </p:nvSpPr>
          <p:spPr>
            <a:xfrm>
              <a:off x="6634922" y="4979089"/>
              <a:ext cx="1722527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Beauté, ongles et phanères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8CBCEF2D-005B-86B2-D366-DEAA8FBF6ECA}"/>
                </a:ext>
              </a:extLst>
            </p:cNvPr>
            <p:cNvSpPr/>
            <p:nvPr/>
          </p:nvSpPr>
          <p:spPr>
            <a:xfrm>
              <a:off x="8528000" y="4981144"/>
              <a:ext cx="1484612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Confort féminin</a:t>
              </a: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D15ACBF-4B52-1940-46E1-4C477C935B41}"/>
                </a:ext>
              </a:extLst>
            </p:cNvPr>
            <p:cNvSpPr/>
            <p:nvPr/>
          </p:nvSpPr>
          <p:spPr>
            <a:xfrm>
              <a:off x="10183163" y="4972314"/>
              <a:ext cx="1851890" cy="8493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513" indent="-73025" algn="ctr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Mémoire et concentration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252261-DC4A-2793-ADCC-1E56CF45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L’officine : le lieu privilégié d’achats de compléments complémentaires</a:t>
            </a:r>
            <a:endParaRPr lang="fr-FR" sz="3200" baseline="30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18E336-9F12-C8D1-4C30-83603EBA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4" y="2682545"/>
            <a:ext cx="11030673" cy="3234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E7AE18-AA05-00FF-CE1B-2D0AEC9B810E}"/>
              </a:ext>
            </a:extLst>
          </p:cNvPr>
          <p:cNvSpPr txBox="1"/>
          <p:nvPr/>
        </p:nvSpPr>
        <p:spPr>
          <a:xfrm>
            <a:off x="0" y="6302651"/>
            <a:ext cx="103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Ventes en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sell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-out en pharmacie CAM 12/2022 en CA – Source : Flash Marché IQVIA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Pharmatrend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14 000 Pharmacies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0B34EDA-80B3-AC6F-5174-04BB1D78735D}"/>
              </a:ext>
            </a:extLst>
          </p:cNvPr>
          <p:cNvGrpSpPr/>
          <p:nvPr/>
        </p:nvGrpSpPr>
        <p:grpSpPr>
          <a:xfrm>
            <a:off x="3246141" y="3344898"/>
            <a:ext cx="2864779" cy="1472944"/>
            <a:chOff x="3292950" y="2465407"/>
            <a:chExt cx="2864779" cy="147294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49FBEDA-2694-1F9B-CC81-E52E5C239523}"/>
                </a:ext>
              </a:extLst>
            </p:cNvPr>
            <p:cNvGrpSpPr/>
            <p:nvPr/>
          </p:nvGrpSpPr>
          <p:grpSpPr>
            <a:xfrm>
              <a:off x="3936492" y="2940455"/>
              <a:ext cx="2221237" cy="708581"/>
              <a:chOff x="3419489" y="2899785"/>
              <a:chExt cx="2221237" cy="708581"/>
            </a:xfrm>
          </p:grpSpPr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2F862046-6390-8DA0-B862-E70E6643A67E}"/>
                  </a:ext>
                </a:extLst>
              </p:cNvPr>
              <p:cNvSpPr/>
              <p:nvPr/>
            </p:nvSpPr>
            <p:spPr>
              <a:xfrm>
                <a:off x="3757129" y="2899785"/>
                <a:ext cx="1883597" cy="708581"/>
              </a:xfrm>
              <a:prstGeom prst="roundRect">
                <a:avLst>
                  <a:gd name="adj" fmla="val 197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/>
                <a:r>
                  <a:rPr lang="fr-F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% du marché de la </a:t>
                </a:r>
                <a:r>
                  <a:rPr lang="fr-F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pharmacie</a:t>
                </a:r>
                <a:endParaRPr lang="fr-FR" sz="14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6D970C0B-E20C-E3A1-DC28-FEE62C318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93" t="26471" r="14992" b="25112"/>
              <a:stretch/>
            </p:blipFill>
            <p:spPr bwMode="auto">
              <a:xfrm>
                <a:off x="3419489" y="2987786"/>
                <a:ext cx="791034" cy="53257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Accolade fermante 13">
              <a:extLst>
                <a:ext uri="{FF2B5EF4-FFF2-40B4-BE49-F238E27FC236}">
                  <a16:creationId xmlns:a16="http://schemas.microsoft.com/office/drawing/2014/main" id="{6BF4FA16-8169-C4E9-09DC-3172D8BEDC65}"/>
                </a:ext>
              </a:extLst>
            </p:cNvPr>
            <p:cNvSpPr/>
            <p:nvPr/>
          </p:nvSpPr>
          <p:spPr>
            <a:xfrm>
              <a:off x="3292950" y="2465407"/>
              <a:ext cx="549956" cy="1472944"/>
            </a:xfrm>
            <a:prstGeom prst="rightBrace">
              <a:avLst>
                <a:gd name="adj1" fmla="val 47868"/>
                <a:gd name="adj2" fmla="val 50000"/>
              </a:avLst>
            </a:prstGeom>
            <a:ln w="76200">
              <a:solidFill>
                <a:srgbClr val="B503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75E96A-086B-F95A-9788-3C5188ADC446}"/>
              </a:ext>
            </a:extLst>
          </p:cNvPr>
          <p:cNvGrpSpPr/>
          <p:nvPr/>
        </p:nvGrpSpPr>
        <p:grpSpPr>
          <a:xfrm>
            <a:off x="842968" y="1185528"/>
            <a:ext cx="8306882" cy="1231532"/>
            <a:chOff x="1942559" y="1185528"/>
            <a:chExt cx="8306882" cy="1231532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8ED5E71-3523-9B1D-5991-CF42A79507FA}"/>
                </a:ext>
              </a:extLst>
            </p:cNvPr>
            <p:cNvGrpSpPr/>
            <p:nvPr/>
          </p:nvGrpSpPr>
          <p:grpSpPr>
            <a:xfrm>
              <a:off x="1942559" y="1277578"/>
              <a:ext cx="8306882" cy="1025046"/>
              <a:chOff x="-1" y="1492521"/>
              <a:chExt cx="7309111" cy="10880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3C2B55-19BB-49BD-E518-93147ECB2188}"/>
                  </a:ext>
                </a:extLst>
              </p:cNvPr>
              <p:cNvSpPr/>
              <p:nvPr/>
            </p:nvSpPr>
            <p:spPr>
              <a:xfrm>
                <a:off x="-1" y="1492521"/>
                <a:ext cx="7309111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229CE9E-9039-1010-CE48-C20E94640002}"/>
                  </a:ext>
                </a:extLst>
              </p:cNvPr>
              <p:cNvSpPr txBox="1"/>
              <p:nvPr/>
            </p:nvSpPr>
            <p:spPr>
              <a:xfrm>
                <a:off x="1380302" y="1516282"/>
                <a:ext cx="5928807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Les compléments alimentaires en pharmacie : </a:t>
                </a:r>
              </a:p>
              <a:p>
                <a:pPr marL="0" lvl="1"/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un marché qui pèse 1,23 Md€ à +6,2% </a:t>
                </a:r>
                <a:r>
                  <a:rPr lang="fr-FR" sz="2400" baseline="30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[1]</a:t>
                </a:r>
              </a:p>
            </p:txBody>
          </p:sp>
        </p:grp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358DD3D-44CB-2581-F0F2-0853739FAFC7}"/>
                </a:ext>
              </a:extLst>
            </p:cNvPr>
            <p:cNvSpPr/>
            <p:nvPr/>
          </p:nvSpPr>
          <p:spPr>
            <a:xfrm>
              <a:off x="2111158" y="1185528"/>
              <a:ext cx="1231532" cy="1231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A95F5D6B-8D1C-FC2A-0BAB-F514AA46C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276" y="1360453"/>
              <a:ext cx="859296" cy="8592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6F3E18B-CDFF-CDAA-0F2C-04CA40B55745}"/>
              </a:ext>
            </a:extLst>
          </p:cNvPr>
          <p:cNvGrpSpPr/>
          <p:nvPr/>
        </p:nvGrpSpPr>
        <p:grpSpPr>
          <a:xfrm>
            <a:off x="9572361" y="1360453"/>
            <a:ext cx="2020576" cy="879563"/>
            <a:chOff x="8659568" y="5691920"/>
            <a:chExt cx="2020576" cy="879563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A72B557F-31E8-450E-E9F7-499A628ED6CF}"/>
                </a:ext>
              </a:extLst>
            </p:cNvPr>
            <p:cNvSpPr/>
            <p:nvPr/>
          </p:nvSpPr>
          <p:spPr>
            <a:xfrm>
              <a:off x="8940282" y="5691920"/>
              <a:ext cx="1739862" cy="859296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 des CPAL sont vendus en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pharmacie</a:t>
              </a:r>
              <a:endParaRPr lang="fr-F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id="{6E552957-5809-7156-C1FE-AF8EED37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68" y="5694039"/>
              <a:ext cx="877444" cy="8774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10F50-839A-700B-B8D7-7640C2D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d’indications dans la santé féminine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89AC4D-4553-157D-D928-762F45F1B7B6}"/>
              </a:ext>
            </a:extLst>
          </p:cNvPr>
          <p:cNvGrpSpPr/>
          <p:nvPr/>
        </p:nvGrpSpPr>
        <p:grpSpPr>
          <a:xfrm>
            <a:off x="574820" y="1266973"/>
            <a:ext cx="2542886" cy="1144263"/>
            <a:chOff x="361460" y="1556533"/>
            <a:chExt cx="2542886" cy="114426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6144AE6-C76F-D0D3-D123-E7A33A0AEB12}"/>
                </a:ext>
              </a:extLst>
            </p:cNvPr>
            <p:cNvSpPr/>
            <p:nvPr/>
          </p:nvSpPr>
          <p:spPr>
            <a:xfrm>
              <a:off x="361460" y="1556533"/>
              <a:ext cx="2542886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840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Sphère génito-urinaire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AF76724-4B47-3B17-F670-203B3CB6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55" y="1649060"/>
              <a:ext cx="959209" cy="9592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1FC773A-665D-E7CB-E19D-B4EA6024CC26}"/>
              </a:ext>
            </a:extLst>
          </p:cNvPr>
          <p:cNvSpPr/>
          <p:nvPr/>
        </p:nvSpPr>
        <p:spPr>
          <a:xfrm>
            <a:off x="574820" y="2503763"/>
            <a:ext cx="2542886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Infections urinaires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Infections vaginales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Incontinence urinaire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6FB14D-02AC-CAD6-4C1B-DC9417D82DC2}"/>
              </a:ext>
            </a:extLst>
          </p:cNvPr>
          <p:cNvGrpSpPr/>
          <p:nvPr/>
        </p:nvGrpSpPr>
        <p:grpSpPr>
          <a:xfrm>
            <a:off x="3341846" y="1266973"/>
            <a:ext cx="2542886" cy="1144263"/>
            <a:chOff x="3158966" y="1556533"/>
            <a:chExt cx="2542886" cy="1144263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03183CB-8B18-2E8B-5587-31314DD1EA5A}"/>
                </a:ext>
              </a:extLst>
            </p:cNvPr>
            <p:cNvSpPr/>
            <p:nvPr/>
          </p:nvSpPr>
          <p:spPr>
            <a:xfrm>
              <a:off x="3158966" y="1556533"/>
              <a:ext cx="2542886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840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Maternité</a:t>
              </a:r>
              <a:endParaRPr lang="fr-FR" dirty="0">
                <a:solidFill>
                  <a:srgbClr val="F193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0948860-B1D1-B095-C061-1AE030F31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360" y="1618031"/>
              <a:ext cx="1021266" cy="10212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DEB2D2-A4E0-5681-4727-1DD0D742B075}"/>
              </a:ext>
            </a:extLst>
          </p:cNvPr>
          <p:cNvSpPr/>
          <p:nvPr/>
        </p:nvSpPr>
        <p:spPr>
          <a:xfrm>
            <a:off x="3341846" y="2503763"/>
            <a:ext cx="2542886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Fertilité / Procréation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Grossesse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Allaitement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6818E-83AF-B42C-6469-2BA23DD6FD80}"/>
              </a:ext>
            </a:extLst>
          </p:cNvPr>
          <p:cNvSpPr/>
          <p:nvPr/>
        </p:nvSpPr>
        <p:spPr>
          <a:xfrm>
            <a:off x="6042606" y="2503763"/>
            <a:ext cx="2542886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Syndrome prémenstruel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Dysménorrhées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DE3-EE4F-4E15-8146-ACEF765F38A4}"/>
              </a:ext>
            </a:extLst>
          </p:cNvPr>
          <p:cNvSpPr/>
          <p:nvPr/>
        </p:nvSpPr>
        <p:spPr>
          <a:xfrm>
            <a:off x="8759186" y="2503763"/>
            <a:ext cx="2857994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Troubles du climatère ou SGUM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Ostéoporose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184DBE7-01AB-6B53-9468-8880F9FC6C35}"/>
              </a:ext>
            </a:extLst>
          </p:cNvPr>
          <p:cNvGrpSpPr/>
          <p:nvPr/>
        </p:nvGrpSpPr>
        <p:grpSpPr>
          <a:xfrm>
            <a:off x="8759186" y="1266973"/>
            <a:ext cx="2857994" cy="1144263"/>
            <a:chOff x="8545826" y="1556533"/>
            <a:chExt cx="2857994" cy="114426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834F6F4-C343-9B10-57DB-37243E346C8C}"/>
                </a:ext>
              </a:extLst>
            </p:cNvPr>
            <p:cNvSpPr/>
            <p:nvPr/>
          </p:nvSpPr>
          <p:spPr>
            <a:xfrm>
              <a:off x="8545826" y="1556533"/>
              <a:ext cx="2857994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840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Vieillissement réussi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9AE215A-F205-11D8-FB50-8A8FB40A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128" y="1664331"/>
              <a:ext cx="928739" cy="9287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85B0D42-AEC1-EF05-8004-9B34EBC94B81}"/>
              </a:ext>
            </a:extLst>
          </p:cNvPr>
          <p:cNvGrpSpPr/>
          <p:nvPr/>
        </p:nvGrpSpPr>
        <p:grpSpPr>
          <a:xfrm>
            <a:off x="6042606" y="1266973"/>
            <a:ext cx="2542886" cy="1144263"/>
            <a:chOff x="5829246" y="1556533"/>
            <a:chExt cx="2542886" cy="114426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2E11C0C0-E11E-9049-CDDE-B77291398EFF}"/>
                </a:ext>
              </a:extLst>
            </p:cNvPr>
            <p:cNvSpPr/>
            <p:nvPr/>
          </p:nvSpPr>
          <p:spPr>
            <a:xfrm>
              <a:off x="5829246" y="1556533"/>
              <a:ext cx="2542886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840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Cycle menstruel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A60A1AC-85A4-AC99-4DCF-EC6B8149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23" y="1556533"/>
              <a:ext cx="1118720" cy="11187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9873620-86A7-90F6-6F31-378CEB70A920}"/>
              </a:ext>
            </a:extLst>
          </p:cNvPr>
          <p:cNvSpPr/>
          <p:nvPr/>
        </p:nvSpPr>
        <p:spPr>
          <a:xfrm>
            <a:off x="1015792" y="5114045"/>
            <a:ext cx="2696547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Fer, Iode, Magnésium Sélénium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Acide folique (B9)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E68F8-6E7E-91BD-40BD-36E01ED44435}"/>
              </a:ext>
            </a:extLst>
          </p:cNvPr>
          <p:cNvSpPr/>
          <p:nvPr/>
        </p:nvSpPr>
        <p:spPr>
          <a:xfrm>
            <a:off x="4186256" y="5114045"/>
            <a:ext cx="2960343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Circulation / inconfort veineux, migraines, hypothyroïdies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Nutricosmétique</a:t>
            </a: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…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C6A612A-EA2C-F041-D9DB-1AFAFBBBD98E}"/>
              </a:ext>
            </a:extLst>
          </p:cNvPr>
          <p:cNvGrpSpPr/>
          <p:nvPr/>
        </p:nvGrpSpPr>
        <p:grpSpPr>
          <a:xfrm>
            <a:off x="4186256" y="3877255"/>
            <a:ext cx="2960343" cy="1144263"/>
            <a:chOff x="3810846" y="4166815"/>
            <a:chExt cx="2960343" cy="114426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990D654F-85AD-2778-AA8E-6440003AD8DE}"/>
                </a:ext>
              </a:extLst>
            </p:cNvPr>
            <p:cNvSpPr/>
            <p:nvPr/>
          </p:nvSpPr>
          <p:spPr>
            <a:xfrm>
              <a:off x="3810846" y="4166815"/>
              <a:ext cx="2960343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Plaintes avec forte prévalence féminine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BD33EDB-0CDE-0BA4-5ECB-9016F46A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496" y="4331546"/>
              <a:ext cx="831956" cy="831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BCFA055-BB74-4210-BFFF-4735ACCE700C}"/>
              </a:ext>
            </a:extLst>
          </p:cNvPr>
          <p:cNvGrpSpPr/>
          <p:nvPr/>
        </p:nvGrpSpPr>
        <p:grpSpPr>
          <a:xfrm>
            <a:off x="1015792" y="3877255"/>
            <a:ext cx="2696547" cy="1144263"/>
            <a:chOff x="802432" y="4166815"/>
            <a:chExt cx="2696547" cy="1144263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5485D220-EC67-E009-A69A-0A3E90613FF7}"/>
                </a:ext>
              </a:extLst>
            </p:cNvPr>
            <p:cNvSpPr/>
            <p:nvPr/>
          </p:nvSpPr>
          <p:spPr>
            <a:xfrm>
              <a:off x="802432" y="4166815"/>
              <a:ext cx="2696547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Besoins nutritionnels particuliers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C768A0F-A12A-637C-A53C-56BB199C8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8564" y="4331546"/>
              <a:ext cx="862825" cy="841286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BBBA3EF-7929-98E3-65B7-DFC993BAFC70}"/>
              </a:ext>
            </a:extLst>
          </p:cNvPr>
          <p:cNvSpPr/>
          <p:nvPr/>
        </p:nvSpPr>
        <p:spPr>
          <a:xfrm>
            <a:off x="7554987" y="5114045"/>
            <a:ext cx="2408397" cy="12809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SOPK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399"/>
                </a:solidFill>
                <a:latin typeface="+mj-lt"/>
                <a:cs typeface="Raavi" panose="020B0502040204020203" pitchFamily="34" charset="0"/>
              </a:rPr>
              <a:t>Endométriose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95D087F-BF55-6600-A52C-D80D82891811}"/>
              </a:ext>
            </a:extLst>
          </p:cNvPr>
          <p:cNvGrpSpPr/>
          <p:nvPr/>
        </p:nvGrpSpPr>
        <p:grpSpPr>
          <a:xfrm>
            <a:off x="7554987" y="3877255"/>
            <a:ext cx="2408397" cy="1144263"/>
            <a:chOff x="7341627" y="4166815"/>
            <a:chExt cx="2408397" cy="1144263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DF796885-7045-F3AF-4E36-26B0B605B1CA}"/>
                </a:ext>
              </a:extLst>
            </p:cNvPr>
            <p:cNvSpPr/>
            <p:nvPr/>
          </p:nvSpPr>
          <p:spPr>
            <a:xfrm>
              <a:off x="7341627" y="4166815"/>
              <a:ext cx="2408397" cy="1144263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0"/>
              <a:r>
                <a:rPr lang="fr-FR" sz="1600" dirty="0">
                  <a:solidFill>
                    <a:srgbClr val="F193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Plaintes en « plein essor »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028B57F-0F0B-CB90-2C4A-EEE1666E5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427" y="4318303"/>
              <a:ext cx="841286" cy="8412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54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CBDBB1-2FAE-70A1-C9A7-718DFBCB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9" b="5118"/>
          <a:stretch/>
        </p:blipFill>
        <p:spPr>
          <a:xfrm>
            <a:off x="763457" y="1264700"/>
            <a:ext cx="10665086" cy="501418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62A6E39-C381-B4B0-6D5F-E2B267EA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Principales formes galéniques des compléments alimentaires </a:t>
            </a:r>
            <a:r>
              <a:rPr lang="fr-FR" sz="3600" baseline="30000" dirty="0"/>
              <a:t>[1]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FD2FDA-1728-A1F9-A273-461B42675B00}"/>
              </a:ext>
            </a:extLst>
          </p:cNvPr>
          <p:cNvSpPr txBox="1"/>
          <p:nvPr/>
        </p:nvSpPr>
        <p:spPr>
          <a:xfrm>
            <a:off x="2" y="6278880"/>
            <a:ext cx="4084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Gers DATA Avril 2022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D0821E6-1456-7C0F-0D1A-7A037F9E85E8}"/>
              </a:ext>
            </a:extLst>
          </p:cNvPr>
          <p:cNvGrpSpPr/>
          <p:nvPr/>
        </p:nvGrpSpPr>
        <p:grpSpPr>
          <a:xfrm>
            <a:off x="7425925" y="2294848"/>
            <a:ext cx="4171908" cy="760870"/>
            <a:chOff x="7425925" y="2294848"/>
            <a:chExt cx="4171908" cy="76087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7C1A09F-4293-FF4E-B1F4-63B80F1954B6}"/>
                </a:ext>
              </a:extLst>
            </p:cNvPr>
            <p:cNvSpPr/>
            <p:nvPr/>
          </p:nvSpPr>
          <p:spPr>
            <a:xfrm>
              <a:off x="7766613" y="2294848"/>
              <a:ext cx="3831220" cy="760870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Essor vertigineux des </a:t>
              </a:r>
              <a:r>
                <a:rPr lang="fr-FR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gummies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1B4E1783-98E9-CFD3-D48B-789597EB6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925" y="2294848"/>
              <a:ext cx="681376" cy="6813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E743419-575A-4763-2A99-637088355F75}"/>
              </a:ext>
            </a:extLst>
          </p:cNvPr>
          <p:cNvGrpSpPr/>
          <p:nvPr/>
        </p:nvGrpSpPr>
        <p:grpSpPr>
          <a:xfrm>
            <a:off x="7516669" y="1264700"/>
            <a:ext cx="4081164" cy="760870"/>
            <a:chOff x="7516669" y="1264700"/>
            <a:chExt cx="4081164" cy="76087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032738F-5DB9-3026-4174-7EE95BA81975}"/>
                </a:ext>
              </a:extLst>
            </p:cNvPr>
            <p:cNvSpPr/>
            <p:nvPr/>
          </p:nvSpPr>
          <p:spPr>
            <a:xfrm>
              <a:off x="7766613" y="1264700"/>
              <a:ext cx="3831220" cy="760870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Prédominance des </a:t>
              </a:r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formes</a:t>
              </a:r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</a:t>
              </a:r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pharmaceutiques (69%)</a:t>
              </a:r>
              <a:endParaRPr lang="fr-FR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0B2FDC0-C597-5A1D-63CA-6DFD7E5C7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69" y="1268929"/>
              <a:ext cx="681376" cy="6813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CE297-FE64-6800-BFE1-4B633F02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Impact du covid-19 sur les ventes de compléments alimentaires : </a:t>
            </a:r>
            <a:br>
              <a:rPr lang="fr-FR" sz="2800" dirty="0"/>
            </a:br>
            <a:r>
              <a:rPr lang="fr-FR" sz="2800" dirty="0"/>
              <a:t>exemple de la vitamine 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C65760E-04D5-C5D2-CBB5-2B3BFFA6F861}"/>
              </a:ext>
            </a:extLst>
          </p:cNvPr>
          <p:cNvGrpSpPr/>
          <p:nvPr/>
        </p:nvGrpSpPr>
        <p:grpSpPr>
          <a:xfrm>
            <a:off x="8027216" y="2810377"/>
            <a:ext cx="3241927" cy="3539357"/>
            <a:chOff x="8027216" y="2810377"/>
            <a:chExt cx="3241927" cy="3539357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EDA4D3A2-242F-E984-334B-60CC27681775}"/>
                </a:ext>
              </a:extLst>
            </p:cNvPr>
            <p:cNvSpPr/>
            <p:nvPr/>
          </p:nvSpPr>
          <p:spPr>
            <a:xfrm>
              <a:off x="8027216" y="4363656"/>
              <a:ext cx="3241927" cy="1986078"/>
            </a:xfrm>
            <a:prstGeom prst="roundRect">
              <a:avLst>
                <a:gd name="adj" fmla="val 9257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Compléments alimentaires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Non remboursé SS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Gouttes, capsules, gélules…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Prise journalière :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200 à 1000 UI / prise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Forme vitamine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D2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ou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D3</a:t>
              </a:r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F737DA45-C856-5380-DDB9-4AF676C10178}"/>
                </a:ext>
              </a:extLst>
            </p:cNvPr>
            <p:cNvGrpSpPr/>
            <p:nvPr/>
          </p:nvGrpSpPr>
          <p:grpSpPr>
            <a:xfrm>
              <a:off x="8458987" y="2810377"/>
              <a:ext cx="2075140" cy="1332307"/>
              <a:chOff x="8660387" y="2422298"/>
              <a:chExt cx="2521304" cy="1618759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664AD93C-B264-B470-3B74-68E09F852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60387" y="2422298"/>
                <a:ext cx="1211579" cy="1592341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A8B7C1EA-13BE-76ED-782F-6B2721238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4231" y="2463717"/>
                <a:ext cx="1257460" cy="1577340"/>
              </a:xfrm>
              <a:prstGeom prst="rect">
                <a:avLst/>
              </a:prstGeom>
            </p:spPr>
          </p:pic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FC079D0-F21F-BC0F-1B7F-973B98F362F9}"/>
              </a:ext>
            </a:extLst>
          </p:cNvPr>
          <p:cNvGrpSpPr/>
          <p:nvPr/>
        </p:nvGrpSpPr>
        <p:grpSpPr>
          <a:xfrm>
            <a:off x="572713" y="2750111"/>
            <a:ext cx="3166940" cy="3599623"/>
            <a:chOff x="572713" y="2750111"/>
            <a:chExt cx="3166940" cy="3599623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D5AF12AD-BFA9-ECD2-1188-322E7EF4AA71}"/>
                </a:ext>
              </a:extLst>
            </p:cNvPr>
            <p:cNvSpPr/>
            <p:nvPr/>
          </p:nvSpPr>
          <p:spPr>
            <a:xfrm>
              <a:off x="572713" y="4363656"/>
              <a:ext cx="3166940" cy="1986078"/>
            </a:xfrm>
            <a:prstGeom prst="roundRect">
              <a:avLst>
                <a:gd name="adj" fmla="val 9257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Médicaments</a:t>
              </a:r>
              <a:r>
                <a:rPr lang="fr-FR" sz="2400" b="1" dirty="0">
                  <a:solidFill>
                    <a:srgbClr val="32787A"/>
                  </a:solidFill>
                  <a:latin typeface="+mj-lt"/>
                </a:rPr>
                <a:t>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Remboursement SS à 65%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srgbClr val="FF0000"/>
                  </a:solidFill>
                  <a:latin typeface="+mj-lt"/>
                </a:rPr>
                <a:t>Prescription obligatoire</a:t>
              </a:r>
              <a:endParaRPr lang="fr-FR" dirty="0">
                <a:solidFill>
                  <a:srgbClr val="FF0000"/>
                </a:solidFill>
                <a:latin typeface="+mj-lt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Solution buvable en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ampoule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en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prise unique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, fortement dosées :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50 000 à 600 000 UI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Forme vitamine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D2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ou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D3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5C9019D4-0097-BC96-6F04-568A49BF8C33}"/>
                </a:ext>
              </a:extLst>
            </p:cNvPr>
            <p:cNvGrpSpPr/>
            <p:nvPr/>
          </p:nvGrpSpPr>
          <p:grpSpPr>
            <a:xfrm>
              <a:off x="1064734" y="2750111"/>
              <a:ext cx="2088625" cy="1445325"/>
              <a:chOff x="0" y="1381270"/>
              <a:chExt cx="3644936" cy="2522289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03958591-DB0A-332B-C6EA-0C38CECB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690" y="2670463"/>
                <a:ext cx="2908246" cy="1233096"/>
              </a:xfrm>
              <a:prstGeom prst="rect">
                <a:avLst/>
              </a:prstGeom>
            </p:spPr>
          </p:pic>
          <p:pic>
            <p:nvPicPr>
              <p:cNvPr id="45" name="Picture 2" descr="UVEDOSE 100 000 UI sol buv - VIDAL">
                <a:extLst>
                  <a:ext uri="{FF2B5EF4-FFF2-40B4-BE49-F238E27FC236}">
                    <a16:creationId xmlns:a16="http://schemas.microsoft.com/office/drawing/2014/main" id="{B56B66E8-976F-A5FC-D20D-C0CD64932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44" r="6639" b="23990"/>
              <a:stretch/>
            </p:blipFill>
            <p:spPr bwMode="auto">
              <a:xfrm>
                <a:off x="0" y="1381270"/>
                <a:ext cx="3379463" cy="1425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EF8BBAD-4179-166F-5299-25230FB87AC3}"/>
              </a:ext>
            </a:extLst>
          </p:cNvPr>
          <p:cNvGrpSpPr/>
          <p:nvPr/>
        </p:nvGrpSpPr>
        <p:grpSpPr>
          <a:xfrm>
            <a:off x="4397637" y="2715316"/>
            <a:ext cx="3166940" cy="3634418"/>
            <a:chOff x="4397637" y="2715316"/>
            <a:chExt cx="3166940" cy="3634418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2D61443B-70B4-AF6C-F331-39F17CC8B181}"/>
                </a:ext>
              </a:extLst>
            </p:cNvPr>
            <p:cNvSpPr/>
            <p:nvPr/>
          </p:nvSpPr>
          <p:spPr>
            <a:xfrm>
              <a:off x="4397637" y="4363656"/>
              <a:ext cx="3166940" cy="1986078"/>
            </a:xfrm>
            <a:prstGeom prst="roundRect">
              <a:avLst>
                <a:gd name="adj" fmla="val 9257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Médicaments</a:t>
              </a:r>
              <a:r>
                <a:rPr lang="fr-FR" sz="2400" b="1" dirty="0">
                  <a:solidFill>
                    <a:srgbClr val="32787A"/>
                  </a:solidFill>
                  <a:latin typeface="+mj-lt"/>
                </a:rPr>
                <a:t>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Remboursement SS à 65%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accent6"/>
                  </a:solidFill>
                  <a:latin typeface="+mj-lt"/>
                </a:rPr>
                <a:t>Prescription non obligatoire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Solution buvable en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flacon compte-goutte, prise journalière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.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1 goutte = 300 à 400 UI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Forme vitamine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D2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ou 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D3</a:t>
              </a:r>
              <a:endParaRPr lang="fr-FR" sz="1600" b="1" dirty="0">
                <a:solidFill>
                  <a:schemeClr val="accent6"/>
                </a:solidFill>
                <a:latin typeface="+mj-lt"/>
              </a:endParaRP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FC954AA4-2CD0-A27F-36E5-A8BBB21BA510}"/>
                </a:ext>
              </a:extLst>
            </p:cNvPr>
            <p:cNvGrpSpPr/>
            <p:nvPr/>
          </p:nvGrpSpPr>
          <p:grpSpPr>
            <a:xfrm>
              <a:off x="4494769" y="2715316"/>
              <a:ext cx="2952696" cy="1427368"/>
              <a:chOff x="4304197" y="2226943"/>
              <a:chExt cx="3352952" cy="1620857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061DE7C3-069D-0C16-255A-74B9FCD78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" b="5131"/>
              <a:stretch/>
            </p:blipFill>
            <p:spPr>
              <a:xfrm>
                <a:off x="5441495" y="2238808"/>
                <a:ext cx="1286061" cy="1535926"/>
              </a:xfrm>
              <a:prstGeom prst="rect">
                <a:avLst/>
              </a:prstGeom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366FB96F-ED6D-2DA6-B6CC-7D5B56C17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049" y="2238809"/>
                <a:ext cx="1069100" cy="1608991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B9C32449-1CA8-4713-A5E7-0C497B455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727" t="4485" r="1727" b="3138"/>
              <a:stretch/>
            </p:blipFill>
            <p:spPr>
              <a:xfrm>
                <a:off x="4304197" y="2226943"/>
                <a:ext cx="1354259" cy="1569720"/>
              </a:xfrm>
              <a:prstGeom prst="rect">
                <a:avLst/>
              </a:prstGeom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2C0D615-8519-E3D5-7A2F-73C8F8997587}"/>
              </a:ext>
            </a:extLst>
          </p:cNvPr>
          <p:cNvGrpSpPr/>
          <p:nvPr/>
        </p:nvGrpSpPr>
        <p:grpSpPr>
          <a:xfrm>
            <a:off x="1942559" y="1195917"/>
            <a:ext cx="8306882" cy="1192212"/>
            <a:chOff x="1942559" y="1195917"/>
            <a:chExt cx="8306882" cy="1192212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1F2D0B30-9D07-4F34-A70D-D91FAC9A071F}"/>
                </a:ext>
              </a:extLst>
            </p:cNvPr>
            <p:cNvGrpSpPr/>
            <p:nvPr/>
          </p:nvGrpSpPr>
          <p:grpSpPr>
            <a:xfrm>
              <a:off x="1942559" y="1277578"/>
              <a:ext cx="8306882" cy="1025046"/>
              <a:chOff x="-1" y="1492521"/>
              <a:chExt cx="7309111" cy="108802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E4BB196-5102-6B93-E1FF-D4CC053F7C87}"/>
                  </a:ext>
                </a:extLst>
              </p:cNvPr>
              <p:cNvSpPr/>
              <p:nvPr/>
            </p:nvSpPr>
            <p:spPr>
              <a:xfrm>
                <a:off x="-1" y="1492521"/>
                <a:ext cx="7309111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89CF06F9-6752-79FE-72FE-9AC7A06E6CF5}"/>
                  </a:ext>
                </a:extLst>
              </p:cNvPr>
              <p:cNvSpPr txBox="1"/>
              <p:nvPr/>
            </p:nvSpPr>
            <p:spPr>
              <a:xfrm>
                <a:off x="1380302" y="1516282"/>
                <a:ext cx="5928807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L’offre produit à base de vitamine D seule en France :</a:t>
                </a:r>
                <a:b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</a:br>
                <a:r>
                  <a:rPr lang="fr-FR" sz="20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Médicaments ou compléments alimentaires</a:t>
                </a:r>
                <a:endParaRPr lang="fr-FR" sz="2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C9F34A5-FB35-8F18-D73E-73956E3B6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934" t="2365" r="5762" b="2884"/>
            <a:stretch/>
          </p:blipFill>
          <p:spPr>
            <a:xfrm>
              <a:off x="2216751" y="1195917"/>
              <a:ext cx="1178728" cy="119221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78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73FFC-F028-2A3B-EA64-FBD7F125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Très forte accélération du marché de la vitamine D en France : </a:t>
            </a:r>
            <a:br>
              <a:rPr lang="fr-FR" sz="2800" dirty="0"/>
            </a:br>
            <a:r>
              <a:rPr lang="fr-FR" sz="2800" dirty="0"/>
              <a:t>+36% en volume et +81% en CA à fin 08/2021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B32BA7-DBF6-6D81-B752-2F4D558B4563}"/>
              </a:ext>
            </a:extLst>
          </p:cNvPr>
          <p:cNvSpPr txBox="1"/>
          <p:nvPr/>
        </p:nvSpPr>
        <p:spPr>
          <a:xfrm>
            <a:off x="0" y="6302651"/>
            <a:ext cx="103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Ventes en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sell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-out en pharmacie CAM 08/2021 en volumes et CA – Source : OpenHealth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E9881A-55E8-30FD-FD4C-D594857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4" y="3847143"/>
            <a:ext cx="3343296" cy="23202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arallélogramme 11">
            <a:extLst>
              <a:ext uri="{FF2B5EF4-FFF2-40B4-BE49-F238E27FC236}">
                <a16:creationId xmlns:a16="http://schemas.microsoft.com/office/drawing/2014/main" id="{8527C922-3E6D-8842-F738-ACD92614A863}"/>
              </a:ext>
            </a:extLst>
          </p:cNvPr>
          <p:cNvSpPr/>
          <p:nvPr/>
        </p:nvSpPr>
        <p:spPr>
          <a:xfrm>
            <a:off x="-381000" y="1351279"/>
            <a:ext cx="4536440" cy="1017041"/>
          </a:xfrm>
          <a:prstGeom prst="parallelogram">
            <a:avLst/>
          </a:prstGeom>
          <a:gradFill flip="none" rotWithShape="1">
            <a:gsLst>
              <a:gs pos="0">
                <a:srgbClr val="007663">
                  <a:shade val="30000"/>
                  <a:satMod val="115000"/>
                </a:srgbClr>
              </a:gs>
              <a:gs pos="50000">
                <a:srgbClr val="007663">
                  <a:shade val="67500"/>
                  <a:satMod val="115000"/>
                </a:srgbClr>
              </a:gs>
              <a:gs pos="100000">
                <a:srgbClr val="00766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6,4M 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CAM 08/2021</a:t>
            </a:r>
          </a:p>
          <a:p>
            <a:pPr marL="182563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+1,7M UN vs N-1 / +36%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EF5C9A1-840A-8AAD-6EDC-5398EC979697}"/>
              </a:ext>
            </a:extLst>
          </p:cNvPr>
          <p:cNvGrpSpPr/>
          <p:nvPr/>
        </p:nvGrpSpPr>
        <p:grpSpPr>
          <a:xfrm>
            <a:off x="3823529" y="1093657"/>
            <a:ext cx="9122384" cy="5368103"/>
            <a:chOff x="3927704" y="1093657"/>
            <a:chExt cx="9122384" cy="5368103"/>
          </a:xfrm>
        </p:grpSpPr>
        <p:graphicFrame>
          <p:nvGraphicFramePr>
            <p:cNvPr id="17" name="Graphique 16">
              <a:extLst>
                <a:ext uri="{FF2B5EF4-FFF2-40B4-BE49-F238E27FC236}">
                  <a16:creationId xmlns:a16="http://schemas.microsoft.com/office/drawing/2014/main" id="{2DBAE2B4-576B-9630-66A1-7195B4286A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885483"/>
                </p:ext>
              </p:extLst>
            </p:nvPr>
          </p:nvGraphicFramePr>
          <p:xfrm>
            <a:off x="5003799" y="1351279"/>
            <a:ext cx="8046289" cy="5110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1BF3EF1-38E9-EEEB-EB23-CC5961479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" t="3060" r="12462" b="5131"/>
            <a:stretch/>
          </p:blipFill>
          <p:spPr>
            <a:xfrm>
              <a:off x="11132802" y="2735739"/>
              <a:ext cx="914524" cy="138652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C793EDC-1D60-26B9-153A-E6C182FB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786" y="5029277"/>
              <a:ext cx="854971" cy="128672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A42CDCF-470A-399A-EDB1-36683A6F9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66" y="3624716"/>
              <a:ext cx="1066558" cy="127053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3B33864-E78B-A061-324C-396C147CC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59" b="8714"/>
            <a:stretch/>
          </p:blipFill>
          <p:spPr>
            <a:xfrm>
              <a:off x="3927704" y="2796406"/>
              <a:ext cx="1059197" cy="126518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140AFC1-FA40-0C44-FD60-DA7C7523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5346" y="1093657"/>
              <a:ext cx="854970" cy="112366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EEB0425-FB25-8E39-8E2E-96619795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0487" y="1213591"/>
              <a:ext cx="920555" cy="115473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0A725F2-A4C2-6885-46B9-81CB97217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661" r="1130" b="8065"/>
            <a:stretch/>
          </p:blipFill>
          <p:spPr>
            <a:xfrm>
              <a:off x="4784181" y="2402551"/>
              <a:ext cx="610367" cy="74166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6D9CD7B-6975-2DF4-64BD-AA2D96E522F0}"/>
                </a:ext>
              </a:extLst>
            </p:cNvPr>
            <p:cNvSpPr txBox="1"/>
            <p:nvPr/>
          </p:nvSpPr>
          <p:spPr>
            <a:xfrm>
              <a:off x="9252734" y="4210627"/>
              <a:ext cx="15103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3,8 MUN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BBC250-A3BE-9186-6204-CD85C79A59BC}"/>
                </a:ext>
              </a:extLst>
            </p:cNvPr>
            <p:cNvSpPr txBox="1"/>
            <p:nvPr/>
          </p:nvSpPr>
          <p:spPr>
            <a:xfrm>
              <a:off x="7183896" y="4567612"/>
              <a:ext cx="1200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901kUN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07EC733-5C0A-A6AE-8C7D-C00947EEBABB}"/>
                </a:ext>
              </a:extLst>
            </p:cNvPr>
            <p:cNvSpPr txBox="1"/>
            <p:nvPr/>
          </p:nvSpPr>
          <p:spPr>
            <a:xfrm>
              <a:off x="6626039" y="3848237"/>
              <a:ext cx="160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479 </a:t>
              </a:r>
              <a:r>
                <a:rPr lang="fr-FR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kUN</a:t>
              </a:r>
              <a:endPara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EBCCE-908F-69DF-AF6D-019445877621}"/>
              </a:ext>
            </a:extLst>
          </p:cNvPr>
          <p:cNvSpPr/>
          <p:nvPr/>
        </p:nvSpPr>
        <p:spPr>
          <a:xfrm>
            <a:off x="9903768" y="1165470"/>
            <a:ext cx="2072639" cy="921529"/>
          </a:xfrm>
          <a:prstGeom prst="rect">
            <a:avLst/>
          </a:prstGeom>
          <a:solidFill>
            <a:srgbClr val="B503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Black" panose="020B0A02040204020203" pitchFamily="34" charset="0"/>
              </a:rPr>
              <a:t>Poids en volume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AMM = 75% 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CPAL = 25%</a:t>
            </a:r>
          </a:p>
        </p:txBody>
      </p:sp>
      <p:sp>
        <p:nvSpPr>
          <p:cNvPr id="13" name="Parallélogramme 12">
            <a:extLst>
              <a:ext uri="{FF2B5EF4-FFF2-40B4-BE49-F238E27FC236}">
                <a16:creationId xmlns:a16="http://schemas.microsoft.com/office/drawing/2014/main" id="{DBA301C0-932D-3EFF-4ED8-EE85F97DDC5E}"/>
              </a:ext>
            </a:extLst>
          </p:cNvPr>
          <p:cNvSpPr/>
          <p:nvPr/>
        </p:nvSpPr>
        <p:spPr>
          <a:xfrm>
            <a:off x="-538555" y="2599211"/>
            <a:ext cx="4363795" cy="1017041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34,2 M€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CAM 08/2021</a:t>
            </a:r>
          </a:p>
          <a:p>
            <a:pPr marL="182563"/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+15,3 M€ vs N-1 / +81%</a:t>
            </a:r>
          </a:p>
        </p:txBody>
      </p:sp>
    </p:spTree>
    <p:extLst>
      <p:ext uri="{BB962C8B-B14F-4D97-AF65-F5344CB8AC3E}">
        <p14:creationId xmlns:p14="http://schemas.microsoft.com/office/powerpoint/2010/main" val="29188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ECEFA-31B3-4241-B019-59B9B34E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Vitamine D et Covid-19</a:t>
            </a: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F06FBB23-DB6F-4947-96C6-6A54DBFB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2" y="1496028"/>
            <a:ext cx="10210800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520E0-9A7A-4B5C-B7B1-393EBA8D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2" y="3724245"/>
            <a:ext cx="10210800" cy="18761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Libération">
            <a:extLst>
              <a:ext uri="{FF2B5EF4-FFF2-40B4-BE49-F238E27FC236}">
                <a16:creationId xmlns:a16="http://schemas.microsoft.com/office/drawing/2014/main" id="{D605474E-F4F4-42FC-B326-BD7918E0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26" y="5361972"/>
            <a:ext cx="2213509" cy="8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056487-0CF9-4981-A98A-9F5B1A388AF0}"/>
              </a:ext>
            </a:extLst>
          </p:cNvPr>
          <p:cNvSpPr txBox="1"/>
          <p:nvPr/>
        </p:nvSpPr>
        <p:spPr>
          <a:xfrm>
            <a:off x="7135168" y="5692044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16/11/2020</a:t>
            </a:r>
          </a:p>
        </p:txBody>
      </p:sp>
    </p:spTree>
    <p:extLst>
      <p:ext uri="{BB962C8B-B14F-4D97-AF65-F5344CB8AC3E}">
        <p14:creationId xmlns:p14="http://schemas.microsoft.com/office/powerpoint/2010/main" val="1604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4ABCE-3B76-4ADD-80A2-09D20E3D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dirty="0"/>
              <a:t>Forte progression des ventes entre octobre 2020 et Février 2021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A2C3D4E-98C5-49E9-9258-7941A14FB905}"/>
              </a:ext>
            </a:extLst>
          </p:cNvPr>
          <p:cNvGraphicFramePr>
            <a:graphicFrameLocks/>
          </p:cNvGraphicFramePr>
          <p:nvPr/>
        </p:nvGraphicFramePr>
        <p:xfrm>
          <a:off x="756642" y="1200487"/>
          <a:ext cx="10355053" cy="49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0BD0E5A-3D34-4F04-9452-179CD772A77C}"/>
              </a:ext>
            </a:extLst>
          </p:cNvPr>
          <p:cNvSpPr txBox="1"/>
          <p:nvPr/>
        </p:nvSpPr>
        <p:spPr>
          <a:xfrm>
            <a:off x="0" y="6302651"/>
            <a:ext cx="103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Ventes en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sell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-out en pharmacie CAM 08/2021 en volumes – Source : OpenHealth</a:t>
            </a:r>
          </a:p>
        </p:txBody>
      </p:sp>
    </p:spTree>
    <p:extLst>
      <p:ext uri="{BB962C8B-B14F-4D97-AF65-F5344CB8AC3E}">
        <p14:creationId xmlns:p14="http://schemas.microsoft.com/office/powerpoint/2010/main" val="6108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771F32-E213-CFDE-8329-02915108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/>
              <a:t>Compléments alimentaires : De nouvelles opportunités de produits de santé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65D39C2-366C-4814-03C3-3C772BAE8AFC}"/>
              </a:ext>
            </a:extLst>
          </p:cNvPr>
          <p:cNvGrpSpPr/>
          <p:nvPr/>
        </p:nvGrpSpPr>
        <p:grpSpPr>
          <a:xfrm>
            <a:off x="354013" y="1128607"/>
            <a:ext cx="10942877" cy="1566878"/>
            <a:chOff x="354013" y="1369362"/>
            <a:chExt cx="10942877" cy="1566878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335C2E1C-1682-02F3-0509-13D6DF12A43C}"/>
                </a:ext>
              </a:extLst>
            </p:cNvPr>
            <p:cNvSpPr/>
            <p:nvPr/>
          </p:nvSpPr>
          <p:spPr>
            <a:xfrm>
              <a:off x="354013" y="1369362"/>
              <a:ext cx="10942877" cy="1566878"/>
            </a:xfrm>
            <a:prstGeom prst="roundRect">
              <a:avLst>
                <a:gd name="adj" fmla="val 18167"/>
              </a:avLst>
            </a:prstGeom>
            <a:solidFill>
              <a:srgbClr val="FFEB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16075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5035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Partie 1 : Aperçu général de l’écosystème de la nutraceutique en France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Cadre réglementaire du complément alimentaire : définition, composition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Chiffres clés du secteur, principaux acteurs et typologie, promesses santé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858D864-F095-1D4D-BC52-A7340EAB29B1}"/>
                </a:ext>
              </a:extLst>
            </p:cNvPr>
            <p:cNvGrpSpPr/>
            <p:nvPr/>
          </p:nvGrpSpPr>
          <p:grpSpPr>
            <a:xfrm>
              <a:off x="534971" y="1550657"/>
              <a:ext cx="1204288" cy="1204288"/>
              <a:chOff x="2973371" y="3531932"/>
              <a:chExt cx="1204288" cy="1204288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59CCFDEE-5C74-0D9B-1182-F1CE542FD39D}"/>
                  </a:ext>
                </a:extLst>
              </p:cNvPr>
              <p:cNvSpPr/>
              <p:nvPr/>
            </p:nvSpPr>
            <p:spPr>
              <a:xfrm>
                <a:off x="2973371" y="3531932"/>
                <a:ext cx="1204288" cy="1204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F45C5FCF-3561-C3DE-7C8F-5ADE05E0B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727" y="3640576"/>
                <a:ext cx="982535" cy="9825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31D81A5-D704-9FD4-167F-9CAB5234E213}"/>
              </a:ext>
            </a:extLst>
          </p:cNvPr>
          <p:cNvGrpSpPr/>
          <p:nvPr/>
        </p:nvGrpSpPr>
        <p:grpSpPr>
          <a:xfrm>
            <a:off x="354012" y="2850795"/>
            <a:ext cx="10942877" cy="1566878"/>
            <a:chOff x="354012" y="3148265"/>
            <a:chExt cx="10942877" cy="1566878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4FCA0B2-6B67-A0C9-474C-5BC074A3AFD2}"/>
                </a:ext>
              </a:extLst>
            </p:cNvPr>
            <p:cNvSpPr/>
            <p:nvPr/>
          </p:nvSpPr>
          <p:spPr>
            <a:xfrm>
              <a:off x="354012" y="3148265"/>
              <a:ext cx="10942877" cy="1566878"/>
            </a:xfrm>
            <a:prstGeom prst="roundRect">
              <a:avLst>
                <a:gd name="adj" fmla="val 17496"/>
              </a:avLst>
            </a:prstGeom>
            <a:solidFill>
              <a:srgbClr val="CC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16075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Partie 2 : Aspects « thérapeutiques » et promesses santé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Principaux segments clés / promesses </a:t>
              </a: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sant</a:t>
              </a:r>
              <a:r>
                <a:rPr lang="fr-FR" sz="2000" dirty="0">
                  <a:solidFill>
                    <a:prstClr val="black"/>
                  </a:solidFill>
                  <a:latin typeface="Calibri Light"/>
                </a:rPr>
                <a:t>é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du marché du complément alimentaire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Formes galéniques plébiscitées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lang="fr-FR" sz="2000" dirty="0">
                  <a:solidFill>
                    <a:prstClr val="black"/>
                  </a:solidFill>
                  <a:latin typeface="Calibri Light"/>
                </a:rPr>
                <a:t>Influence du covid-19 sur les ventes de compléments alimentaires : exemple de la vit D3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46758D8-2491-8409-2257-F3686D689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01" y="3343076"/>
              <a:ext cx="1177256" cy="11772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032652C-9965-FD2F-F89B-535CCF6719D1}"/>
              </a:ext>
            </a:extLst>
          </p:cNvPr>
          <p:cNvGrpSpPr/>
          <p:nvPr/>
        </p:nvGrpSpPr>
        <p:grpSpPr>
          <a:xfrm>
            <a:off x="354011" y="4612484"/>
            <a:ext cx="10942877" cy="1840922"/>
            <a:chOff x="354011" y="4653124"/>
            <a:chExt cx="10942877" cy="1840922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53395CDF-3C64-A572-6910-BF98F780AFB2}"/>
                </a:ext>
              </a:extLst>
            </p:cNvPr>
            <p:cNvSpPr/>
            <p:nvPr/>
          </p:nvSpPr>
          <p:spPr>
            <a:xfrm>
              <a:off x="354011" y="4653124"/>
              <a:ext cx="10942877" cy="1840922"/>
            </a:xfrm>
            <a:prstGeom prst="roundRect">
              <a:avLst>
                <a:gd name="adj" fmla="val 1749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39863" marR="0" lvl="0" indent="-79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91F07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Partie 3 : Activité d’un laboratoire pharmaceutique autour du complément alimentaire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Conception, formulation, business développement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lang="fr-FR" sz="2000" dirty="0">
                  <a:solidFill>
                    <a:prstClr val="black"/>
                  </a:solidFill>
                  <a:latin typeface="Calibri Light"/>
                </a:rPr>
                <a:t>Qualité, réglementation et compliance</a:t>
              </a:r>
            </a:p>
            <a:p>
              <a:pPr marL="1616075" indent="-184150">
                <a:buFont typeface="Arial" panose="020B0604020202020204" pitchFamily="34" charset="0"/>
                <a:buChar char="•"/>
                <a:defRPr/>
              </a:pPr>
              <a:r>
                <a:rPr lang="fr-FR" sz="2000" dirty="0">
                  <a:solidFill>
                    <a:prstClr val="black"/>
                  </a:solidFill>
                  <a:latin typeface="Calibri Light"/>
                </a:rPr>
                <a:t>Activités marketing et commerciales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120BE54-8AD5-2019-C922-D1254670BECD}"/>
                </a:ext>
              </a:extLst>
            </p:cNvPr>
            <p:cNvGrpSpPr/>
            <p:nvPr/>
          </p:nvGrpSpPr>
          <p:grpSpPr>
            <a:xfrm>
              <a:off x="502969" y="5028123"/>
              <a:ext cx="1204288" cy="1204288"/>
              <a:chOff x="-1889209" y="4866208"/>
              <a:chExt cx="1204288" cy="1204288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B679098-B248-8377-A63A-8FD1EC2BD5F5}"/>
                  </a:ext>
                </a:extLst>
              </p:cNvPr>
              <p:cNvSpPr/>
              <p:nvPr/>
            </p:nvSpPr>
            <p:spPr>
              <a:xfrm>
                <a:off x="-1889209" y="4866208"/>
                <a:ext cx="1204288" cy="12042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D30A7AFE-CC72-45DC-B9BC-4F41EA6551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25437" y="5044439"/>
                <a:ext cx="798195" cy="79819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472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05266DA8-4004-E819-CD4E-86BC3183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450034" cy="3186260"/>
          </a:xfrm>
        </p:spPr>
        <p:txBody>
          <a:bodyPr/>
          <a:lstStyle/>
          <a:p>
            <a:r>
              <a:rPr lang="fr-FR" sz="4400" dirty="0"/>
              <a:t>III. Activités d’un laboratoire pharmaceutique autour du complément alimentaire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9879E13-8D67-9C07-F3F3-86535F2FE38D}"/>
              </a:ext>
            </a:extLst>
          </p:cNvPr>
          <p:cNvGrpSpPr/>
          <p:nvPr/>
        </p:nvGrpSpPr>
        <p:grpSpPr>
          <a:xfrm>
            <a:off x="314960" y="1841630"/>
            <a:ext cx="2852081" cy="2852081"/>
            <a:chOff x="314960" y="1841630"/>
            <a:chExt cx="2852081" cy="285208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5006CF1-8938-2B18-431D-0BD1D0543244}"/>
                </a:ext>
              </a:extLst>
            </p:cNvPr>
            <p:cNvSpPr/>
            <p:nvPr/>
          </p:nvSpPr>
          <p:spPr>
            <a:xfrm>
              <a:off x="314960" y="1841630"/>
              <a:ext cx="2852081" cy="2852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1081DAB-3A73-ED27-AC04-4B350DDEB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938" y="2318252"/>
              <a:ext cx="1849138" cy="1849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0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1241588-468B-39D0-7D89-3C980EDF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laboratoire CCD en quelques mots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90A319F-6C1D-BF94-815C-9AAAF4B5C46C}"/>
              </a:ext>
            </a:extLst>
          </p:cNvPr>
          <p:cNvGrpSpPr/>
          <p:nvPr/>
        </p:nvGrpSpPr>
        <p:grpSpPr>
          <a:xfrm>
            <a:off x="1942559" y="1138775"/>
            <a:ext cx="8306882" cy="1231532"/>
            <a:chOff x="1942559" y="1138775"/>
            <a:chExt cx="8306882" cy="123153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E5E631D-4357-8032-A8DF-D047542811F9}"/>
                </a:ext>
              </a:extLst>
            </p:cNvPr>
            <p:cNvGrpSpPr/>
            <p:nvPr/>
          </p:nvGrpSpPr>
          <p:grpSpPr>
            <a:xfrm>
              <a:off x="1942559" y="1138775"/>
              <a:ext cx="8306882" cy="1231532"/>
              <a:chOff x="1040319" y="1124850"/>
              <a:chExt cx="8306882" cy="123153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DC791D0D-7B8E-363A-C3EB-621F3830E5F8}"/>
                  </a:ext>
                </a:extLst>
              </p:cNvPr>
              <p:cNvGrpSpPr/>
              <p:nvPr/>
            </p:nvGrpSpPr>
            <p:grpSpPr>
              <a:xfrm>
                <a:off x="1040319" y="1263653"/>
                <a:ext cx="8306882" cy="1025046"/>
                <a:chOff x="-1" y="1492521"/>
                <a:chExt cx="7309111" cy="108802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40B97A5-E2AC-626E-05D7-4809843B0B69}"/>
                    </a:ext>
                  </a:extLst>
                </p:cNvPr>
                <p:cNvSpPr/>
                <p:nvPr/>
              </p:nvSpPr>
              <p:spPr>
                <a:xfrm>
                  <a:off x="-1" y="1492521"/>
                  <a:ext cx="7309111" cy="1088020"/>
                </a:xfrm>
                <a:prstGeom prst="rect">
                  <a:avLst/>
                </a:prstGeom>
                <a:solidFill>
                  <a:srgbClr val="FFE3D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ABFC8241-D825-3E70-F3AA-713116B9B9BC}"/>
                    </a:ext>
                  </a:extLst>
                </p:cNvPr>
                <p:cNvSpPr txBox="1"/>
                <p:nvPr/>
              </p:nvSpPr>
              <p:spPr>
                <a:xfrm>
                  <a:off x="1380302" y="1516282"/>
                  <a:ext cx="5928807" cy="106425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marL="0" lvl="1"/>
                  <a:r>
                    <a:rPr lang="fr-FR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ea typeface="Segoe UI Black" panose="020B0A02040204020203" pitchFamily="34" charset="0"/>
                    </a:rPr>
                    <a:t>Laboratoire pharmaceutique français spécialisé dans la </a:t>
                  </a:r>
                  <a:r>
                    <a:rPr lang="fr-FR" sz="2400" b="1" dirty="0">
                      <a:solidFill>
                        <a:schemeClr val="tx2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</a:rPr>
                    <a:t>santé et le confort de la femme</a:t>
                  </a:r>
                </a:p>
              </p:txBody>
            </p:sp>
          </p:grp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0644DDB-A7C7-C9F4-54BC-BAA58906A70F}"/>
                  </a:ext>
                </a:extLst>
              </p:cNvPr>
              <p:cNvSpPr/>
              <p:nvPr/>
            </p:nvSpPr>
            <p:spPr>
              <a:xfrm>
                <a:off x="1194088" y="1124850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FA3EC6C-CE04-5A60-81B2-57C3A481C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23" y="1273707"/>
              <a:ext cx="888942" cy="88894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3A8F6AD-5C42-07A1-9964-CFD8B4E89D14}"/>
              </a:ext>
            </a:extLst>
          </p:cNvPr>
          <p:cNvGrpSpPr/>
          <p:nvPr/>
        </p:nvGrpSpPr>
        <p:grpSpPr>
          <a:xfrm>
            <a:off x="207929" y="2795001"/>
            <a:ext cx="2976257" cy="3640562"/>
            <a:chOff x="207929" y="2795001"/>
            <a:chExt cx="2976257" cy="364056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911FB40-8EA6-B23A-597B-0504D8F5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64" y="2795001"/>
              <a:ext cx="1675219" cy="1183795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CCB7B67C-0109-A84F-B268-CC6C8B1022B5}"/>
                </a:ext>
              </a:extLst>
            </p:cNvPr>
            <p:cNvSpPr/>
            <p:nvPr/>
          </p:nvSpPr>
          <p:spPr>
            <a:xfrm>
              <a:off x="207929" y="4115404"/>
              <a:ext cx="2976257" cy="2320159"/>
            </a:xfrm>
            <a:prstGeom prst="roundRect">
              <a:avLst>
                <a:gd name="adj" fmla="val 12681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Laboratoire CCD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Appartenance au groupe Choay (</a:t>
              </a:r>
              <a:r>
                <a:rPr lang="fr-F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Prodimed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, Bailly-</a:t>
              </a:r>
              <a:r>
                <a:rPr lang="fr-F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Creat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, CCD, CCD </a:t>
              </a:r>
              <a:r>
                <a:rPr lang="fr-F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Bioès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Santé, Goménol) présidé par M. Patrick Choay. 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CA : 26M€ en 2022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30+ salariés. 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Présence France/export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231628A-E85D-4D6D-37D2-D2AA09D3D61B}"/>
              </a:ext>
            </a:extLst>
          </p:cNvPr>
          <p:cNvGrpSpPr/>
          <p:nvPr/>
        </p:nvGrpSpPr>
        <p:grpSpPr>
          <a:xfrm>
            <a:off x="3358937" y="2828570"/>
            <a:ext cx="2636668" cy="3606992"/>
            <a:chOff x="3358937" y="2828570"/>
            <a:chExt cx="2636668" cy="3606992"/>
          </a:xfrm>
        </p:grpSpPr>
        <p:pic>
          <p:nvPicPr>
            <p:cNvPr id="7" name="Image 6" descr="Une image contenant texte, tableau blanc&#10;&#10;Description générée automatiquement">
              <a:extLst>
                <a:ext uri="{FF2B5EF4-FFF2-40B4-BE49-F238E27FC236}">
                  <a16:creationId xmlns:a16="http://schemas.microsoft.com/office/drawing/2014/main" id="{554C5CBC-5282-A35D-D191-8E50F527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450" y="2828570"/>
              <a:ext cx="1329674" cy="1183795"/>
            </a:xfrm>
            <a:prstGeom prst="rect">
              <a:avLst/>
            </a:prstGeom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009CE37D-9446-1FCE-70CA-C4FE4ED83798}"/>
                </a:ext>
              </a:extLst>
            </p:cNvPr>
            <p:cNvSpPr/>
            <p:nvPr/>
          </p:nvSpPr>
          <p:spPr>
            <a:xfrm>
              <a:off x="3358937" y="4115403"/>
              <a:ext cx="2636668" cy="2320159"/>
            </a:xfrm>
            <a:prstGeom prst="roundRect">
              <a:avLst>
                <a:gd name="adj" fmla="val 9688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Des produits dédiés à la santé et au confort de la femme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Large gamme de produits avec plusieurs statuts réglementaires (AMM, DM, COSM, CPAL)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E7694626-5568-A6CA-2291-D77563875756}"/>
              </a:ext>
            </a:extLst>
          </p:cNvPr>
          <p:cNvGrpSpPr/>
          <p:nvPr/>
        </p:nvGrpSpPr>
        <p:grpSpPr>
          <a:xfrm>
            <a:off x="6167413" y="2463957"/>
            <a:ext cx="2822425" cy="3971605"/>
            <a:chOff x="6167413" y="2463957"/>
            <a:chExt cx="2822425" cy="3971605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65B81E1-CB75-BEDD-68E0-27A994CA27D7}"/>
                </a:ext>
              </a:extLst>
            </p:cNvPr>
            <p:cNvSpPr/>
            <p:nvPr/>
          </p:nvSpPr>
          <p:spPr>
            <a:xfrm>
              <a:off x="6167413" y="4115403"/>
              <a:ext cx="2822425" cy="2320159"/>
            </a:xfrm>
            <a:prstGeom prst="roundRect">
              <a:avLst>
                <a:gd name="adj" fmla="val 12681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CCD, laboratoire pionnier dans le complément alimentaire</a:t>
              </a:r>
            </a:p>
            <a:p>
              <a:pPr algn="ctr">
                <a:defRPr/>
              </a:pP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Oligobs Grossesse 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(1985) et 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Gyndelta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, premier complément alimentaire à base de canneberge (2002) 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7CC2CAA-947F-2884-411B-B9093319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3788" y="2463957"/>
              <a:ext cx="1329674" cy="1565766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067BAB3-CB2D-B1ED-7B11-7D47DBD03D77}"/>
              </a:ext>
            </a:extLst>
          </p:cNvPr>
          <p:cNvGrpSpPr/>
          <p:nvPr/>
        </p:nvGrpSpPr>
        <p:grpSpPr>
          <a:xfrm>
            <a:off x="9262748" y="2584780"/>
            <a:ext cx="2563508" cy="3850782"/>
            <a:chOff x="9161647" y="2584780"/>
            <a:chExt cx="2563508" cy="3850782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6AE4CC5-1930-D502-710B-23A5C76473E4}"/>
                </a:ext>
              </a:extLst>
            </p:cNvPr>
            <p:cNvSpPr/>
            <p:nvPr/>
          </p:nvSpPr>
          <p:spPr>
            <a:xfrm>
              <a:off x="9161647" y="4115403"/>
              <a:ext cx="2563508" cy="2320159"/>
            </a:xfrm>
            <a:prstGeom prst="roundRect">
              <a:avLst>
                <a:gd name="adj" fmla="val 12681"/>
              </a:avLst>
            </a:prstGeom>
            <a:solidFill>
              <a:srgbClr val="FFFB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Les compléments alimentaires, un axe stratégique </a:t>
              </a:r>
            </a:p>
            <a:p>
              <a:pPr algn="ctr">
                <a:defRPr/>
              </a:pPr>
              <a:endPara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pour la santé quotidienne des femmes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A1750EF-70E9-48A3-B5ED-BE37FE84D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530" y="2584780"/>
              <a:ext cx="1417742" cy="14177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57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05BB99-AEDA-5C14-8DD8-C838E17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L’enregistrement d’un complément alimentaire en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7835CD-24AC-970D-859C-BDC74942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9" y="2764448"/>
            <a:ext cx="2629285" cy="14928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BB9D818-54CF-EC44-66C6-0D883FD8EE2C}"/>
              </a:ext>
            </a:extLst>
          </p:cNvPr>
          <p:cNvSpPr/>
          <p:nvPr/>
        </p:nvSpPr>
        <p:spPr>
          <a:xfrm>
            <a:off x="3677376" y="2485810"/>
            <a:ext cx="7661184" cy="1025047"/>
          </a:xfrm>
          <a:prstGeom prst="roundRect">
            <a:avLst>
              <a:gd name="adj" fmla="val 245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Téléicare</a:t>
            </a:r>
            <a:r>
              <a:rPr lang="fr-FR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une téléprocédure de la DGCCRF</a:t>
            </a:r>
          </a:p>
          <a:p>
            <a:pP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Pour faciliter ses enregistrement et gérer ses dépôts de dossier</a:t>
            </a:r>
          </a:p>
          <a:p>
            <a:pP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https://teleicare.dgccrf.finances.gouv.fr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580F3D6-4CB5-C41B-147B-25213A5A5F4C}"/>
              </a:ext>
            </a:extLst>
          </p:cNvPr>
          <p:cNvSpPr/>
          <p:nvPr/>
        </p:nvSpPr>
        <p:spPr>
          <a:xfrm>
            <a:off x="3677376" y="4674714"/>
            <a:ext cx="7661184" cy="1837846"/>
          </a:xfrm>
          <a:prstGeom prst="roundRect">
            <a:avLst>
              <a:gd name="adj" fmla="val 1106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Eléments requis pour l’enregistrement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Etiquetage lisible (étui, étiquette) comportant les mentions obligatoires (PDF)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Informations concernant la dose journalière recommandée, la population cible, les éventuelles mises en garde et les précautions d’emploi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liste détaillée des ingrédients + informations concernant les actifs (dosage, type d’extraits, forme d’apport des vitamines / minéraux) et le rôle de chaque additif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2249C76-9662-F55D-9B79-B013B1A6E3FE}"/>
              </a:ext>
            </a:extLst>
          </p:cNvPr>
          <p:cNvSpPr/>
          <p:nvPr/>
        </p:nvSpPr>
        <p:spPr>
          <a:xfrm>
            <a:off x="3677376" y="3644051"/>
            <a:ext cx="7661184" cy="887310"/>
          </a:xfrm>
          <a:prstGeom prst="roundRect">
            <a:avLst>
              <a:gd name="adj" fmla="val 245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Plusieurs modalités d’enregistrement</a:t>
            </a:r>
          </a:p>
          <a:p>
            <a:pP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fonction des ingrédients qui rentrent dans la composition du produit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EC0E7D7-21B3-5C85-4657-602C6A2EB161}"/>
              </a:ext>
            </a:extLst>
          </p:cNvPr>
          <p:cNvGrpSpPr/>
          <p:nvPr/>
        </p:nvGrpSpPr>
        <p:grpSpPr>
          <a:xfrm>
            <a:off x="1942559" y="1138775"/>
            <a:ext cx="8306882" cy="1231532"/>
            <a:chOff x="1040319" y="1124850"/>
            <a:chExt cx="8306882" cy="123153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4C56CF7-778E-24E2-2957-84AF4AF599F4}"/>
                </a:ext>
              </a:extLst>
            </p:cNvPr>
            <p:cNvGrpSpPr/>
            <p:nvPr/>
          </p:nvGrpSpPr>
          <p:grpSpPr>
            <a:xfrm>
              <a:off x="1040319" y="1263653"/>
              <a:ext cx="8306882" cy="1025046"/>
              <a:chOff x="-1" y="1492521"/>
              <a:chExt cx="7309111" cy="10880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8BA639-32C5-673F-0E59-30A2D3AC3BBF}"/>
                  </a:ext>
                </a:extLst>
              </p:cNvPr>
              <p:cNvSpPr/>
              <p:nvPr/>
            </p:nvSpPr>
            <p:spPr>
              <a:xfrm>
                <a:off x="-1" y="1492521"/>
                <a:ext cx="7309111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C62B1C4-E6A6-1BA1-5074-E1A24D288062}"/>
                  </a:ext>
                </a:extLst>
              </p:cNvPr>
              <p:cNvSpPr txBox="1"/>
              <p:nvPr/>
            </p:nvSpPr>
            <p:spPr>
              <a:xfrm>
                <a:off x="1380302" y="1516282"/>
                <a:ext cx="5928807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L’enregistrement, 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une étape indispensable avant la commercialisation d’un complément alimentaire</a:t>
                </a:r>
                <a:endParaRPr lang="fr-FR" sz="2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9B812E1E-493E-3B45-B686-AD3AE236ECA2}"/>
                </a:ext>
              </a:extLst>
            </p:cNvPr>
            <p:cNvGrpSpPr/>
            <p:nvPr/>
          </p:nvGrpSpPr>
          <p:grpSpPr>
            <a:xfrm>
              <a:off x="1194088" y="1124850"/>
              <a:ext cx="1231532" cy="1231532"/>
              <a:chOff x="748713" y="1199857"/>
              <a:chExt cx="1231532" cy="1231532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5D6D6A2A-1D9B-64B3-3A3F-CF2587F95101}"/>
                  </a:ext>
                </a:extLst>
              </p:cNvPr>
              <p:cNvSpPr/>
              <p:nvPr/>
            </p:nvSpPr>
            <p:spPr>
              <a:xfrm>
                <a:off x="748713" y="1199857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5126" name="Picture 6">
                <a:extLst>
                  <a:ext uri="{FF2B5EF4-FFF2-40B4-BE49-F238E27FC236}">
                    <a16:creationId xmlns:a16="http://schemas.microsoft.com/office/drawing/2014/main" id="{99F7165F-4B92-5A46-7292-7EAB181D36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140" y="1376766"/>
                <a:ext cx="877714" cy="8777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ABAE34A-5572-B0D3-26EE-F84000C6EA7D}"/>
              </a:ext>
            </a:extLst>
          </p:cNvPr>
          <p:cNvGrpSpPr/>
          <p:nvPr/>
        </p:nvGrpSpPr>
        <p:grpSpPr>
          <a:xfrm>
            <a:off x="298271" y="4867967"/>
            <a:ext cx="2745902" cy="1348697"/>
            <a:chOff x="-453974" y="5619588"/>
            <a:chExt cx="2745902" cy="1348697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90259F2D-C299-8F90-B4C7-AB6B556B13D9}"/>
                </a:ext>
              </a:extLst>
            </p:cNvPr>
            <p:cNvSpPr/>
            <p:nvPr/>
          </p:nvSpPr>
          <p:spPr>
            <a:xfrm>
              <a:off x="-337357" y="5619588"/>
              <a:ext cx="2629285" cy="1348697"/>
            </a:xfrm>
            <a:prstGeom prst="roundRect">
              <a:avLst>
                <a:gd name="adj" fmla="val 1450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3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Black" panose="020B0A02040204020203" pitchFamily="34" charset="0"/>
                </a:rPr>
                <a:t>Non réponse de la DGCCRF dans un délais de 2 mois</a:t>
              </a:r>
            </a:p>
            <a:p>
              <a:pPr marL="538163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= acceptation du dossier</a:t>
              </a:r>
              <a:endParaRPr lang="fr-FR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8E55EF7-B3E9-50C3-8F76-89C7DA70B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3974" y="5956413"/>
              <a:ext cx="707515" cy="6750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0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05BB99-AEDA-5C14-8DD8-C838E17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Publicité des compléments alimentaires en France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FDCCBEB-4222-24B9-E852-3B5496249D41}"/>
              </a:ext>
            </a:extLst>
          </p:cNvPr>
          <p:cNvGrpSpPr/>
          <p:nvPr/>
        </p:nvGrpSpPr>
        <p:grpSpPr>
          <a:xfrm>
            <a:off x="1306216" y="1147463"/>
            <a:ext cx="9261736" cy="1231532"/>
            <a:chOff x="1942558" y="1174335"/>
            <a:chExt cx="9261736" cy="123153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4C56CF7-778E-24E2-2957-84AF4AF599F4}"/>
                </a:ext>
              </a:extLst>
            </p:cNvPr>
            <p:cNvGrpSpPr/>
            <p:nvPr/>
          </p:nvGrpSpPr>
          <p:grpSpPr>
            <a:xfrm>
              <a:off x="1942558" y="1277578"/>
              <a:ext cx="9261736" cy="1025046"/>
              <a:chOff x="-2" y="1492521"/>
              <a:chExt cx="8149274" cy="10880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8BA639-32C5-673F-0E59-30A2D3AC3BBF}"/>
                  </a:ext>
                </a:extLst>
              </p:cNvPr>
              <p:cNvSpPr/>
              <p:nvPr/>
            </p:nvSpPr>
            <p:spPr>
              <a:xfrm>
                <a:off x="-2" y="1492521"/>
                <a:ext cx="8149274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C62B1C4-E6A6-1BA1-5074-E1A24D288062}"/>
                  </a:ext>
                </a:extLst>
              </p:cNvPr>
              <p:cNvSpPr txBox="1"/>
              <p:nvPr/>
            </p:nvSpPr>
            <p:spPr>
              <a:xfrm>
                <a:off x="1380301" y="1516282"/>
                <a:ext cx="6677311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Les modalités de publicité des compléments alimentaires sont </a:t>
                </a:r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beaucoup plus simples 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que pour les médicaments</a:t>
                </a: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4E2E34B-6DE3-A94C-A1E8-A4CFEA6B75D4}"/>
                </a:ext>
              </a:extLst>
            </p:cNvPr>
            <p:cNvGrpSpPr/>
            <p:nvPr/>
          </p:nvGrpSpPr>
          <p:grpSpPr>
            <a:xfrm>
              <a:off x="2133096" y="1174335"/>
              <a:ext cx="1231532" cy="1231532"/>
              <a:chOff x="255836" y="3868873"/>
              <a:chExt cx="1231532" cy="1231532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D0AD553E-08E9-5E2C-9F55-1F60DC292B83}"/>
                  </a:ext>
                </a:extLst>
              </p:cNvPr>
              <p:cNvSpPr/>
              <p:nvPr/>
            </p:nvSpPr>
            <p:spPr>
              <a:xfrm>
                <a:off x="255836" y="3868873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1200B17-4075-DD35-A8A7-FB8ABBF84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062" y="4071113"/>
                <a:ext cx="814732" cy="8147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60DD3D6-CD11-5BD9-7E84-30DBF41B42A9}"/>
              </a:ext>
            </a:extLst>
          </p:cNvPr>
          <p:cNvGrpSpPr/>
          <p:nvPr/>
        </p:nvGrpSpPr>
        <p:grpSpPr>
          <a:xfrm>
            <a:off x="181620" y="2813233"/>
            <a:ext cx="2850950" cy="3058300"/>
            <a:chOff x="181620" y="2813233"/>
            <a:chExt cx="2850950" cy="30583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F6A0680-8686-92A4-652D-4CD3309CDFA4}"/>
                </a:ext>
              </a:extLst>
            </p:cNvPr>
            <p:cNvSpPr/>
            <p:nvPr/>
          </p:nvSpPr>
          <p:spPr>
            <a:xfrm>
              <a:off x="181620" y="3989991"/>
              <a:ext cx="2850950" cy="1881542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Publicité possible auprès du grand public 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 compris les professionnels de santé tels que les médecins, pharmaciens…</a:t>
              </a: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DA1C0C7-D8F2-7BF3-1965-A14805B5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03" y="2813233"/>
              <a:ext cx="1231533" cy="12315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3839B85-E5CA-0C8D-2C62-E10928C475DD}"/>
              </a:ext>
            </a:extLst>
          </p:cNvPr>
          <p:cNvGrpSpPr/>
          <p:nvPr/>
        </p:nvGrpSpPr>
        <p:grpSpPr>
          <a:xfrm>
            <a:off x="3268217" y="2794258"/>
            <a:ext cx="2560958" cy="3077276"/>
            <a:chOff x="3268217" y="2794258"/>
            <a:chExt cx="2560958" cy="307727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B36B0E99-4A73-50A7-62BC-4FBDDA98BABD}"/>
                </a:ext>
              </a:extLst>
            </p:cNvPr>
            <p:cNvSpPr/>
            <p:nvPr/>
          </p:nvSpPr>
          <p:spPr>
            <a:xfrm>
              <a:off x="3268217" y="3989991"/>
              <a:ext cx="2560958" cy="188154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Des campagnes marketing rapides à mettre en place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Pas besoin d’autorisation préalable (VISA Pub ANSM)</a:t>
              </a: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8E55EF7-B3E9-50C3-8F76-89C7DA70B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879" y="2794258"/>
              <a:ext cx="1440420" cy="137431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63E41DA-9FEB-03A5-4D59-72FA5EFD91B3}"/>
              </a:ext>
            </a:extLst>
          </p:cNvPr>
          <p:cNvGrpSpPr/>
          <p:nvPr/>
        </p:nvGrpSpPr>
        <p:grpSpPr>
          <a:xfrm>
            <a:off x="6033474" y="2860964"/>
            <a:ext cx="2560958" cy="2978894"/>
            <a:chOff x="6033474" y="2860964"/>
            <a:chExt cx="2560958" cy="2978894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D2BE09E-BE22-C56A-AA66-58487BF5DA3E}"/>
                </a:ext>
              </a:extLst>
            </p:cNvPr>
            <p:cNvSpPr/>
            <p:nvPr/>
          </p:nvSpPr>
          <p:spPr>
            <a:xfrm>
              <a:off x="6033474" y="3958315"/>
              <a:ext cx="2560958" cy="188154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Respect des allégations santé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Allégations nutritionnelles, allégations autorisées ou en attente (pour les plantes notamment)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75C9D37-8A12-0B25-F138-476BC62C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594" y="2860964"/>
              <a:ext cx="1136072" cy="1136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C108C6B-81E1-1CE2-F33E-465B335D1225}"/>
              </a:ext>
            </a:extLst>
          </p:cNvPr>
          <p:cNvGrpSpPr/>
          <p:nvPr/>
        </p:nvGrpSpPr>
        <p:grpSpPr>
          <a:xfrm>
            <a:off x="8802841" y="2927670"/>
            <a:ext cx="3038060" cy="2912187"/>
            <a:chOff x="8802841" y="2927670"/>
            <a:chExt cx="3038060" cy="2912187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8C80C0D0-F95B-FEC0-60CE-B27CEC87256D}"/>
                </a:ext>
              </a:extLst>
            </p:cNvPr>
            <p:cNvSpPr/>
            <p:nvPr/>
          </p:nvSpPr>
          <p:spPr>
            <a:xfrm>
              <a:off x="8802841" y="3958314"/>
              <a:ext cx="3038060" cy="188154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Règles d’or à respecter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Ne pas induire le consommateur en erreur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Ne pas attribuer des propriétés de prévention, de traitement ou de guérison d’une maladie humaine. </a:t>
              </a:r>
            </a:p>
          </p:txBody>
        </p: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4C6A4E8C-C714-2A24-76BF-8A3729EC4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40" y="2927670"/>
              <a:ext cx="1002660" cy="1002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3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C79CEEB-E2C0-E204-A162-A14AFD5F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/>
              <a:t>Nutrivigilance : la veille sanitaire des denrées alimentaires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5E93AA2-89E5-8F0B-845C-575EC3EFB4B5}"/>
              </a:ext>
            </a:extLst>
          </p:cNvPr>
          <p:cNvGrpSpPr/>
          <p:nvPr/>
        </p:nvGrpSpPr>
        <p:grpSpPr>
          <a:xfrm>
            <a:off x="1942559" y="1159094"/>
            <a:ext cx="8306882" cy="1231532"/>
            <a:chOff x="1942559" y="1159094"/>
            <a:chExt cx="8306882" cy="123153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5F3F56C-8957-0138-BF27-7A1F50C17567}"/>
                </a:ext>
              </a:extLst>
            </p:cNvPr>
            <p:cNvGrpSpPr/>
            <p:nvPr/>
          </p:nvGrpSpPr>
          <p:grpSpPr>
            <a:xfrm>
              <a:off x="1942559" y="1277578"/>
              <a:ext cx="8306882" cy="1025046"/>
              <a:chOff x="-1" y="1492521"/>
              <a:chExt cx="7309111" cy="10880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547259-A937-238A-2F0A-095C212ACCF3}"/>
                  </a:ext>
                </a:extLst>
              </p:cNvPr>
              <p:cNvSpPr/>
              <p:nvPr/>
            </p:nvSpPr>
            <p:spPr>
              <a:xfrm>
                <a:off x="-1" y="1492521"/>
                <a:ext cx="7309111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283D239-5815-29F6-8156-4E11B38B6675}"/>
                  </a:ext>
                </a:extLst>
              </p:cNvPr>
              <p:cNvSpPr txBox="1"/>
              <p:nvPr/>
            </p:nvSpPr>
            <p:spPr>
              <a:xfrm>
                <a:off x="1380302" y="1516282"/>
                <a:ext cx="5928807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Objectif de la </a:t>
                </a:r>
                <a:r>
                  <a:rPr lang="fr-FR" sz="2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nutrivigilance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 : </a:t>
                </a:r>
              </a:p>
              <a:p>
                <a:pPr marL="0" lvl="1"/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Améliorer la sécurité des consommateurs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7FF6CF07-D9E7-E053-B12B-B1A0AA6031F3}"/>
                </a:ext>
              </a:extLst>
            </p:cNvPr>
            <p:cNvGrpSpPr/>
            <p:nvPr/>
          </p:nvGrpSpPr>
          <p:grpSpPr>
            <a:xfrm>
              <a:off x="2111158" y="1159094"/>
              <a:ext cx="1231532" cy="1231532"/>
              <a:chOff x="270079" y="5219328"/>
              <a:chExt cx="1231532" cy="1231532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17AB5E2-5DFA-51D0-3EB7-907177AACF7E}"/>
                  </a:ext>
                </a:extLst>
              </p:cNvPr>
              <p:cNvSpPr/>
              <p:nvPr/>
            </p:nvSpPr>
            <p:spPr>
              <a:xfrm>
                <a:off x="270079" y="5219328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62DD7AB0-8153-9700-495F-C50128B61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67" y="5425813"/>
                <a:ext cx="925756" cy="92575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BFB36DA-1CB5-99B7-B40C-C02B9FFF09BB}"/>
              </a:ext>
            </a:extLst>
          </p:cNvPr>
          <p:cNvGrpSpPr/>
          <p:nvPr/>
        </p:nvGrpSpPr>
        <p:grpSpPr>
          <a:xfrm>
            <a:off x="520345" y="2982982"/>
            <a:ext cx="2990943" cy="2888552"/>
            <a:chOff x="520345" y="2982982"/>
            <a:chExt cx="2990943" cy="2888552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25A330C-9D42-622B-D194-7681CF795DA2}"/>
                </a:ext>
              </a:extLst>
            </p:cNvPr>
            <p:cNvSpPr/>
            <p:nvPr/>
          </p:nvSpPr>
          <p:spPr>
            <a:xfrm>
              <a:off x="520345" y="3989992"/>
              <a:ext cx="2990943" cy="1881542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Obligation pour les metteurs sur le marché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 mettre en place un dispositif de </a:t>
              </a:r>
              <a:r>
                <a:rPr lang="fr-F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nutrivigilance</a:t>
              </a:r>
              <a:endPara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3BA49B75-00CF-57B4-23E0-5219A79C7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199" y="2982982"/>
              <a:ext cx="1187612" cy="11876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3B79F13-B53E-1790-7512-F8E6937F6733}"/>
              </a:ext>
            </a:extLst>
          </p:cNvPr>
          <p:cNvGrpSpPr/>
          <p:nvPr/>
        </p:nvGrpSpPr>
        <p:grpSpPr>
          <a:xfrm>
            <a:off x="7334528" y="2975564"/>
            <a:ext cx="4119480" cy="2895969"/>
            <a:chOff x="7334528" y="2975564"/>
            <a:chExt cx="4119480" cy="289596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4BD8F55-6F59-340B-E0CB-6E6803232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476" y="2975564"/>
              <a:ext cx="1854964" cy="906872"/>
            </a:xfrm>
            <a:prstGeom prst="rect">
              <a:avLst/>
            </a:prstGeom>
          </p:spPr>
        </p:pic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81840441-6C84-4B73-0BCE-5A59E63DBB83}"/>
                </a:ext>
              </a:extLst>
            </p:cNvPr>
            <p:cNvSpPr/>
            <p:nvPr/>
          </p:nvSpPr>
          <p:spPr>
            <a:xfrm>
              <a:off x="7334528" y="3989990"/>
              <a:ext cx="4119480" cy="188154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 err="1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RappelConso</a:t>
              </a:r>
              <a:endParaRPr lang="fr-FR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Outil de surveillance consultable par les consommateurs (et la concurrence). Liste de tous les biens de consommation retirés du marché, y compris les denrées alimentaires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https://rappel.conso.gouv.fr/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6109BDC-BA1C-1052-7113-78C162C754E8}"/>
              </a:ext>
            </a:extLst>
          </p:cNvPr>
          <p:cNvGrpSpPr/>
          <p:nvPr/>
        </p:nvGrpSpPr>
        <p:grpSpPr>
          <a:xfrm>
            <a:off x="3909588" y="3007737"/>
            <a:ext cx="2838454" cy="2863797"/>
            <a:chOff x="3909588" y="3007737"/>
            <a:chExt cx="2838454" cy="2863797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628A0EED-4F2E-FA11-F6DE-60C08A9C91BE}"/>
                </a:ext>
              </a:extLst>
            </p:cNvPr>
            <p:cNvSpPr/>
            <p:nvPr/>
          </p:nvSpPr>
          <p:spPr>
            <a:xfrm>
              <a:off x="3909588" y="3989991"/>
              <a:ext cx="2838454" cy="188154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Déclaration de </a:t>
              </a:r>
              <a:r>
                <a:rPr lang="fr-FR" b="1" dirty="0" err="1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nutrivigilance</a:t>
              </a:r>
              <a:endParaRPr lang="fr-FR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Notifier et identifier les effets indésirables liés à la consommation de denrées alimentaires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ED11DD0-3AE6-F5A6-EE14-A2FD71A22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895" y="3007737"/>
              <a:ext cx="1036625" cy="10366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781BE9B-472A-292A-20C5-B26EFCFD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9520" y="3028290"/>
              <a:ext cx="1347498" cy="96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4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B784E-D3D9-63FB-C1BE-F0D10E20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Intégration des compléments alimentaires dans tous les processus de l’entreprise et le </a:t>
            </a:r>
            <a:r>
              <a:rPr lang="fr-FR" sz="3200" i="1" dirty="0" err="1"/>
              <a:t>product</a:t>
            </a:r>
            <a:r>
              <a:rPr lang="fr-FR" sz="3200" dirty="0"/>
              <a:t> </a:t>
            </a:r>
            <a:r>
              <a:rPr lang="fr-FR" sz="3200" i="1" dirty="0"/>
              <a:t>life-cycle management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C312A74-3B20-476A-61CE-F6DDFC9D7F12}"/>
              </a:ext>
            </a:extLst>
          </p:cNvPr>
          <p:cNvGrpSpPr/>
          <p:nvPr/>
        </p:nvGrpSpPr>
        <p:grpSpPr>
          <a:xfrm>
            <a:off x="1942559" y="1159094"/>
            <a:ext cx="8306882" cy="1231532"/>
            <a:chOff x="1942559" y="1159094"/>
            <a:chExt cx="8306882" cy="1231532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618838A-08EC-7EDB-5926-597DF667C417}"/>
                </a:ext>
              </a:extLst>
            </p:cNvPr>
            <p:cNvGrpSpPr/>
            <p:nvPr/>
          </p:nvGrpSpPr>
          <p:grpSpPr>
            <a:xfrm>
              <a:off x="1942559" y="1159094"/>
              <a:ext cx="8306882" cy="1231532"/>
              <a:chOff x="1942559" y="1159094"/>
              <a:chExt cx="8306882" cy="1231532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3CC69A3A-D8C3-95C5-2C2F-C57DEF4F3D49}"/>
                  </a:ext>
                </a:extLst>
              </p:cNvPr>
              <p:cNvGrpSpPr/>
              <p:nvPr/>
            </p:nvGrpSpPr>
            <p:grpSpPr>
              <a:xfrm>
                <a:off x="1942559" y="1277578"/>
                <a:ext cx="8306882" cy="1025046"/>
                <a:chOff x="-1" y="1492521"/>
                <a:chExt cx="7309111" cy="108802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3539E6E-EC91-7720-9FE6-CBD4053DEAD6}"/>
                    </a:ext>
                  </a:extLst>
                </p:cNvPr>
                <p:cNvSpPr/>
                <p:nvPr/>
              </p:nvSpPr>
              <p:spPr>
                <a:xfrm>
                  <a:off x="-1" y="1492521"/>
                  <a:ext cx="7309111" cy="1088020"/>
                </a:xfrm>
                <a:prstGeom prst="rect">
                  <a:avLst/>
                </a:prstGeom>
                <a:solidFill>
                  <a:srgbClr val="FFE3D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3083AF7B-238A-4F75-D52F-62CCEC08A3AB}"/>
                    </a:ext>
                  </a:extLst>
                </p:cNvPr>
                <p:cNvSpPr txBox="1"/>
                <p:nvPr/>
              </p:nvSpPr>
              <p:spPr>
                <a:xfrm>
                  <a:off x="1380302" y="1516282"/>
                  <a:ext cx="5928807" cy="106425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marL="0" lvl="1"/>
                  <a:r>
                    <a:rPr lang="fr-FR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ea typeface="Segoe UI Black" panose="020B0A02040204020203" pitchFamily="34" charset="0"/>
                    </a:rPr>
                    <a:t>Le complément alimentaire fait partie intégrante de la </a:t>
                  </a:r>
                  <a:r>
                    <a:rPr lang="fr-FR" sz="2400" b="1" dirty="0">
                      <a:solidFill>
                        <a:srgbClr val="002060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</a:rPr>
                    <a:t>cartographie des activités </a:t>
                  </a:r>
                  <a:r>
                    <a:rPr lang="fr-FR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ea typeface="Segoe UI Black" panose="020B0A02040204020203" pitchFamily="34" charset="0"/>
                    </a:rPr>
                    <a:t>de CCD</a:t>
                  </a:r>
                  <a:endPara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endParaRPr>
                </a:p>
              </p:txBody>
            </p:sp>
          </p:grp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039F2D13-316B-1ECD-83EA-CBBFEF204F7C}"/>
                  </a:ext>
                </a:extLst>
              </p:cNvPr>
              <p:cNvSpPr/>
              <p:nvPr/>
            </p:nvSpPr>
            <p:spPr>
              <a:xfrm>
                <a:off x="2111158" y="1159094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4301AF51-2088-2709-665E-9AC302849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72" y="1356095"/>
              <a:ext cx="911804" cy="9118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155F5D4-0DFD-92A8-9028-32B271CA4E16}"/>
              </a:ext>
            </a:extLst>
          </p:cNvPr>
          <p:cNvGrpSpPr/>
          <p:nvPr/>
        </p:nvGrpSpPr>
        <p:grpSpPr>
          <a:xfrm>
            <a:off x="1942559" y="2703691"/>
            <a:ext cx="8306881" cy="1002660"/>
            <a:chOff x="1942559" y="2505571"/>
            <a:chExt cx="8306881" cy="100266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148A9EB-4616-5670-9895-1E8999F44A44}"/>
                </a:ext>
              </a:extLst>
            </p:cNvPr>
            <p:cNvSpPr/>
            <p:nvPr/>
          </p:nvSpPr>
          <p:spPr>
            <a:xfrm>
              <a:off x="1942559" y="2505571"/>
              <a:ext cx="2538001" cy="1002660"/>
            </a:xfrm>
            <a:prstGeom prst="roundRect">
              <a:avLst>
                <a:gd name="adj" fmla="val 126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Piloter l’organisation qualité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1507018-F55D-459A-C3AE-6629BAA9A212}"/>
                </a:ext>
              </a:extLst>
            </p:cNvPr>
            <p:cNvSpPr/>
            <p:nvPr/>
          </p:nvSpPr>
          <p:spPr>
            <a:xfrm>
              <a:off x="4773624" y="2505571"/>
              <a:ext cx="2673656" cy="1002660"/>
            </a:xfrm>
            <a:prstGeom prst="roundRect">
              <a:avLst>
                <a:gd name="adj" fmla="val 126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Amélioration continue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63A86D1-94EF-3E88-777E-B3CE79C7EDEF}"/>
                </a:ext>
              </a:extLst>
            </p:cNvPr>
            <p:cNvSpPr/>
            <p:nvPr/>
          </p:nvSpPr>
          <p:spPr>
            <a:xfrm>
              <a:off x="7631603" y="2505571"/>
              <a:ext cx="2617837" cy="1002660"/>
            </a:xfrm>
            <a:prstGeom prst="roundRect">
              <a:avLst>
                <a:gd name="adj" fmla="val 126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accent6">
                      <a:lumMod val="50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Management des risques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AD30546-7D78-39E3-3A51-1F90FBFD088C}"/>
              </a:ext>
            </a:extLst>
          </p:cNvPr>
          <p:cNvGrpSpPr/>
          <p:nvPr/>
        </p:nvGrpSpPr>
        <p:grpSpPr>
          <a:xfrm>
            <a:off x="1942559" y="4153138"/>
            <a:ext cx="8306882" cy="1267222"/>
            <a:chOff x="354014" y="3703796"/>
            <a:chExt cx="5999056" cy="1470422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812CDDE9-D7A5-FE2C-DB9D-0CB307823C99}"/>
                </a:ext>
              </a:extLst>
            </p:cNvPr>
            <p:cNvSpPr/>
            <p:nvPr/>
          </p:nvSpPr>
          <p:spPr>
            <a:xfrm>
              <a:off x="354014" y="3703796"/>
              <a:ext cx="2709750" cy="1470422"/>
            </a:xfrm>
            <a:prstGeom prst="roundRect">
              <a:avLst>
                <a:gd name="adj" fmla="val 1268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Développer le portefeuille produit</a:t>
              </a:r>
            </a:p>
            <a:p>
              <a:pPr algn="ctr">
                <a:defRPr/>
              </a:pP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Black" panose="020B0A02040204020203" pitchFamily="34" charset="0"/>
                </a:rPr>
                <a:t>Business Développement, conception et développement des produits, enregistrements et in-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Black" panose="020B0A02040204020203" pitchFamily="34" charset="0"/>
                </a:rPr>
                <a:t>licensing</a:t>
              </a:r>
              <a:endPara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Black" panose="020B0A02040204020203" pitchFamily="34" charset="0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9B8D467-5314-A27E-C251-A3462DB92678}"/>
                </a:ext>
              </a:extLst>
            </p:cNvPr>
            <p:cNvSpPr/>
            <p:nvPr/>
          </p:nvSpPr>
          <p:spPr>
            <a:xfrm>
              <a:off x="3230944" y="3703796"/>
              <a:ext cx="3122126" cy="1470422"/>
            </a:xfrm>
            <a:prstGeom prst="roundRect">
              <a:avLst>
                <a:gd name="adj" fmla="val 1268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  <a:defRPr/>
              </a:pPr>
              <a:r>
                <a:rPr lang="fr-FR" sz="1400" b="1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Acheter et approvisionner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defRPr/>
              </a:pPr>
              <a:r>
                <a:rPr lang="fr-FR" sz="1400" b="1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Faire fabriquer les produits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defRPr/>
              </a:pPr>
              <a:r>
                <a:rPr lang="fr-FR" sz="1400" b="1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Gérer la logistique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defRPr/>
              </a:pPr>
              <a:r>
                <a:rPr lang="fr-FR" sz="1400" b="1" dirty="0">
                  <a:solidFill>
                    <a:schemeClr val="accent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commercialiser et promouvoir les produits</a:t>
              </a:r>
              <a:endParaRPr lang="fr-FR" sz="1600" b="1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6DB5DFF-CCBA-808D-B8BA-6C970DCB7220}"/>
              </a:ext>
            </a:extLst>
          </p:cNvPr>
          <p:cNvGrpSpPr/>
          <p:nvPr/>
        </p:nvGrpSpPr>
        <p:grpSpPr>
          <a:xfrm>
            <a:off x="1942559" y="7219340"/>
            <a:ext cx="8306880" cy="921531"/>
            <a:chOff x="1942559" y="5238140"/>
            <a:chExt cx="9077065" cy="921531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3542E49-6FD2-D7D2-8B57-655E2749645A}"/>
                </a:ext>
              </a:extLst>
            </p:cNvPr>
            <p:cNvSpPr/>
            <p:nvPr/>
          </p:nvSpPr>
          <p:spPr>
            <a:xfrm>
              <a:off x="1942559" y="5238140"/>
              <a:ext cx="1786162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Gérer la documentation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8859E47-EE67-9D62-CD7D-1F11DFA0E2B5}"/>
                </a:ext>
              </a:extLst>
            </p:cNvPr>
            <p:cNvSpPr/>
            <p:nvPr/>
          </p:nvSpPr>
          <p:spPr>
            <a:xfrm>
              <a:off x="3929492" y="5238140"/>
              <a:ext cx="1390018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Gérer les ressources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6D33F7BC-56A0-0BCF-C650-5C20B3430FF7}"/>
                </a:ext>
              </a:extLst>
            </p:cNvPr>
            <p:cNvSpPr/>
            <p:nvPr/>
          </p:nvSpPr>
          <p:spPr>
            <a:xfrm>
              <a:off x="5431870" y="5238140"/>
              <a:ext cx="1986508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Achat et maitrise des sous-traitants et des fournisseurs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6A61133-F030-CF2C-379F-275677896448}"/>
                </a:ext>
              </a:extLst>
            </p:cNvPr>
            <p:cNvSpPr/>
            <p:nvPr/>
          </p:nvSpPr>
          <p:spPr>
            <a:xfrm>
              <a:off x="7530738" y="5238140"/>
              <a:ext cx="1554807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Surveillance post-marché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A095F0A-99BB-8788-0D34-4A0C4D88D055}"/>
                </a:ext>
              </a:extLst>
            </p:cNvPr>
            <p:cNvSpPr/>
            <p:nvPr/>
          </p:nvSpPr>
          <p:spPr>
            <a:xfrm>
              <a:off x="9197905" y="5238140"/>
              <a:ext cx="1821719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Garantir la conformité réglementaire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D9D9C9-EE0E-4A03-6C20-53142EBF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006" y="1649691"/>
            <a:ext cx="8215097" cy="3186260"/>
          </a:xfrm>
        </p:spPr>
        <p:txBody>
          <a:bodyPr/>
          <a:lstStyle/>
          <a:p>
            <a:pPr algn="l"/>
            <a:r>
              <a:rPr lang="fr-FR" sz="44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Compléments alimentaires : De nouvelles opportunités de produits de santé</a:t>
            </a:r>
            <a:br>
              <a:rPr lang="fr-FR" sz="4800" b="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fr-FR" sz="2000" dirty="0"/>
            </a:br>
            <a:r>
              <a:rPr lang="fr-FR" sz="3600" dirty="0"/>
              <a:t>Merci pour votre attention !</a:t>
            </a:r>
            <a:endParaRPr lang="fr-FR" sz="40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2B7DC18-7F40-1875-8B68-5A62897E247E}"/>
              </a:ext>
            </a:extLst>
          </p:cNvPr>
          <p:cNvGrpSpPr/>
          <p:nvPr/>
        </p:nvGrpSpPr>
        <p:grpSpPr>
          <a:xfrm>
            <a:off x="314960" y="1841630"/>
            <a:ext cx="2852081" cy="2852081"/>
            <a:chOff x="-1341120" y="1649691"/>
            <a:chExt cx="3495040" cy="349504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A073070-13AE-CE19-B50B-D756C2A7DC9B}"/>
                </a:ext>
              </a:extLst>
            </p:cNvPr>
            <p:cNvSpPr/>
            <p:nvPr/>
          </p:nvSpPr>
          <p:spPr>
            <a:xfrm>
              <a:off x="-1341120" y="1649691"/>
              <a:ext cx="3495040" cy="3495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E812A52-2A2D-5661-6004-30CFAD2F7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7" y="2045919"/>
              <a:ext cx="1802955" cy="18029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BA0044E-7986-ACF4-22FF-562C1D4D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7990" y="2082799"/>
              <a:ext cx="2035431" cy="2035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5BDB0A8-ADC0-B808-9FD0-01612E36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2743" y="3304896"/>
              <a:ext cx="1802955" cy="18029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295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FE7A86-E6D4-7C1B-1314-0F8D59BF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I. Aperçu général de l’écosystème de la nutraceutique en France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26FD817-F9CB-4580-889B-EE473885724E}"/>
              </a:ext>
            </a:extLst>
          </p:cNvPr>
          <p:cNvGrpSpPr/>
          <p:nvPr/>
        </p:nvGrpSpPr>
        <p:grpSpPr>
          <a:xfrm>
            <a:off x="314960" y="1841630"/>
            <a:ext cx="2852081" cy="2852081"/>
            <a:chOff x="314960" y="1841630"/>
            <a:chExt cx="2852081" cy="2852081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A3DA1C9-3E25-C816-D8C3-63F3789A2499}"/>
                </a:ext>
              </a:extLst>
            </p:cNvPr>
            <p:cNvSpPr/>
            <p:nvPr/>
          </p:nvSpPr>
          <p:spPr>
            <a:xfrm>
              <a:off x="314960" y="1841630"/>
              <a:ext cx="2852081" cy="2852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5FCF1BF-249D-E17F-9BDD-4EB7A2D8B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40" y="2156114"/>
              <a:ext cx="2114944" cy="21149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8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052B5-1F05-1C40-9B22-9FDE2E45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d’un complément alimentaire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6B6A5C-C072-4CB3-E494-38C2B81B5511}"/>
              </a:ext>
            </a:extLst>
          </p:cNvPr>
          <p:cNvSpPr/>
          <p:nvPr/>
        </p:nvSpPr>
        <p:spPr>
          <a:xfrm>
            <a:off x="2083443" y="2731815"/>
            <a:ext cx="7640921" cy="3483789"/>
          </a:xfrm>
          <a:prstGeom prst="roundRect">
            <a:avLst>
              <a:gd name="adj" fmla="val 77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lvl="1" algn="ctr"/>
            <a:r>
              <a:rPr lang="fr-FR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Denrées alimentaires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dont le but est de </a:t>
            </a:r>
            <a:r>
              <a:rPr lang="fr-FR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compléter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le régime alimentaire normal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 qui constituent une source concentrée de nutriments ou d’autres substances ayant un</a:t>
            </a:r>
          </a:p>
          <a:p>
            <a:pPr marL="0" lvl="1" algn="ctr"/>
            <a:r>
              <a:rPr lang="fr-FR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effet nutritionnel ou physiologique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seuls ou combinés, commercialisés sous forme de </a:t>
            </a:r>
            <a:r>
              <a:rPr lang="fr-FR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doses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BE276CE-5641-7E67-DFEE-41FA2F02B953}"/>
              </a:ext>
            </a:extLst>
          </p:cNvPr>
          <p:cNvGrpSpPr/>
          <p:nvPr/>
        </p:nvGrpSpPr>
        <p:grpSpPr>
          <a:xfrm>
            <a:off x="2644049" y="1326473"/>
            <a:ext cx="6320609" cy="1231532"/>
            <a:chOff x="3367400" y="1377388"/>
            <a:chExt cx="6320609" cy="1231532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136D459-5CE9-C40F-7A5D-CF03A31F438C}"/>
                </a:ext>
              </a:extLst>
            </p:cNvPr>
            <p:cNvGrpSpPr/>
            <p:nvPr/>
          </p:nvGrpSpPr>
          <p:grpSpPr>
            <a:xfrm>
              <a:off x="3367400" y="1377388"/>
              <a:ext cx="6320609" cy="1231532"/>
              <a:chOff x="-2" y="1413234"/>
              <a:chExt cx="6708914" cy="1307191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C7139F54-96EB-85BF-C9F0-78350BDE3E8F}"/>
                  </a:ext>
                </a:extLst>
              </p:cNvPr>
              <p:cNvGrpSpPr/>
              <p:nvPr/>
            </p:nvGrpSpPr>
            <p:grpSpPr>
              <a:xfrm>
                <a:off x="-2" y="1492521"/>
                <a:ext cx="6708914" cy="1088020"/>
                <a:chOff x="-2" y="1492521"/>
                <a:chExt cx="6708914" cy="108802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E6062AB-6C97-E2CC-BB97-DE15630EA150}"/>
                    </a:ext>
                  </a:extLst>
                </p:cNvPr>
                <p:cNvSpPr/>
                <p:nvPr/>
              </p:nvSpPr>
              <p:spPr>
                <a:xfrm>
                  <a:off x="-2" y="1492521"/>
                  <a:ext cx="6708914" cy="1088020"/>
                </a:xfrm>
                <a:prstGeom prst="rect">
                  <a:avLst/>
                </a:prstGeom>
                <a:solidFill>
                  <a:srgbClr val="FFE3D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8798081F-49E3-9CC4-92BB-632325732592}"/>
                    </a:ext>
                  </a:extLst>
                </p:cNvPr>
                <p:cNvSpPr txBox="1"/>
                <p:nvPr/>
              </p:nvSpPr>
              <p:spPr>
                <a:xfrm>
                  <a:off x="1744552" y="1516282"/>
                  <a:ext cx="4964360" cy="1064259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noAutofit/>
                </a:bodyPr>
                <a:lstStyle/>
                <a:p>
                  <a:pPr marL="0" lvl="1"/>
                  <a:r>
                    <a:rPr lang="fr-F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Définition officielle</a:t>
                  </a:r>
                  <a:endParaRPr lang="fr-FR" sz="20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endParaRPr>
                </a:p>
                <a:p>
                  <a:pPr marL="0" lvl="1"/>
                  <a:r>
                    <a:rPr lang="fr-FR" sz="2800" b="1" dirty="0">
                      <a:solidFill>
                        <a:srgbClr val="002060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</a:rPr>
                    <a:t>Directive 2002/46/CE</a:t>
                  </a:r>
                </a:p>
              </p:txBody>
            </p:sp>
          </p:grp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16404DE-8147-C903-62FC-77C0E12C6773}"/>
                  </a:ext>
                </a:extLst>
              </p:cNvPr>
              <p:cNvSpPr/>
              <p:nvPr/>
            </p:nvSpPr>
            <p:spPr>
              <a:xfrm>
                <a:off x="273563" y="1413234"/>
                <a:ext cx="1307191" cy="13071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BE7CDA-2DC0-9A13-8568-3FCDB5F2A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556" y="1575877"/>
              <a:ext cx="809680" cy="8096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2DC2153-CDC1-4B76-D3DD-8F4D81170569}"/>
              </a:ext>
            </a:extLst>
          </p:cNvPr>
          <p:cNvSpPr/>
          <p:nvPr/>
        </p:nvSpPr>
        <p:spPr>
          <a:xfrm>
            <a:off x="2509837" y="2823009"/>
            <a:ext cx="4002612" cy="559416"/>
          </a:xfrm>
          <a:prstGeom prst="roundRect">
            <a:avLst/>
          </a:prstGeom>
          <a:noFill/>
          <a:ln w="57150">
            <a:solidFill>
              <a:srgbClr val="B503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218CF53-6CC7-6EE7-343D-71A1DD7D2951}"/>
              </a:ext>
            </a:extLst>
          </p:cNvPr>
          <p:cNvSpPr/>
          <p:nvPr/>
        </p:nvSpPr>
        <p:spPr>
          <a:xfrm>
            <a:off x="5301177" y="5490552"/>
            <a:ext cx="1173219" cy="492558"/>
          </a:xfrm>
          <a:prstGeom prst="roundRect">
            <a:avLst/>
          </a:prstGeom>
          <a:noFill/>
          <a:ln w="57150">
            <a:solidFill>
              <a:srgbClr val="B503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19DBFD3-0109-05A1-923B-F524F3DB9FE9}"/>
              </a:ext>
            </a:extLst>
          </p:cNvPr>
          <p:cNvSpPr/>
          <p:nvPr/>
        </p:nvSpPr>
        <p:spPr>
          <a:xfrm>
            <a:off x="2295908" y="3386087"/>
            <a:ext cx="7183758" cy="492558"/>
          </a:xfrm>
          <a:prstGeom prst="roundRect">
            <a:avLst/>
          </a:prstGeom>
          <a:noFill/>
          <a:ln w="57150">
            <a:solidFill>
              <a:srgbClr val="B503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1F86CF3-0E32-8DA8-4A9B-339359113F31}"/>
              </a:ext>
            </a:extLst>
          </p:cNvPr>
          <p:cNvSpPr/>
          <p:nvPr/>
        </p:nvSpPr>
        <p:spPr>
          <a:xfrm>
            <a:off x="2198057" y="4631196"/>
            <a:ext cx="6482956" cy="559416"/>
          </a:xfrm>
          <a:prstGeom prst="roundRect">
            <a:avLst/>
          </a:prstGeom>
          <a:noFill/>
          <a:ln w="57150">
            <a:solidFill>
              <a:srgbClr val="B503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13E119B-FA9A-482B-D7CD-7AA96959D491}"/>
              </a:ext>
            </a:extLst>
          </p:cNvPr>
          <p:cNvGrpSpPr/>
          <p:nvPr/>
        </p:nvGrpSpPr>
        <p:grpSpPr>
          <a:xfrm>
            <a:off x="106368" y="1538776"/>
            <a:ext cx="2403469" cy="1774881"/>
            <a:chOff x="106368" y="1538776"/>
            <a:chExt cx="2403469" cy="1774881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A0C70AC1-919F-271E-C266-4C5ECD73AB6C}"/>
                </a:ext>
              </a:extLst>
            </p:cNvPr>
            <p:cNvSpPr/>
            <p:nvPr/>
          </p:nvSpPr>
          <p:spPr>
            <a:xfrm>
              <a:off x="106368" y="1538776"/>
              <a:ext cx="1777698" cy="1774881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Denrée alimentaire</a:t>
              </a:r>
            </a:p>
            <a:p>
              <a:pPr algn="ctr"/>
              <a:r>
                <a:rPr lang="fr-FR" dirty="0">
                  <a:solidFill>
                    <a:srgbClr val="002060"/>
                  </a:solidFill>
                  <a:latin typeface="+mj-lt"/>
                  <a:sym typeface="Wingdings 3" panose="05040102010807070707" pitchFamily="18" charset="2"/>
                </a:rPr>
                <a:t> </a:t>
              </a:r>
              <a:r>
                <a: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DGCCRF</a:t>
              </a:r>
            </a:p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vs médicament</a:t>
              </a:r>
            </a:p>
            <a:p>
              <a:pPr algn="ctr"/>
              <a:r>
                <a:rPr lang="fr-FR" dirty="0">
                  <a:solidFill>
                    <a:srgbClr val="002060"/>
                  </a:solidFill>
                  <a:latin typeface="+mj-lt"/>
                  <a:sym typeface="Wingdings 3" panose="05040102010807070707" pitchFamily="18" charset="2"/>
                </a:rPr>
                <a:t> </a:t>
              </a:r>
              <a:r>
                <a: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ANSM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8F71598C-4187-82D4-AE63-64E66BA3CEE6}"/>
                </a:ext>
              </a:extLst>
            </p:cNvPr>
            <p:cNvCxnSpPr>
              <a:cxnSpLocks/>
              <a:stCxn id="20" idx="1"/>
              <a:endCxn id="24" idx="3"/>
            </p:cNvCxnSpPr>
            <p:nvPr/>
          </p:nvCxnSpPr>
          <p:spPr>
            <a:xfrm flipH="1" flipV="1">
              <a:off x="1884066" y="2426217"/>
              <a:ext cx="625771" cy="676500"/>
            </a:xfrm>
            <a:prstGeom prst="straightConnector1">
              <a:avLst/>
            </a:prstGeom>
            <a:ln w="76200">
              <a:solidFill>
                <a:srgbClr val="B50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6F167E2A-694C-6265-9ECC-B6610FB18759}"/>
              </a:ext>
            </a:extLst>
          </p:cNvPr>
          <p:cNvGrpSpPr/>
          <p:nvPr/>
        </p:nvGrpSpPr>
        <p:grpSpPr>
          <a:xfrm>
            <a:off x="59614" y="3102717"/>
            <a:ext cx="2450223" cy="3065865"/>
            <a:chOff x="59614" y="3102717"/>
            <a:chExt cx="2450223" cy="3065865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403BB2C5-8B1D-98AC-6B3F-29E4373C8296}"/>
                </a:ext>
              </a:extLst>
            </p:cNvPr>
            <p:cNvSpPr/>
            <p:nvPr/>
          </p:nvSpPr>
          <p:spPr>
            <a:xfrm>
              <a:off x="59614" y="4144460"/>
              <a:ext cx="1777698" cy="2024122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Possibilité de commercialiser dans des  points de vente </a:t>
              </a:r>
              <a:r>
                <a: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autres que la pharmacie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6420163-BA40-AC9B-2666-0204D044DA47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948463" y="3102717"/>
              <a:ext cx="1561374" cy="1041743"/>
            </a:xfrm>
            <a:prstGeom prst="straightConnector1">
              <a:avLst/>
            </a:prstGeom>
            <a:ln w="76200">
              <a:solidFill>
                <a:srgbClr val="B50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B982240-9910-F830-E20F-E0D381E86F7C}"/>
              </a:ext>
            </a:extLst>
          </p:cNvPr>
          <p:cNvGrpSpPr/>
          <p:nvPr/>
        </p:nvGrpSpPr>
        <p:grpSpPr>
          <a:xfrm>
            <a:off x="6474396" y="4421529"/>
            <a:ext cx="5572929" cy="1794075"/>
            <a:chOff x="6474396" y="4421529"/>
            <a:chExt cx="5572929" cy="1794075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7C3A42EC-ECC4-53A9-7B55-203B07B59AF4}"/>
                </a:ext>
              </a:extLst>
            </p:cNvPr>
            <p:cNvSpPr/>
            <p:nvPr/>
          </p:nvSpPr>
          <p:spPr>
            <a:xfrm>
              <a:off x="9878682" y="4421529"/>
              <a:ext cx="2168643" cy="1794075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Formes galéniques </a:t>
              </a:r>
              <a:r>
                <a: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similaires à celles des médicaments 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(comprimés, gélules, ampoules…)</a:t>
              </a:r>
              <a:endPara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216764C1-B44F-44B4-3611-35775D792C85}"/>
                </a:ext>
              </a:extLst>
            </p:cNvPr>
            <p:cNvCxnSpPr>
              <a:cxnSpLocks/>
              <a:stCxn id="21" idx="3"/>
              <a:endCxn id="33" idx="1"/>
            </p:cNvCxnSpPr>
            <p:nvPr/>
          </p:nvCxnSpPr>
          <p:spPr>
            <a:xfrm flipV="1">
              <a:off x="6474396" y="5318567"/>
              <a:ext cx="3404286" cy="418264"/>
            </a:xfrm>
            <a:prstGeom prst="straightConnector1">
              <a:avLst/>
            </a:prstGeom>
            <a:ln w="76200">
              <a:solidFill>
                <a:srgbClr val="B50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B65B42B-B858-7922-B416-5022919A2264}"/>
              </a:ext>
            </a:extLst>
          </p:cNvPr>
          <p:cNvGrpSpPr/>
          <p:nvPr/>
        </p:nvGrpSpPr>
        <p:grpSpPr>
          <a:xfrm>
            <a:off x="8681013" y="2701964"/>
            <a:ext cx="3366311" cy="2208940"/>
            <a:chOff x="8681013" y="2701964"/>
            <a:chExt cx="3366311" cy="220894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21719382-B360-B774-BE57-7CCF27C8944D}"/>
                </a:ext>
              </a:extLst>
            </p:cNvPr>
            <p:cNvSpPr/>
            <p:nvPr/>
          </p:nvSpPr>
          <p:spPr>
            <a:xfrm>
              <a:off x="9878681" y="2701964"/>
              <a:ext cx="2168643" cy="1572709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Effet nutritionnel ou physiologique </a:t>
              </a:r>
            </a:p>
            <a:p>
              <a:pPr algn="ctr"/>
              <a:r>
                <a: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vs effet pharmacologique</a:t>
              </a:r>
              <a:endParaRPr lang="fr-FR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DC5017FE-92C8-460E-5D56-5933A43A930B}"/>
                </a:ext>
              </a:extLst>
            </p:cNvPr>
            <p:cNvCxnSpPr>
              <a:cxnSpLocks/>
              <a:stCxn id="23" idx="3"/>
              <a:endCxn id="32" idx="1"/>
            </p:cNvCxnSpPr>
            <p:nvPr/>
          </p:nvCxnSpPr>
          <p:spPr>
            <a:xfrm flipV="1">
              <a:off x="8681013" y="3488319"/>
              <a:ext cx="1197668" cy="1422585"/>
            </a:xfrm>
            <a:prstGeom prst="straightConnector1">
              <a:avLst/>
            </a:prstGeom>
            <a:ln w="76200">
              <a:solidFill>
                <a:srgbClr val="B50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8D5D4F5-2939-80DA-4D53-7B97A89C576C}"/>
              </a:ext>
            </a:extLst>
          </p:cNvPr>
          <p:cNvGrpSpPr/>
          <p:nvPr/>
        </p:nvGrpSpPr>
        <p:grpSpPr>
          <a:xfrm>
            <a:off x="9479666" y="1142278"/>
            <a:ext cx="2567658" cy="2490088"/>
            <a:chOff x="9479666" y="1142278"/>
            <a:chExt cx="2567658" cy="249008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9D86794-4916-4333-E319-C64134E0E1FF}"/>
                </a:ext>
              </a:extLst>
            </p:cNvPr>
            <p:cNvSpPr/>
            <p:nvPr/>
          </p:nvSpPr>
          <p:spPr>
            <a:xfrm>
              <a:off x="9878681" y="1142278"/>
              <a:ext cx="2168643" cy="1425853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Régime alimentaire normal</a:t>
              </a:r>
            </a:p>
            <a:p>
              <a:pPr algn="ctr"/>
              <a:r>
                <a: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vs maladie</a:t>
              </a:r>
              <a:endParaRPr lang="fr-FR" sz="2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D6F0F36A-D4BA-5814-F88E-DEC275E2D4CC}"/>
                </a:ext>
              </a:extLst>
            </p:cNvPr>
            <p:cNvCxnSpPr>
              <a:cxnSpLocks/>
              <a:stCxn id="22" idx="3"/>
              <a:endCxn id="7" idx="1"/>
            </p:cNvCxnSpPr>
            <p:nvPr/>
          </p:nvCxnSpPr>
          <p:spPr>
            <a:xfrm flipV="1">
              <a:off x="9479666" y="1855205"/>
              <a:ext cx="399015" cy="1777161"/>
            </a:xfrm>
            <a:prstGeom prst="straightConnector1">
              <a:avLst/>
            </a:prstGeom>
            <a:ln w="76200">
              <a:solidFill>
                <a:srgbClr val="B50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4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3E805-7BCD-225C-E2E5-20BF1349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Composition d’un complément alimentaire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F997660-EB91-4174-3AE8-70FF0914D94C}"/>
              </a:ext>
            </a:extLst>
          </p:cNvPr>
          <p:cNvGrpSpPr/>
          <p:nvPr/>
        </p:nvGrpSpPr>
        <p:grpSpPr>
          <a:xfrm>
            <a:off x="490982" y="1199857"/>
            <a:ext cx="8156031" cy="1231532"/>
            <a:chOff x="2644049" y="1326473"/>
            <a:chExt cx="8156031" cy="123153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A35AB38-2BDD-6DA8-7736-392995040A37}"/>
                </a:ext>
              </a:extLst>
            </p:cNvPr>
            <p:cNvGrpSpPr/>
            <p:nvPr/>
          </p:nvGrpSpPr>
          <p:grpSpPr>
            <a:xfrm>
              <a:off x="2644049" y="1401171"/>
              <a:ext cx="8156031" cy="1025046"/>
              <a:chOff x="-2" y="1492521"/>
              <a:chExt cx="7740440" cy="10880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EBCDB0-7D4E-E436-E7B1-6A79AA91EE79}"/>
                  </a:ext>
                </a:extLst>
              </p:cNvPr>
              <p:cNvSpPr/>
              <p:nvPr/>
            </p:nvSpPr>
            <p:spPr>
              <a:xfrm>
                <a:off x="-2" y="1492521"/>
                <a:ext cx="7740440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32726CE-3E05-03AF-3DD6-69BDB1E2AD4A}"/>
                  </a:ext>
                </a:extLst>
              </p:cNvPr>
              <p:cNvSpPr txBox="1"/>
              <p:nvPr/>
            </p:nvSpPr>
            <p:spPr>
              <a:xfrm>
                <a:off x="1617824" y="1516282"/>
                <a:ext cx="6122614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« Source concentrée de </a:t>
                </a:r>
                <a:r>
                  <a:rPr lang="fr-FR" sz="20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nutriments</a:t>
                </a: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ou </a:t>
                </a:r>
                <a:r>
                  <a:rPr lang="fr-FR" sz="20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d’autres substances </a:t>
                </a: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ayant un effet nutritionnel ou physiologique »</a:t>
                </a:r>
                <a:endParaRPr lang="fr-FR" sz="20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0B27A18-D249-37B5-B735-FDDE83B0C51B}"/>
                </a:ext>
              </a:extLst>
            </p:cNvPr>
            <p:cNvGrpSpPr/>
            <p:nvPr/>
          </p:nvGrpSpPr>
          <p:grpSpPr>
            <a:xfrm>
              <a:off x="2901780" y="1326473"/>
              <a:ext cx="1231532" cy="1231532"/>
              <a:chOff x="2901780" y="1326473"/>
              <a:chExt cx="1231532" cy="1231532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ED40EE9E-E734-485E-EC61-FA3AB1656FAC}"/>
                  </a:ext>
                </a:extLst>
              </p:cNvPr>
              <p:cNvSpPr/>
              <p:nvPr/>
            </p:nvSpPr>
            <p:spPr>
              <a:xfrm>
                <a:off x="2901780" y="1326473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90809111-4477-23B6-EF06-79F0B0AE2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205" y="1524962"/>
                <a:ext cx="809680" cy="8096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BB4E9C0-4753-E490-3837-31890ED8D71F}"/>
              </a:ext>
            </a:extLst>
          </p:cNvPr>
          <p:cNvGrpSpPr/>
          <p:nvPr/>
        </p:nvGrpSpPr>
        <p:grpSpPr>
          <a:xfrm>
            <a:off x="997281" y="2613246"/>
            <a:ext cx="4848272" cy="921531"/>
            <a:chOff x="490983" y="2719914"/>
            <a:chExt cx="4596024" cy="921531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4C25AE4-AA2C-F89A-8FCE-13E44CA31F9F}"/>
                </a:ext>
              </a:extLst>
            </p:cNvPr>
            <p:cNvSpPr/>
            <p:nvPr/>
          </p:nvSpPr>
          <p:spPr>
            <a:xfrm>
              <a:off x="490983" y="2719914"/>
              <a:ext cx="4596024" cy="921531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1563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Vitamines et minéraux</a:t>
              </a:r>
            </a:p>
            <a:p>
              <a:pPr marL="1071563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Vitamine B9, D3, magnésium…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B1715ED2-C6F4-38B0-759E-5DFBC51E4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94" t="16877" r="12107" b="11434"/>
            <a:stretch/>
          </p:blipFill>
          <p:spPr>
            <a:xfrm>
              <a:off x="635843" y="2807477"/>
              <a:ext cx="742029" cy="743760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C863016-A350-1954-4439-D23053C84F1B}"/>
              </a:ext>
            </a:extLst>
          </p:cNvPr>
          <p:cNvGrpSpPr/>
          <p:nvPr/>
        </p:nvGrpSpPr>
        <p:grpSpPr>
          <a:xfrm>
            <a:off x="997280" y="3674891"/>
            <a:ext cx="4848272" cy="1326469"/>
            <a:chOff x="490982" y="3676459"/>
            <a:chExt cx="4848272" cy="1326469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E26D68CA-D7E0-522B-CBB6-A85CF5F77850}"/>
                </a:ext>
              </a:extLst>
            </p:cNvPr>
            <p:cNvSpPr/>
            <p:nvPr/>
          </p:nvSpPr>
          <p:spPr>
            <a:xfrm>
              <a:off x="490982" y="3676459"/>
              <a:ext cx="4848272" cy="1326469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1563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Plantes ou préparations à base de plantes</a:t>
              </a:r>
            </a:p>
            <a:p>
              <a:pPr marL="1071563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Safran, valériane, artichaut, radis noir… mais aussi algues et levures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432C46E4-BED8-EAC5-1036-D00BD203ADA6}"/>
                </a:ext>
              </a:extLst>
            </p:cNvPr>
            <p:cNvGrpSpPr/>
            <p:nvPr/>
          </p:nvGrpSpPr>
          <p:grpSpPr>
            <a:xfrm>
              <a:off x="572783" y="3867958"/>
              <a:ext cx="882796" cy="882796"/>
              <a:chOff x="4463801" y="2325296"/>
              <a:chExt cx="1531793" cy="1531793"/>
            </a:xfrm>
          </p:grpSpPr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3677AD85-E15D-C36E-6E93-DFD28610742D}"/>
                  </a:ext>
                </a:extLst>
              </p:cNvPr>
              <p:cNvSpPr/>
              <p:nvPr/>
            </p:nvSpPr>
            <p:spPr>
              <a:xfrm>
                <a:off x="4463801" y="2325296"/>
                <a:ext cx="1531793" cy="1531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FBD3CE55-CE36-9277-10BB-780AD71BC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2070" y="2456969"/>
                <a:ext cx="1255253" cy="12552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B94F6D9-9C10-0AE3-162F-F0F096C52E1F}"/>
              </a:ext>
            </a:extLst>
          </p:cNvPr>
          <p:cNvGrpSpPr/>
          <p:nvPr/>
        </p:nvGrpSpPr>
        <p:grpSpPr>
          <a:xfrm>
            <a:off x="997280" y="5183515"/>
            <a:ext cx="4848271" cy="1226232"/>
            <a:chOff x="490982" y="5185083"/>
            <a:chExt cx="4848271" cy="1226232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A1EC1911-91A7-2AFB-226F-674B6A5C4482}"/>
                </a:ext>
              </a:extLst>
            </p:cNvPr>
            <p:cNvSpPr/>
            <p:nvPr/>
          </p:nvSpPr>
          <p:spPr>
            <a:xfrm>
              <a:off x="490982" y="5185083"/>
              <a:ext cx="4848271" cy="1226232"/>
            </a:xfrm>
            <a:prstGeom prst="roundRect">
              <a:avLst>
                <a:gd name="adj" fmla="val 1353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1563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Excipients</a:t>
              </a:r>
            </a:p>
            <a:p>
              <a:pPr marL="1071563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Additifs, arômes, auxiliaires technologiques autorisés en alimentation humaine (édulcorant, agent de charge…)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697CAFDB-914D-009B-F257-58B50DD141FF}"/>
                </a:ext>
              </a:extLst>
            </p:cNvPr>
            <p:cNvGrpSpPr/>
            <p:nvPr/>
          </p:nvGrpSpPr>
          <p:grpSpPr>
            <a:xfrm>
              <a:off x="565459" y="5356801"/>
              <a:ext cx="882796" cy="882796"/>
              <a:chOff x="768565" y="5064902"/>
              <a:chExt cx="882796" cy="882796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EFC70296-2F3E-A04E-C7DA-230CE921B5D3}"/>
                  </a:ext>
                </a:extLst>
              </p:cNvPr>
              <p:cNvSpPr/>
              <p:nvPr/>
            </p:nvSpPr>
            <p:spPr>
              <a:xfrm>
                <a:off x="768565" y="5064902"/>
                <a:ext cx="882796" cy="8827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45A75B6D-9A8E-6E8C-2315-6BAB3B55C0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647" y="5185083"/>
                <a:ext cx="608502" cy="60850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EC8AAD99-266B-2081-A0ED-BEE74ABDB11A}"/>
              </a:ext>
            </a:extLst>
          </p:cNvPr>
          <p:cNvGrpSpPr/>
          <p:nvPr/>
        </p:nvGrpSpPr>
        <p:grpSpPr>
          <a:xfrm>
            <a:off x="6222877" y="2613246"/>
            <a:ext cx="4848271" cy="1550235"/>
            <a:chOff x="6103301" y="2548799"/>
            <a:chExt cx="4848271" cy="1550235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FBE20305-131E-F3E8-FBE0-DAEE15619307}"/>
                </a:ext>
              </a:extLst>
            </p:cNvPr>
            <p:cNvGrpSpPr/>
            <p:nvPr/>
          </p:nvGrpSpPr>
          <p:grpSpPr>
            <a:xfrm>
              <a:off x="6103301" y="2548799"/>
              <a:ext cx="4848271" cy="1550235"/>
              <a:chOff x="490982" y="3676459"/>
              <a:chExt cx="4848271" cy="1550235"/>
            </a:xfrm>
          </p:grpSpPr>
          <p:sp>
            <p:nvSpPr>
              <p:cNvPr id="56" name="Rectangle : coins arrondis 55">
                <a:extLst>
                  <a:ext uri="{FF2B5EF4-FFF2-40B4-BE49-F238E27FC236}">
                    <a16:creationId xmlns:a16="http://schemas.microsoft.com/office/drawing/2014/main" id="{DC7453CA-CD27-8D6E-5690-7CCF7723A5E5}"/>
                  </a:ext>
                </a:extLst>
              </p:cNvPr>
              <p:cNvSpPr/>
              <p:nvPr/>
            </p:nvSpPr>
            <p:spPr>
              <a:xfrm>
                <a:off x="490982" y="3676459"/>
                <a:ext cx="4848271" cy="1550235"/>
              </a:xfrm>
              <a:prstGeom prst="roundRect">
                <a:avLst>
                  <a:gd name="adj" fmla="val 1268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71563">
                  <a:defRPr/>
                </a:pPr>
                <a:r>
                  <a:rPr lang="fr-FR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Substances à but nutritionnel ou physiologique</a:t>
                </a:r>
              </a:p>
              <a:p>
                <a:pPr marL="1071563">
                  <a:defRPr/>
                </a:pP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Qui ont des propriétés nutritionnelles ou physiologiques. Ex : lutéine, caféine, glucosamine, chondroïtine…</a:t>
                </a: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F5C4CCE4-CF0E-D46B-AFD7-7CFBD1B15412}"/>
                  </a:ext>
                </a:extLst>
              </p:cNvPr>
              <p:cNvSpPr/>
              <p:nvPr/>
            </p:nvSpPr>
            <p:spPr>
              <a:xfrm>
                <a:off x="572783" y="3867958"/>
                <a:ext cx="882796" cy="8827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15F490C-27EA-68EC-75D7-2995BC47B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76914" y="2880148"/>
              <a:ext cx="669452" cy="669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Groupe 2050">
            <a:extLst>
              <a:ext uri="{FF2B5EF4-FFF2-40B4-BE49-F238E27FC236}">
                <a16:creationId xmlns:a16="http://schemas.microsoft.com/office/drawing/2014/main" id="{4D439619-E2F0-EEF2-238F-0BDF4034D61B}"/>
              </a:ext>
            </a:extLst>
          </p:cNvPr>
          <p:cNvGrpSpPr/>
          <p:nvPr/>
        </p:nvGrpSpPr>
        <p:grpSpPr>
          <a:xfrm>
            <a:off x="6222877" y="4345124"/>
            <a:ext cx="4848272" cy="1451507"/>
            <a:chOff x="6448040" y="4278733"/>
            <a:chExt cx="4848272" cy="1451507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D79E3A9-3C2F-99F7-5B0D-62371E911E7A}"/>
                </a:ext>
              </a:extLst>
            </p:cNvPr>
            <p:cNvGrpSpPr/>
            <p:nvPr/>
          </p:nvGrpSpPr>
          <p:grpSpPr>
            <a:xfrm>
              <a:off x="6448040" y="4278733"/>
              <a:ext cx="4848272" cy="1451507"/>
              <a:chOff x="490982" y="3676459"/>
              <a:chExt cx="4848272" cy="1451507"/>
            </a:xfrm>
          </p:grpSpPr>
          <p:sp>
            <p:nvSpPr>
              <p:cNvPr id="62" name="Rectangle : coins arrondis 61">
                <a:extLst>
                  <a:ext uri="{FF2B5EF4-FFF2-40B4-BE49-F238E27FC236}">
                    <a16:creationId xmlns:a16="http://schemas.microsoft.com/office/drawing/2014/main" id="{03B3C482-0712-D865-75CD-515DD27BFF4D}"/>
                  </a:ext>
                </a:extLst>
              </p:cNvPr>
              <p:cNvSpPr/>
              <p:nvPr/>
            </p:nvSpPr>
            <p:spPr>
              <a:xfrm>
                <a:off x="490982" y="3676459"/>
                <a:ext cx="4848272" cy="1451507"/>
              </a:xfrm>
              <a:prstGeom prst="roundRect">
                <a:avLst>
                  <a:gd name="adj" fmla="val 1268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71563">
                  <a:defRPr/>
                </a:pPr>
                <a:r>
                  <a:rPr lang="fr-FR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Ingrédients </a:t>
                </a:r>
                <a:r>
                  <a:rPr lang="fr-FR" b="1" i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Novel Food</a:t>
                </a:r>
              </a:p>
              <a:p>
                <a:pPr marL="1071563">
                  <a:defRPr/>
                </a:pPr>
                <a:r>
                  <a:rPr lang="fr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Aliments ou ingrédient dont la consommation était négligeable voire inexistante dans les pays de l’UE avant le 15/05/1997. Ex : Chanvre, insectes</a:t>
                </a:r>
              </a:p>
            </p:txBody>
          </p:sp>
          <p:sp>
            <p:nvSpPr>
              <p:cNvPr id="2048" name="Ellipse 2047">
                <a:extLst>
                  <a:ext uri="{FF2B5EF4-FFF2-40B4-BE49-F238E27FC236}">
                    <a16:creationId xmlns:a16="http://schemas.microsoft.com/office/drawing/2014/main" id="{30FE75A8-CFD5-32E8-C435-6851777FAA01}"/>
                  </a:ext>
                </a:extLst>
              </p:cNvPr>
              <p:cNvSpPr/>
              <p:nvPr/>
            </p:nvSpPr>
            <p:spPr>
              <a:xfrm>
                <a:off x="572783" y="3867958"/>
                <a:ext cx="882796" cy="8827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67B8832-2343-4A01-B2F2-CFB4F0D19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068" y="4569177"/>
              <a:ext cx="669452" cy="669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3" name="ZoneTexte 2052">
            <a:extLst>
              <a:ext uri="{FF2B5EF4-FFF2-40B4-BE49-F238E27FC236}">
                <a16:creationId xmlns:a16="http://schemas.microsoft.com/office/drawing/2014/main" id="{B14CF849-4C53-8BC6-4DB4-D8D1623F7ED1}"/>
              </a:ext>
            </a:extLst>
          </p:cNvPr>
          <p:cNvSpPr txBox="1"/>
          <p:nvPr/>
        </p:nvSpPr>
        <p:spPr>
          <a:xfrm>
            <a:off x="7742773" y="6527131"/>
            <a:ext cx="114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Synadiet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86A8A52F-807E-6B03-989F-E98FA8B0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3" y="2448635"/>
            <a:ext cx="393333" cy="3933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2">
            <a:extLst>
              <a:ext uri="{FF2B5EF4-FFF2-40B4-BE49-F238E27FC236}">
                <a16:creationId xmlns:a16="http://schemas.microsoft.com/office/drawing/2014/main" id="{23FAD21D-6054-3F9F-3EEA-3B264D52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3" y="5067489"/>
            <a:ext cx="393333" cy="3933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2">
            <a:extLst>
              <a:ext uri="{FF2B5EF4-FFF2-40B4-BE49-F238E27FC236}">
                <a16:creationId xmlns:a16="http://schemas.microsoft.com/office/drawing/2014/main" id="{E55A98F4-E535-29C5-AF08-AA2D4DFD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5" y="3615906"/>
            <a:ext cx="393333" cy="3933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2">
            <a:extLst>
              <a:ext uri="{FF2B5EF4-FFF2-40B4-BE49-F238E27FC236}">
                <a16:creationId xmlns:a16="http://schemas.microsoft.com/office/drawing/2014/main" id="{90747D93-8EC6-E4C0-BD1F-2352C5F6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52" y="2468655"/>
            <a:ext cx="393333" cy="3933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e 2062">
            <a:extLst>
              <a:ext uri="{FF2B5EF4-FFF2-40B4-BE49-F238E27FC236}">
                <a16:creationId xmlns:a16="http://schemas.microsoft.com/office/drawing/2014/main" id="{3F63F144-F35B-F301-D538-3100BFCF753E}"/>
              </a:ext>
            </a:extLst>
          </p:cNvPr>
          <p:cNvGrpSpPr/>
          <p:nvPr/>
        </p:nvGrpSpPr>
        <p:grpSpPr>
          <a:xfrm>
            <a:off x="9124417" y="1451250"/>
            <a:ext cx="2498622" cy="864981"/>
            <a:chOff x="6278880" y="5544191"/>
            <a:chExt cx="2388968" cy="864981"/>
          </a:xfrm>
        </p:grpSpPr>
        <p:sp>
          <p:nvSpPr>
            <p:cNvPr id="2062" name="Rectangle : coins arrondis 2061">
              <a:extLst>
                <a:ext uri="{FF2B5EF4-FFF2-40B4-BE49-F238E27FC236}">
                  <a16:creationId xmlns:a16="http://schemas.microsoft.com/office/drawing/2014/main" id="{B6E42AB1-F1D9-7923-0DA9-52A643A2D9CC}"/>
                </a:ext>
              </a:extLst>
            </p:cNvPr>
            <p:cNvSpPr/>
            <p:nvPr/>
          </p:nvSpPr>
          <p:spPr>
            <a:xfrm>
              <a:off x="6453758" y="5544191"/>
              <a:ext cx="2214090" cy="864981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 des CPAL contiennent au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moins une plante </a:t>
              </a:r>
              <a:r>
                <a:rPr lang="fr-FR" sz="14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[1]</a:t>
              </a:r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D21860BB-4D37-2D12-E936-866A60872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80" y="5706012"/>
              <a:ext cx="573869" cy="5738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6" name="Groupe 2065">
            <a:extLst>
              <a:ext uri="{FF2B5EF4-FFF2-40B4-BE49-F238E27FC236}">
                <a16:creationId xmlns:a16="http://schemas.microsoft.com/office/drawing/2014/main" id="{1BFD4C70-DBB6-D17A-3D49-8BE48A6AC5BC}"/>
              </a:ext>
            </a:extLst>
          </p:cNvPr>
          <p:cNvGrpSpPr/>
          <p:nvPr/>
        </p:nvGrpSpPr>
        <p:grpSpPr>
          <a:xfrm>
            <a:off x="6020440" y="5895576"/>
            <a:ext cx="6171560" cy="536219"/>
            <a:chOff x="6020440" y="5895576"/>
            <a:chExt cx="6171560" cy="536219"/>
          </a:xfrm>
        </p:grpSpPr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8C08A941-250D-5243-26AF-F35AE14D85C4}"/>
                </a:ext>
              </a:extLst>
            </p:cNvPr>
            <p:cNvSpPr/>
            <p:nvPr/>
          </p:nvSpPr>
          <p:spPr>
            <a:xfrm>
              <a:off x="6200669" y="5965296"/>
              <a:ext cx="5991331" cy="466499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sym typeface="Wingdings 3" panose="05040102010807070707" pitchFamily="18" charset="2"/>
                </a:rPr>
                <a:t> 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Composition </a:t>
              </a:r>
              <a:r>
                <a: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très similaire aux médicaments !!</a:t>
              </a:r>
            </a:p>
          </p:txBody>
        </p:sp>
        <p:pic>
          <p:nvPicPr>
            <p:cNvPr id="2065" name="Picture 12">
              <a:extLst>
                <a:ext uri="{FF2B5EF4-FFF2-40B4-BE49-F238E27FC236}">
                  <a16:creationId xmlns:a16="http://schemas.microsoft.com/office/drawing/2014/main" id="{CC8DF7B9-72E7-1937-FAD1-999536CAE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440" y="5895576"/>
              <a:ext cx="393333" cy="393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180828-5947-5208-1820-1BB38A00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d’un complément alimentaire </a:t>
            </a:r>
            <a:r>
              <a:rPr lang="fr-FR" baseline="30000" dirty="0"/>
              <a:t>[1]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215E235-3851-7CC1-7EB7-3A30EEA0B6D9}"/>
              </a:ext>
            </a:extLst>
          </p:cNvPr>
          <p:cNvGrpSpPr/>
          <p:nvPr/>
        </p:nvGrpSpPr>
        <p:grpSpPr>
          <a:xfrm>
            <a:off x="2260138" y="1246994"/>
            <a:ext cx="7391400" cy="1163440"/>
            <a:chOff x="1615440" y="1231584"/>
            <a:chExt cx="7391400" cy="1163440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5C6393A-79CF-A281-0059-607BFB949266}"/>
                </a:ext>
              </a:extLst>
            </p:cNvPr>
            <p:cNvGrpSpPr/>
            <p:nvPr/>
          </p:nvGrpSpPr>
          <p:grpSpPr>
            <a:xfrm>
              <a:off x="1615440" y="1238190"/>
              <a:ext cx="7391400" cy="1025046"/>
              <a:chOff x="-2" y="1492521"/>
              <a:chExt cx="7845489" cy="10880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BC220C-A39A-F5F0-E21C-CA9C91F6E8B1}"/>
                  </a:ext>
                </a:extLst>
              </p:cNvPr>
              <p:cNvSpPr/>
              <p:nvPr/>
            </p:nvSpPr>
            <p:spPr>
              <a:xfrm>
                <a:off x="-2" y="1492521"/>
                <a:ext cx="7845489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49B30A8-6928-0F4E-BD25-D8FE1ACAA2EF}"/>
                  </a:ext>
                </a:extLst>
              </p:cNvPr>
              <p:cNvSpPr txBox="1"/>
              <p:nvPr/>
            </p:nvSpPr>
            <p:spPr>
              <a:xfrm>
                <a:off x="1744551" y="1516282"/>
                <a:ext cx="6100935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Le complément alimentaire est un </a:t>
                </a:r>
                <a:r>
                  <a:rPr lang="fr-FR" sz="2400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produit de santé 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qui intervient sur 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egoe UI Black" panose="020B0A02040204020203" pitchFamily="34" charset="0"/>
                  </a:rPr>
                  <a:t>3 axes :</a:t>
                </a:r>
                <a:endParaRPr lang="fr-FR" sz="2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717D8E2-BF69-D7BF-CEED-E996B6DF0B5F}"/>
                </a:ext>
              </a:extLst>
            </p:cNvPr>
            <p:cNvGrpSpPr/>
            <p:nvPr/>
          </p:nvGrpSpPr>
          <p:grpSpPr>
            <a:xfrm>
              <a:off x="1936007" y="1231584"/>
              <a:ext cx="1292534" cy="1163440"/>
              <a:chOff x="3221462" y="1546965"/>
              <a:chExt cx="900361" cy="810436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69B0C568-93CD-37E5-2ECC-A30818DFD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1462" y="1546965"/>
                <a:ext cx="755552" cy="7555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B35D76DB-8A3D-2F56-244D-7C3EE48CA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470758">
                <a:off x="3563703" y="1799281"/>
                <a:ext cx="558120" cy="5581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882F69C-924B-5E8F-2FE4-00355429BBD0}"/>
              </a:ext>
            </a:extLst>
          </p:cNvPr>
          <p:cNvGrpSpPr/>
          <p:nvPr/>
        </p:nvGrpSpPr>
        <p:grpSpPr>
          <a:xfrm>
            <a:off x="3903718" y="5482413"/>
            <a:ext cx="4019443" cy="864981"/>
            <a:chOff x="2244723" y="5582014"/>
            <a:chExt cx="4019443" cy="864981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F9810C5C-E8FF-1911-B21A-8E06B1E242F6}"/>
                </a:ext>
              </a:extLst>
            </p:cNvPr>
            <p:cNvSpPr/>
            <p:nvPr/>
          </p:nvSpPr>
          <p:spPr>
            <a:xfrm>
              <a:off x="2598949" y="5582014"/>
              <a:ext cx="3665217" cy="864981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Consommation raisonnée de médicaments. </a:t>
              </a: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 : canneberge et prévention des infections urinaires</a:t>
              </a:r>
              <a:endParaRPr lang="fr-FR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04B558A2-00E1-87D0-A246-0951C0F4C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723" y="5660278"/>
              <a:ext cx="708451" cy="7084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D449EDC0-75D8-4528-6CC7-0E3B548A2D54}"/>
              </a:ext>
            </a:extLst>
          </p:cNvPr>
          <p:cNvGrpSpPr/>
          <p:nvPr/>
        </p:nvGrpSpPr>
        <p:grpSpPr>
          <a:xfrm>
            <a:off x="474186" y="2546402"/>
            <a:ext cx="3495524" cy="2647612"/>
            <a:chOff x="474186" y="2546402"/>
            <a:chExt cx="3495524" cy="2647612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5FED2671-9E85-D025-DB57-9E5DEF529D98}"/>
                </a:ext>
              </a:extLst>
            </p:cNvPr>
            <p:cNvSpPr/>
            <p:nvPr/>
          </p:nvSpPr>
          <p:spPr>
            <a:xfrm>
              <a:off x="474186" y="3711561"/>
              <a:ext cx="3495524" cy="148245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Prévenir et maintenir en bonne santé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Diminution de facteurs de risques de maladies (cardiovasculaires, osseuses), maintien de l’équilibre physiologique 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903B2F7F-A0FD-6901-6F61-51E36ECA8676}"/>
                </a:ext>
              </a:extLst>
            </p:cNvPr>
            <p:cNvGrpSpPr/>
            <p:nvPr/>
          </p:nvGrpSpPr>
          <p:grpSpPr>
            <a:xfrm>
              <a:off x="1586194" y="2546402"/>
              <a:ext cx="1231532" cy="1231532"/>
              <a:chOff x="1349173" y="2298474"/>
              <a:chExt cx="1231532" cy="1231532"/>
            </a:xfrm>
          </p:grpSpPr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5B2B3312-E8AF-4CE3-F807-29DF1C7EA103}"/>
                  </a:ext>
                </a:extLst>
              </p:cNvPr>
              <p:cNvSpPr/>
              <p:nvPr/>
            </p:nvSpPr>
            <p:spPr>
              <a:xfrm>
                <a:off x="1349173" y="2298474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903DB567-21BE-DD02-CCBA-8D2EFE4D5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3535" y="2474132"/>
                <a:ext cx="982808" cy="982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5592F0C-55E2-A4E7-AE09-3F1A3CA83B2F}"/>
              </a:ext>
            </a:extLst>
          </p:cNvPr>
          <p:cNvGrpSpPr/>
          <p:nvPr/>
        </p:nvGrpSpPr>
        <p:grpSpPr>
          <a:xfrm>
            <a:off x="4332941" y="2540798"/>
            <a:ext cx="3486140" cy="2653216"/>
            <a:chOff x="4332941" y="2540798"/>
            <a:chExt cx="3486140" cy="2653216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93361EC5-9A33-1FE8-7A9F-C0E2B7AE5CE4}"/>
                </a:ext>
              </a:extLst>
            </p:cNvPr>
            <p:cNvSpPr/>
            <p:nvPr/>
          </p:nvSpPr>
          <p:spPr>
            <a:xfrm>
              <a:off x="4332941" y="3711561"/>
              <a:ext cx="3486140" cy="148245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Eliminer ou atténuer les inconforts du quotidien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Exemples : difficultés d’endormissement, stress, inconforts digestifs, articulaires, féminins…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A070C243-373B-776A-07A7-6283F8D1F9EC}"/>
                </a:ext>
              </a:extLst>
            </p:cNvPr>
            <p:cNvGrpSpPr/>
            <p:nvPr/>
          </p:nvGrpSpPr>
          <p:grpSpPr>
            <a:xfrm>
              <a:off x="5445150" y="2540798"/>
              <a:ext cx="1231533" cy="1231533"/>
              <a:chOff x="4715787" y="2339487"/>
              <a:chExt cx="1944261" cy="1944261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D8883402-CA65-35ED-026A-34B1D6ACE2CC}"/>
                  </a:ext>
                </a:extLst>
              </p:cNvPr>
              <p:cNvSpPr/>
              <p:nvPr/>
            </p:nvSpPr>
            <p:spPr>
              <a:xfrm>
                <a:off x="4715787" y="2339487"/>
                <a:ext cx="1944261" cy="19442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6" name="Picture 4">
                <a:extLst>
                  <a:ext uri="{FF2B5EF4-FFF2-40B4-BE49-F238E27FC236}">
                    <a16:creationId xmlns:a16="http://schemas.microsoft.com/office/drawing/2014/main" id="{06DC34AA-A2A8-098E-CB19-A215B2950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506" y="2460179"/>
                <a:ext cx="1600848" cy="16008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2056B387-D6E2-DC98-FD21-4352E7F860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6281" y="3260604"/>
                <a:ext cx="532846" cy="53284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281756A-105D-66AC-FDA8-C8B208AD8578}"/>
              </a:ext>
            </a:extLst>
          </p:cNvPr>
          <p:cNvGrpSpPr/>
          <p:nvPr/>
        </p:nvGrpSpPr>
        <p:grpSpPr>
          <a:xfrm>
            <a:off x="8231673" y="2551308"/>
            <a:ext cx="3486140" cy="2642705"/>
            <a:chOff x="8231673" y="2551308"/>
            <a:chExt cx="3486140" cy="2642705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A11FA98-6180-E3A6-0F14-E8666B57E907}"/>
                </a:ext>
              </a:extLst>
            </p:cNvPr>
            <p:cNvSpPr/>
            <p:nvPr/>
          </p:nvSpPr>
          <p:spPr>
            <a:xfrm>
              <a:off x="8231673" y="3711560"/>
              <a:ext cx="3486140" cy="1482453"/>
            </a:xfrm>
            <a:prstGeom prst="roundRect">
              <a:avLst>
                <a:gd name="adj" fmla="val 126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Combler les déficiences alimentaires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Apport de nutriments permettant de pallier les déficiences alimentaires et éviter les situations de carence</a:t>
              </a: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32F451A5-BDDD-6A9C-B5BF-A201512DA80E}"/>
                </a:ext>
              </a:extLst>
            </p:cNvPr>
            <p:cNvGrpSpPr/>
            <p:nvPr/>
          </p:nvGrpSpPr>
          <p:grpSpPr>
            <a:xfrm>
              <a:off x="9374274" y="2551308"/>
              <a:ext cx="1231532" cy="1231532"/>
              <a:chOff x="9358977" y="2457104"/>
              <a:chExt cx="1231532" cy="1231532"/>
            </a:xfrm>
          </p:grpSpPr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FA565C59-88DE-596A-8682-4EE6CDBBE49E}"/>
                  </a:ext>
                </a:extLst>
              </p:cNvPr>
              <p:cNvSpPr/>
              <p:nvPr/>
            </p:nvSpPr>
            <p:spPr>
              <a:xfrm>
                <a:off x="9358977" y="2457104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4102" name="Picture 6" descr="salade Icône gratuit">
                <a:extLst>
                  <a:ext uri="{FF2B5EF4-FFF2-40B4-BE49-F238E27FC236}">
                    <a16:creationId xmlns:a16="http://schemas.microsoft.com/office/drawing/2014/main" id="{F2FC08B8-2465-DA3C-E127-43F52AAC6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279" y="2533406"/>
                <a:ext cx="1078928" cy="107892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3E836883-6049-2A6E-D2CB-E77BBD31049F}"/>
              </a:ext>
            </a:extLst>
          </p:cNvPr>
          <p:cNvSpPr txBox="1"/>
          <p:nvPr/>
        </p:nvSpPr>
        <p:spPr>
          <a:xfrm>
            <a:off x="1" y="6262042"/>
            <a:ext cx="1129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Synadiet</a:t>
            </a:r>
          </a:p>
        </p:txBody>
      </p:sp>
    </p:spTree>
    <p:extLst>
      <p:ext uri="{BB962C8B-B14F-4D97-AF65-F5344CB8AC3E}">
        <p14:creationId xmlns:p14="http://schemas.microsoft.com/office/powerpoint/2010/main" val="35110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786CA9B-78F4-B0B1-B1CB-A1C90AA9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Chiffres-clés de la nutraceutique en France </a:t>
            </a:r>
            <a:r>
              <a:rPr lang="fr-FR" baseline="30000" dirty="0"/>
              <a:t>[1]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0CF6EE-3B52-C3D1-7DE0-3E20E94705ED}"/>
              </a:ext>
            </a:extLst>
          </p:cNvPr>
          <p:cNvSpPr txBox="1"/>
          <p:nvPr/>
        </p:nvSpPr>
        <p:spPr>
          <a:xfrm>
            <a:off x="1" y="6262042"/>
            <a:ext cx="1129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[1] Synadiet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5184821-DEEF-D5AC-93E6-4578A50A3EA5}"/>
              </a:ext>
            </a:extLst>
          </p:cNvPr>
          <p:cNvGrpSpPr/>
          <p:nvPr/>
        </p:nvGrpSpPr>
        <p:grpSpPr>
          <a:xfrm>
            <a:off x="0" y="1447587"/>
            <a:ext cx="4800716" cy="1307191"/>
            <a:chOff x="0" y="1447587"/>
            <a:chExt cx="4800716" cy="13071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ED855-0DAD-645A-FE1E-4C1A18714490}"/>
                </a:ext>
              </a:extLst>
            </p:cNvPr>
            <p:cNvSpPr/>
            <p:nvPr/>
          </p:nvSpPr>
          <p:spPr>
            <a:xfrm>
              <a:off x="0" y="1492521"/>
              <a:ext cx="4800716" cy="1088020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627C691-FBC6-1B72-3FE7-6B622B802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13" y="1447587"/>
              <a:ext cx="1307191" cy="130719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7BBB5B7-24D5-6B63-0E19-B50057D52942}"/>
                </a:ext>
              </a:extLst>
            </p:cNvPr>
            <p:cNvSpPr txBox="1"/>
            <p:nvPr/>
          </p:nvSpPr>
          <p:spPr>
            <a:xfrm>
              <a:off x="1643369" y="1492521"/>
              <a:ext cx="1436436" cy="10880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5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350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43D807B-1DF1-C43F-89DD-4D596320F0F4}"/>
                </a:ext>
              </a:extLst>
            </p:cNvPr>
            <p:cNvSpPr txBox="1"/>
            <p:nvPr/>
          </p:nvSpPr>
          <p:spPr>
            <a:xfrm>
              <a:off x="3161509" y="1516282"/>
              <a:ext cx="1639205" cy="106425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entreprises françaises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17FB7F7-B4AC-A260-B4F7-70C34914C58F}"/>
              </a:ext>
            </a:extLst>
          </p:cNvPr>
          <p:cNvGrpSpPr/>
          <p:nvPr/>
        </p:nvGrpSpPr>
        <p:grpSpPr>
          <a:xfrm>
            <a:off x="0" y="3009304"/>
            <a:ext cx="4800716" cy="1307191"/>
            <a:chOff x="0" y="3009304"/>
            <a:chExt cx="4800716" cy="13071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ED0862-23E1-EAE8-0D80-46CDDE4B9BE6}"/>
                </a:ext>
              </a:extLst>
            </p:cNvPr>
            <p:cNvSpPr/>
            <p:nvPr/>
          </p:nvSpPr>
          <p:spPr>
            <a:xfrm>
              <a:off x="0" y="3136378"/>
              <a:ext cx="4800716" cy="1088020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74B6F2E-3D6B-9EDF-042A-14F0FF830827}"/>
                </a:ext>
              </a:extLst>
            </p:cNvPr>
            <p:cNvGrpSpPr/>
            <p:nvPr/>
          </p:nvGrpSpPr>
          <p:grpSpPr>
            <a:xfrm>
              <a:off x="215112" y="3009304"/>
              <a:ext cx="1307191" cy="1307191"/>
              <a:chOff x="-909501" y="2492466"/>
              <a:chExt cx="2527025" cy="2527025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D49710BA-4D85-CD2E-28C8-5F9210D5208D}"/>
                  </a:ext>
                </a:extLst>
              </p:cNvPr>
              <p:cNvSpPr/>
              <p:nvPr/>
            </p:nvSpPr>
            <p:spPr>
              <a:xfrm>
                <a:off x="-909501" y="2492466"/>
                <a:ext cx="2527025" cy="25270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90435407-7674-6D16-DE2A-02B7CD6907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0318" y="2729689"/>
                <a:ext cx="1764755" cy="176475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1102938-A362-95A0-2D90-08A3A5217CF2}"/>
                </a:ext>
              </a:extLst>
            </p:cNvPr>
            <p:cNvSpPr txBox="1"/>
            <p:nvPr/>
          </p:nvSpPr>
          <p:spPr>
            <a:xfrm>
              <a:off x="1561667" y="3132016"/>
              <a:ext cx="1599843" cy="10880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3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25 000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AF123D3-E33B-527E-B4C1-0AA9E3D075ED}"/>
                </a:ext>
              </a:extLst>
            </p:cNvPr>
            <p:cNvSpPr txBox="1"/>
            <p:nvPr/>
          </p:nvSpPr>
          <p:spPr>
            <a:xfrm>
              <a:off x="3200874" y="3136378"/>
              <a:ext cx="1599840" cy="108365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points de ventes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521CCDE-8363-9E9C-8B9B-C75D0B0C22D7}"/>
              </a:ext>
            </a:extLst>
          </p:cNvPr>
          <p:cNvGrpSpPr/>
          <p:nvPr/>
        </p:nvGrpSpPr>
        <p:grpSpPr>
          <a:xfrm>
            <a:off x="-1" y="4641335"/>
            <a:ext cx="4800716" cy="1307191"/>
            <a:chOff x="-1" y="4641335"/>
            <a:chExt cx="4800716" cy="1307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498E4B-EF60-8B69-DF39-898A350F3654}"/>
                </a:ext>
              </a:extLst>
            </p:cNvPr>
            <p:cNvSpPr/>
            <p:nvPr/>
          </p:nvSpPr>
          <p:spPr>
            <a:xfrm>
              <a:off x="-1" y="4745258"/>
              <a:ext cx="4800716" cy="1088020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3E4A37F-9CA4-FAEE-042D-293A32B49613}"/>
                </a:ext>
              </a:extLst>
            </p:cNvPr>
            <p:cNvGrpSpPr/>
            <p:nvPr/>
          </p:nvGrpSpPr>
          <p:grpSpPr>
            <a:xfrm>
              <a:off x="215112" y="4641335"/>
              <a:ext cx="1307191" cy="1307191"/>
              <a:chOff x="5571212" y="3157574"/>
              <a:chExt cx="2527025" cy="2527025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C7A13CF3-E357-E848-98C1-77C6A2F8E5DB}"/>
                  </a:ext>
                </a:extLst>
              </p:cNvPr>
              <p:cNvSpPr/>
              <p:nvPr/>
            </p:nvSpPr>
            <p:spPr>
              <a:xfrm>
                <a:off x="5571212" y="3157574"/>
                <a:ext cx="2527025" cy="25270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6B5FC7DB-E4C7-0D99-5677-1B78BE6EF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4187" y="3429000"/>
                <a:ext cx="1900286" cy="190028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F5978D6-A0C6-89BD-72B2-4E66FE3C85C8}"/>
                </a:ext>
              </a:extLst>
            </p:cNvPr>
            <p:cNvSpPr txBox="1"/>
            <p:nvPr/>
          </p:nvSpPr>
          <p:spPr>
            <a:xfrm>
              <a:off x="1621902" y="4771510"/>
              <a:ext cx="1479370" cy="106176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32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16 000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ADE13A1-F5CB-DB88-0BED-E5C383F0C337}"/>
                </a:ext>
              </a:extLst>
            </p:cNvPr>
            <p:cNvSpPr txBox="1"/>
            <p:nvPr/>
          </p:nvSpPr>
          <p:spPr>
            <a:xfrm>
              <a:off x="3247979" y="4740895"/>
              <a:ext cx="1552735" cy="108802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emplois directs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A0AAADF-DA37-3B5D-383C-B58D29450E25}"/>
              </a:ext>
            </a:extLst>
          </p:cNvPr>
          <p:cNvGrpSpPr/>
          <p:nvPr/>
        </p:nvGrpSpPr>
        <p:grpSpPr>
          <a:xfrm>
            <a:off x="6052250" y="1537454"/>
            <a:ext cx="6139750" cy="2062410"/>
            <a:chOff x="6052250" y="1537454"/>
            <a:chExt cx="6139750" cy="2062410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55E8C65-CF4B-C366-5705-F4BB45222844}"/>
                </a:ext>
              </a:extLst>
            </p:cNvPr>
            <p:cNvGrpSpPr/>
            <p:nvPr/>
          </p:nvGrpSpPr>
          <p:grpSpPr>
            <a:xfrm>
              <a:off x="6052250" y="1537454"/>
              <a:ext cx="6139750" cy="2062410"/>
              <a:chOff x="0" y="1492520"/>
              <a:chExt cx="5195786" cy="206241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42C456A-EC8E-C57C-2D78-90046707351F}"/>
                  </a:ext>
                </a:extLst>
              </p:cNvPr>
              <p:cNvSpPr/>
              <p:nvPr/>
            </p:nvSpPr>
            <p:spPr>
              <a:xfrm>
                <a:off x="0" y="1492520"/>
                <a:ext cx="5195786" cy="206241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77706D0-1027-3978-251A-D21C63A09EDE}"/>
                  </a:ext>
                </a:extLst>
              </p:cNvPr>
              <p:cNvSpPr txBox="1"/>
              <p:nvPr/>
            </p:nvSpPr>
            <p:spPr>
              <a:xfrm>
                <a:off x="1476136" y="1504401"/>
                <a:ext cx="3324579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Un marché en </a:t>
                </a:r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croissance constante</a:t>
                </a:r>
                <a:r>
                  <a:rPr lang="fr-F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:r>
                  <a:rPr lang="fr-FR" sz="24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depuis 10 ans</a:t>
                </a:r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2933D2C-2BA9-8E7C-A256-3C3081065DE4}"/>
                </a:ext>
              </a:extLst>
            </p:cNvPr>
            <p:cNvSpPr txBox="1"/>
            <p:nvPr/>
          </p:nvSpPr>
          <p:spPr>
            <a:xfrm>
              <a:off x="7691454" y="2582725"/>
              <a:ext cx="1436436" cy="88838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5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2,3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7CF7E9B3-6C74-748B-8534-369D2106644A}"/>
                </a:ext>
              </a:extLst>
            </p:cNvPr>
            <p:cNvGrpSpPr/>
            <p:nvPr/>
          </p:nvGrpSpPr>
          <p:grpSpPr>
            <a:xfrm>
              <a:off x="6287935" y="1926945"/>
              <a:ext cx="1307191" cy="1307191"/>
              <a:chOff x="6270814" y="1915063"/>
              <a:chExt cx="1307191" cy="1307191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E34B14ED-071C-350E-1DAC-C07009E43DE5}"/>
                  </a:ext>
                </a:extLst>
              </p:cNvPr>
              <p:cNvSpPr/>
              <p:nvPr/>
            </p:nvSpPr>
            <p:spPr>
              <a:xfrm>
                <a:off x="6270814" y="1915063"/>
                <a:ext cx="1307191" cy="13071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187C30C6-4393-9B32-06B4-02AB648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7970" y="2141413"/>
                <a:ext cx="831956" cy="83195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16C0180-0DCD-4044-B9F5-ACB2D2733214}"/>
                </a:ext>
              </a:extLst>
            </p:cNvPr>
            <p:cNvSpPr txBox="1"/>
            <p:nvPr/>
          </p:nvSpPr>
          <p:spPr>
            <a:xfrm>
              <a:off x="9006251" y="2494789"/>
              <a:ext cx="2342244" cy="106425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milliards d’euros de CA annuel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07BB4B1-08BC-976E-9A9F-072E95D6D103}"/>
              </a:ext>
            </a:extLst>
          </p:cNvPr>
          <p:cNvGrpSpPr/>
          <p:nvPr/>
        </p:nvGrpSpPr>
        <p:grpSpPr>
          <a:xfrm>
            <a:off x="6044764" y="3939520"/>
            <a:ext cx="6147236" cy="2071047"/>
            <a:chOff x="6044764" y="3939520"/>
            <a:chExt cx="6147236" cy="20710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27908C-008B-6FB9-F494-0B25B7BD6DEC}"/>
                </a:ext>
              </a:extLst>
            </p:cNvPr>
            <p:cNvSpPr/>
            <p:nvPr/>
          </p:nvSpPr>
          <p:spPr>
            <a:xfrm>
              <a:off x="6044764" y="3948157"/>
              <a:ext cx="6139750" cy="2062410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014451B-BA0E-5F6F-D0AE-7D264C3079F6}"/>
                </a:ext>
              </a:extLst>
            </p:cNvPr>
            <p:cNvGrpSpPr/>
            <p:nvPr/>
          </p:nvGrpSpPr>
          <p:grpSpPr>
            <a:xfrm>
              <a:off x="6297473" y="4316495"/>
              <a:ext cx="1307191" cy="1307191"/>
              <a:chOff x="6328363" y="4225806"/>
              <a:chExt cx="1307191" cy="1307191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A9B9797-2C5F-9CA7-D9E9-732F08950ED0}"/>
                  </a:ext>
                </a:extLst>
              </p:cNvPr>
              <p:cNvSpPr/>
              <p:nvPr/>
            </p:nvSpPr>
            <p:spPr>
              <a:xfrm>
                <a:off x="6328363" y="4225806"/>
                <a:ext cx="1307191" cy="13071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DA0A1A9D-F0D6-F7E9-2EC4-FD1C6959F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3112" y="4498288"/>
                <a:ext cx="808217" cy="808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3BD69F0-B780-2894-ABBB-0EACF851F7E3}"/>
                </a:ext>
              </a:extLst>
            </p:cNvPr>
            <p:cNvSpPr txBox="1"/>
            <p:nvPr/>
          </p:nvSpPr>
          <p:spPr>
            <a:xfrm>
              <a:off x="7502526" y="4107881"/>
              <a:ext cx="1651915" cy="88838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4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53%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37B2DE5-291D-C1C7-F424-86FBDE640199}"/>
                </a:ext>
              </a:extLst>
            </p:cNvPr>
            <p:cNvSpPr txBox="1"/>
            <p:nvPr/>
          </p:nvSpPr>
          <p:spPr>
            <a:xfrm>
              <a:off x="8993220" y="3939520"/>
              <a:ext cx="3198780" cy="1048111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des Français ont déjà consommé des compléments alimentaires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BA94684-05FC-F2D1-5833-24506EB5025D}"/>
                </a:ext>
              </a:extLst>
            </p:cNvPr>
            <p:cNvSpPr txBox="1"/>
            <p:nvPr/>
          </p:nvSpPr>
          <p:spPr>
            <a:xfrm>
              <a:off x="7512064" y="5028918"/>
              <a:ext cx="1651915" cy="88838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44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92%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C054E27-37A4-514F-567C-10F33B736DC2}"/>
                </a:ext>
              </a:extLst>
            </p:cNvPr>
            <p:cNvSpPr txBox="1"/>
            <p:nvPr/>
          </p:nvSpPr>
          <p:spPr>
            <a:xfrm>
              <a:off x="9006251" y="5020279"/>
              <a:ext cx="3115913" cy="928247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des Français reconnaissent des bénéfices sur la santé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40FF70-764A-16D0-F869-24A966DD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/>
              <a:t>Les acteurs de l’écosystème des compléments alimentaires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A7D3FD8-BCD3-79E2-BC81-B445FCD63C7D}"/>
              </a:ext>
            </a:extLst>
          </p:cNvPr>
          <p:cNvGrpSpPr/>
          <p:nvPr/>
        </p:nvGrpSpPr>
        <p:grpSpPr>
          <a:xfrm>
            <a:off x="666890" y="1174735"/>
            <a:ext cx="1978254" cy="2019393"/>
            <a:chOff x="318079" y="1303558"/>
            <a:chExt cx="1978254" cy="2019393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C27EEDCA-73D6-FE5B-6DA2-F8D8A72D5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98" y="1303558"/>
              <a:ext cx="1273683" cy="127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C703423C-6280-C8B0-C7B2-77F0A5BBC741}"/>
                </a:ext>
              </a:extLst>
            </p:cNvPr>
            <p:cNvSpPr/>
            <p:nvPr/>
          </p:nvSpPr>
          <p:spPr>
            <a:xfrm>
              <a:off x="318079" y="2401421"/>
              <a:ext cx="1978254" cy="921530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Producteur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(agriculteur, pêcheur, aquaculteur…)</a:t>
              </a:r>
              <a:endParaRPr lang="fr-FR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3105" name="Groupe 3104">
            <a:extLst>
              <a:ext uri="{FF2B5EF4-FFF2-40B4-BE49-F238E27FC236}">
                <a16:creationId xmlns:a16="http://schemas.microsoft.com/office/drawing/2014/main" id="{AA9718C9-9A86-F9AE-01BA-0AF5694C5A4E}"/>
              </a:ext>
            </a:extLst>
          </p:cNvPr>
          <p:cNvGrpSpPr/>
          <p:nvPr/>
        </p:nvGrpSpPr>
        <p:grpSpPr>
          <a:xfrm>
            <a:off x="3506104" y="2550395"/>
            <a:ext cx="1978254" cy="2021606"/>
            <a:chOff x="3506104" y="2550395"/>
            <a:chExt cx="1978254" cy="2021606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A5E46F4B-8902-4F5A-5CDE-ED0323F3B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714" y="2550395"/>
              <a:ext cx="1273683" cy="127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49D1484-820A-CE65-9010-C18823D6D416}"/>
                </a:ext>
              </a:extLst>
            </p:cNvPr>
            <p:cNvSpPr/>
            <p:nvPr/>
          </p:nvSpPr>
          <p:spPr>
            <a:xfrm>
              <a:off x="3506104" y="3748711"/>
              <a:ext cx="1978254" cy="823290"/>
            </a:xfrm>
            <a:prstGeom prst="roundRect">
              <a:avLst>
                <a:gd name="adj" fmla="val 1155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Façonnier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Fabricant du CPAL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Black" panose="020B0A02040204020203" pitchFamily="34" charset="0"/>
                </a:rPr>
                <a:t>(sous-traitant = CMO)</a:t>
              </a:r>
              <a:endParaRPr lang="fr-FR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BF7BA914-BE78-4A0A-494E-42C4CAA2DFC1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2645144" y="2733363"/>
            <a:ext cx="860960" cy="1426993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55247658-E821-844B-6227-0CFC22C256E5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 flipV="1">
            <a:off x="2638872" y="4160356"/>
            <a:ext cx="867232" cy="152538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7" name="Groupe 3106">
            <a:extLst>
              <a:ext uri="{FF2B5EF4-FFF2-40B4-BE49-F238E27FC236}">
                <a16:creationId xmlns:a16="http://schemas.microsoft.com/office/drawing/2014/main" id="{EBDEE98B-9779-C69A-D0B4-AC7C03E74802}"/>
              </a:ext>
            </a:extLst>
          </p:cNvPr>
          <p:cNvGrpSpPr/>
          <p:nvPr/>
        </p:nvGrpSpPr>
        <p:grpSpPr>
          <a:xfrm>
            <a:off x="5484358" y="1410355"/>
            <a:ext cx="3072947" cy="2750001"/>
            <a:chOff x="5484358" y="1410355"/>
            <a:chExt cx="3072947" cy="2750001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0F2E543-1605-9BD2-0011-75A24FC8D013}"/>
                </a:ext>
              </a:extLst>
            </p:cNvPr>
            <p:cNvGrpSpPr/>
            <p:nvPr/>
          </p:nvGrpSpPr>
          <p:grpSpPr>
            <a:xfrm>
              <a:off x="6579051" y="1410355"/>
              <a:ext cx="1978254" cy="1896888"/>
              <a:chOff x="5368805" y="1585877"/>
              <a:chExt cx="1978254" cy="1896888"/>
            </a:xfrm>
          </p:grpSpPr>
          <p:pic>
            <p:nvPicPr>
              <p:cNvPr id="3084" name="Picture 12">
                <a:extLst>
                  <a:ext uri="{FF2B5EF4-FFF2-40B4-BE49-F238E27FC236}">
                    <a16:creationId xmlns:a16="http://schemas.microsoft.com/office/drawing/2014/main" id="{2A30A12D-38F4-088C-2F22-B07998502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7774" y="1585877"/>
                <a:ext cx="1398119" cy="1398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A5AD71C4-9BD0-7526-0C9E-E5D3274F1C65}"/>
                  </a:ext>
                </a:extLst>
              </p:cNvPr>
              <p:cNvSpPr/>
              <p:nvPr/>
            </p:nvSpPr>
            <p:spPr>
              <a:xfrm>
                <a:off x="5368805" y="2774184"/>
                <a:ext cx="1978254" cy="708581"/>
              </a:xfrm>
              <a:prstGeom prst="roundRect">
                <a:avLst>
                  <a:gd name="adj" fmla="val 1155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Metteur sur le marché</a:t>
                </a:r>
              </a:p>
            </p:txBody>
          </p:sp>
        </p:grp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6AE1D841-E167-42B6-69BF-2121781685DC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 flipV="1">
              <a:off x="5484358" y="2952953"/>
              <a:ext cx="1094693" cy="1207403"/>
            </a:xfrm>
            <a:prstGeom prst="bentConnector3">
              <a:avLst>
                <a:gd name="adj1" fmla="val 51057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5C33076D-2A43-9765-01FB-7EF9C50D3608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5484358" y="4160356"/>
            <a:ext cx="911816" cy="1805189"/>
          </a:xfrm>
          <a:prstGeom prst="bentConnector3">
            <a:avLst>
              <a:gd name="adj1" fmla="val 601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8" name="Groupe 3107">
            <a:extLst>
              <a:ext uri="{FF2B5EF4-FFF2-40B4-BE49-F238E27FC236}">
                <a16:creationId xmlns:a16="http://schemas.microsoft.com/office/drawing/2014/main" id="{CFC0596E-FA2B-BC03-7B2B-ADFFA3F939C5}"/>
              </a:ext>
            </a:extLst>
          </p:cNvPr>
          <p:cNvGrpSpPr/>
          <p:nvPr/>
        </p:nvGrpSpPr>
        <p:grpSpPr>
          <a:xfrm>
            <a:off x="6396174" y="3307243"/>
            <a:ext cx="2503986" cy="3278129"/>
            <a:chOff x="6396174" y="3307243"/>
            <a:chExt cx="2503986" cy="3278129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7A72E05-E60D-263F-01DA-A3473478D672}"/>
                </a:ext>
              </a:extLst>
            </p:cNvPr>
            <p:cNvGrpSpPr/>
            <p:nvPr/>
          </p:nvGrpSpPr>
          <p:grpSpPr>
            <a:xfrm>
              <a:off x="6396174" y="4254947"/>
              <a:ext cx="2503986" cy="2330425"/>
              <a:chOff x="5196499" y="3939824"/>
              <a:chExt cx="2503986" cy="2330425"/>
            </a:xfrm>
          </p:grpSpPr>
          <p:pic>
            <p:nvPicPr>
              <p:cNvPr id="3086" name="Picture 14">
                <a:extLst>
                  <a:ext uri="{FF2B5EF4-FFF2-40B4-BE49-F238E27FC236}">
                    <a16:creationId xmlns:a16="http://schemas.microsoft.com/office/drawing/2014/main" id="{E6E3E48C-5505-1FD7-133C-B6FA8A356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726" y="3939824"/>
                <a:ext cx="1168213" cy="1168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AC9F2575-D3CA-43E6-F95D-E6B8915A123E}"/>
                  </a:ext>
                </a:extLst>
              </p:cNvPr>
              <p:cNvSpPr/>
              <p:nvPr/>
            </p:nvSpPr>
            <p:spPr>
              <a:xfrm>
                <a:off x="5196499" y="5030594"/>
                <a:ext cx="2503986" cy="1239655"/>
              </a:xfrm>
              <a:prstGeom prst="roundRect">
                <a:avLst>
                  <a:gd name="adj" fmla="val 1155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Distributeur</a:t>
                </a:r>
              </a:p>
              <a:p>
                <a:pPr algn="ctr"/>
                <a:r>
                  <a:rPr lang="fr-F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Pharmacies, grandes et moyennes surfaces, parapharmacies, magasins spécialisés ou bio</a:t>
                </a:r>
                <a:endPara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6BEBA5F8-A0EA-FA02-3F46-FF4EB09C3AEC}"/>
                </a:ext>
              </a:extLst>
            </p:cNvPr>
            <p:cNvCxnSpPr>
              <a:stCxn id="26" idx="2"/>
              <a:endCxn id="3086" idx="0"/>
            </p:cNvCxnSpPr>
            <p:nvPr/>
          </p:nvCxnSpPr>
          <p:spPr>
            <a:xfrm flipH="1">
              <a:off x="7566508" y="3307243"/>
              <a:ext cx="1670" cy="9477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9" name="Groupe 3108">
            <a:extLst>
              <a:ext uri="{FF2B5EF4-FFF2-40B4-BE49-F238E27FC236}">
                <a16:creationId xmlns:a16="http://schemas.microsoft.com/office/drawing/2014/main" id="{2526DC54-FFFF-DA9B-B4DD-2BAB4D7BA865}"/>
              </a:ext>
            </a:extLst>
          </p:cNvPr>
          <p:cNvGrpSpPr/>
          <p:nvPr/>
        </p:nvGrpSpPr>
        <p:grpSpPr>
          <a:xfrm>
            <a:off x="8900160" y="2605066"/>
            <a:ext cx="3035179" cy="3360479"/>
            <a:chOff x="8900160" y="2605066"/>
            <a:chExt cx="3035179" cy="3360479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4D70D50-5593-0FF5-4A57-6586ADDB9798}"/>
                </a:ext>
              </a:extLst>
            </p:cNvPr>
            <p:cNvGrpSpPr/>
            <p:nvPr/>
          </p:nvGrpSpPr>
          <p:grpSpPr>
            <a:xfrm>
              <a:off x="9957085" y="2605066"/>
              <a:ext cx="1978254" cy="1793285"/>
              <a:chOff x="9979055" y="2257854"/>
              <a:chExt cx="1978254" cy="1793285"/>
            </a:xfrm>
          </p:grpSpPr>
          <p:pic>
            <p:nvPicPr>
              <p:cNvPr id="3082" name="Picture 10">
                <a:extLst>
                  <a:ext uri="{FF2B5EF4-FFF2-40B4-BE49-F238E27FC236}">
                    <a16:creationId xmlns:a16="http://schemas.microsoft.com/office/drawing/2014/main" id="{B0230781-DC1B-B8B4-6EE5-CBBD28854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4075" y="2257854"/>
                <a:ext cx="1168214" cy="1168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82D2F144-6F75-373A-D13E-B99C798F6D78}"/>
                  </a:ext>
                </a:extLst>
              </p:cNvPr>
              <p:cNvSpPr/>
              <p:nvPr/>
            </p:nvSpPr>
            <p:spPr>
              <a:xfrm>
                <a:off x="9979055" y="3342558"/>
                <a:ext cx="1978254" cy="708581"/>
              </a:xfrm>
              <a:prstGeom prst="roundRect">
                <a:avLst>
                  <a:gd name="adj" fmla="val 1155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Consommateur final / patient</a:t>
                </a:r>
              </a:p>
            </p:txBody>
          </p:sp>
        </p:grpSp>
        <p:cxnSp>
          <p:nvCxnSpPr>
            <p:cNvPr id="47" name="Connecteur : en angle 46">
              <a:extLst>
                <a:ext uri="{FF2B5EF4-FFF2-40B4-BE49-F238E27FC236}">
                  <a16:creationId xmlns:a16="http://schemas.microsoft.com/office/drawing/2014/main" id="{AEC72453-3233-A6D9-F9A0-DD005719033F}"/>
                </a:ext>
              </a:extLst>
            </p:cNvPr>
            <p:cNvCxnSpPr>
              <a:cxnSpLocks/>
              <a:stCxn id="25" idx="3"/>
              <a:endCxn id="24" idx="1"/>
            </p:cNvCxnSpPr>
            <p:nvPr/>
          </p:nvCxnSpPr>
          <p:spPr>
            <a:xfrm flipV="1">
              <a:off x="8900160" y="4044061"/>
              <a:ext cx="1056925" cy="1921484"/>
            </a:xfrm>
            <a:prstGeom prst="bentConnector3">
              <a:avLst>
                <a:gd name="adj1" fmla="val 3357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FF849F1A-B2DB-FFB5-6130-B716DADD00A4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>
            <a:off x="8557305" y="2952953"/>
            <a:ext cx="1399780" cy="109110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0B7448A-8589-EE30-AA5F-C4DCD7EC9C01}"/>
              </a:ext>
            </a:extLst>
          </p:cNvPr>
          <p:cNvGrpSpPr/>
          <p:nvPr/>
        </p:nvGrpSpPr>
        <p:grpSpPr>
          <a:xfrm>
            <a:off x="9553128" y="5651790"/>
            <a:ext cx="2020576" cy="877444"/>
            <a:chOff x="8659568" y="5694039"/>
            <a:chExt cx="2020576" cy="877444"/>
          </a:xfrm>
        </p:grpSpPr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061429BD-7C78-2756-5EAC-7F3DDB388A0E}"/>
                </a:ext>
              </a:extLst>
            </p:cNvPr>
            <p:cNvSpPr/>
            <p:nvPr/>
          </p:nvSpPr>
          <p:spPr>
            <a:xfrm>
              <a:off x="8940282" y="5777832"/>
              <a:ext cx="1739862" cy="708581"/>
            </a:xfrm>
            <a:prstGeom prst="roundRect">
              <a:avLst>
                <a:gd name="adj" fmla="val 197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 des CPAL sont vendus en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pharmacie</a:t>
              </a:r>
              <a:endParaRPr lang="fr-F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BAD8B194-EBFF-06EA-3B1B-05268AE89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68" y="5694039"/>
              <a:ext cx="877444" cy="87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1DD0FCFF-BAFA-984B-E9DB-0580B64CC799}"/>
              </a:ext>
            </a:extLst>
          </p:cNvPr>
          <p:cNvSpPr/>
          <p:nvPr/>
        </p:nvSpPr>
        <p:spPr>
          <a:xfrm>
            <a:off x="2454996" y="4642704"/>
            <a:ext cx="1234983" cy="480767"/>
          </a:xfrm>
          <a:prstGeom prst="roundRect">
            <a:avLst>
              <a:gd name="adj" fmla="val 19775"/>
            </a:avLst>
          </a:prstGeom>
          <a:solidFill>
            <a:srgbClr val="FFE1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Distributeur d’ingrédients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3F03CCC3-4E95-9162-E435-C8BD725BC710}"/>
              </a:ext>
            </a:extLst>
          </p:cNvPr>
          <p:cNvSpPr/>
          <p:nvPr/>
        </p:nvSpPr>
        <p:spPr>
          <a:xfrm>
            <a:off x="6577381" y="3418989"/>
            <a:ext cx="1978254" cy="512507"/>
          </a:xfrm>
          <a:prstGeom prst="roundRect">
            <a:avLst>
              <a:gd name="adj" fmla="val 197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Grossistes-répartiteurs, centrales, plateformes…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93488630-16A3-9688-84A1-3335A59149A3}"/>
              </a:ext>
            </a:extLst>
          </p:cNvPr>
          <p:cNvSpPr/>
          <p:nvPr/>
        </p:nvSpPr>
        <p:spPr>
          <a:xfrm>
            <a:off x="8806656" y="2679605"/>
            <a:ext cx="1168214" cy="708581"/>
          </a:xfrm>
          <a:prstGeom prst="roundRect">
            <a:avLst>
              <a:gd name="adj" fmla="val 197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Ventes à distance, 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e-commerce</a:t>
            </a:r>
          </a:p>
        </p:txBody>
      </p:sp>
      <p:sp>
        <p:nvSpPr>
          <p:cNvPr id="3073" name="Rectangle : coins arrondis 3072">
            <a:extLst>
              <a:ext uri="{FF2B5EF4-FFF2-40B4-BE49-F238E27FC236}">
                <a16:creationId xmlns:a16="http://schemas.microsoft.com/office/drawing/2014/main" id="{BFB1E6C9-C13C-F792-3F77-738C52A3AA82}"/>
              </a:ext>
            </a:extLst>
          </p:cNvPr>
          <p:cNvSpPr/>
          <p:nvPr/>
        </p:nvSpPr>
        <p:spPr>
          <a:xfrm>
            <a:off x="8374577" y="1206210"/>
            <a:ext cx="1978254" cy="887982"/>
          </a:xfrm>
          <a:prstGeom prst="roundRect">
            <a:avLst>
              <a:gd name="adj" fmla="val 197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Laboratoires (pharma et non pharma), DNVB, groupements</a:t>
            </a:r>
            <a:endParaRPr lang="fr-FR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098" name="Rectangle : coins arrondis 3097">
            <a:extLst>
              <a:ext uri="{FF2B5EF4-FFF2-40B4-BE49-F238E27FC236}">
                <a16:creationId xmlns:a16="http://schemas.microsoft.com/office/drawing/2014/main" id="{25C5497E-5746-D8F1-E74D-8EBBC6AFDB5D}"/>
              </a:ext>
            </a:extLst>
          </p:cNvPr>
          <p:cNvSpPr/>
          <p:nvPr/>
        </p:nvSpPr>
        <p:spPr>
          <a:xfrm>
            <a:off x="8588223" y="4752322"/>
            <a:ext cx="1368862" cy="443847"/>
          </a:xfrm>
          <a:prstGeom prst="roundRect">
            <a:avLst>
              <a:gd name="adj" fmla="val 197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e-commerce</a:t>
            </a:r>
          </a:p>
        </p:txBody>
      </p:sp>
      <p:sp>
        <p:nvSpPr>
          <p:cNvPr id="3099" name="Rectangle : coins arrondis 3098">
            <a:extLst>
              <a:ext uri="{FF2B5EF4-FFF2-40B4-BE49-F238E27FC236}">
                <a16:creationId xmlns:a16="http://schemas.microsoft.com/office/drawing/2014/main" id="{46896ED8-4D1B-C498-7FF7-FB8E1FB808A6}"/>
              </a:ext>
            </a:extLst>
          </p:cNvPr>
          <p:cNvSpPr/>
          <p:nvPr/>
        </p:nvSpPr>
        <p:spPr>
          <a:xfrm>
            <a:off x="3421695" y="1575416"/>
            <a:ext cx="1978254" cy="857191"/>
          </a:xfrm>
          <a:prstGeom prst="roundRect">
            <a:avLst>
              <a:gd name="adj" fmla="val 197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CMO Pharma qui se « convertissent » dans le CPAL</a:t>
            </a:r>
            <a:endParaRPr lang="fr-FR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00" name="Rectangle : coins arrondis 3099">
            <a:extLst>
              <a:ext uri="{FF2B5EF4-FFF2-40B4-BE49-F238E27FC236}">
                <a16:creationId xmlns:a16="http://schemas.microsoft.com/office/drawing/2014/main" id="{6E9EBEF9-444C-0F4A-E8C6-23F72F974449}"/>
              </a:ext>
            </a:extLst>
          </p:cNvPr>
          <p:cNvSpPr/>
          <p:nvPr/>
        </p:nvSpPr>
        <p:spPr>
          <a:xfrm>
            <a:off x="4301050" y="4792754"/>
            <a:ext cx="1441687" cy="823290"/>
          </a:xfrm>
          <a:prstGeom prst="roundRect">
            <a:avLst>
              <a:gd name="adj" fmla="val 19775"/>
            </a:avLst>
          </a:prstGeom>
          <a:solidFill>
            <a:srgbClr val="FFE1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Cabinets de conseil réglementaires</a:t>
            </a:r>
          </a:p>
        </p:txBody>
      </p:sp>
      <p:sp>
        <p:nvSpPr>
          <p:cNvPr id="3101" name="Rectangle : coins arrondis 3100">
            <a:extLst>
              <a:ext uri="{FF2B5EF4-FFF2-40B4-BE49-F238E27FC236}">
                <a16:creationId xmlns:a16="http://schemas.microsoft.com/office/drawing/2014/main" id="{19A20AF0-504C-C4AF-115A-4A62D9A82F21}"/>
              </a:ext>
            </a:extLst>
          </p:cNvPr>
          <p:cNvSpPr/>
          <p:nvPr/>
        </p:nvSpPr>
        <p:spPr>
          <a:xfrm>
            <a:off x="2969135" y="5845054"/>
            <a:ext cx="1441687" cy="600280"/>
          </a:xfrm>
          <a:prstGeom prst="roundRect">
            <a:avLst>
              <a:gd name="adj" fmla="val 19775"/>
            </a:avLst>
          </a:prstGeom>
          <a:solidFill>
            <a:srgbClr val="FFE1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Laboratoires de recherche</a:t>
            </a:r>
          </a:p>
        </p:txBody>
      </p:sp>
      <p:sp>
        <p:nvSpPr>
          <p:cNvPr id="3102" name="Rectangle : coins arrondis 3101">
            <a:extLst>
              <a:ext uri="{FF2B5EF4-FFF2-40B4-BE49-F238E27FC236}">
                <a16:creationId xmlns:a16="http://schemas.microsoft.com/office/drawing/2014/main" id="{936E9F6A-EFE5-76AA-5A1A-1CED28E7F414}"/>
              </a:ext>
            </a:extLst>
          </p:cNvPr>
          <p:cNvSpPr/>
          <p:nvPr/>
        </p:nvSpPr>
        <p:spPr>
          <a:xfrm>
            <a:off x="5669659" y="1206209"/>
            <a:ext cx="1208361" cy="587367"/>
          </a:xfrm>
          <a:prstGeom prst="roundRect">
            <a:avLst>
              <a:gd name="adj" fmla="val 19775"/>
            </a:avLst>
          </a:prstGeom>
          <a:solidFill>
            <a:srgbClr val="FFE1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Consultants freelance</a:t>
            </a:r>
          </a:p>
        </p:txBody>
      </p:sp>
      <p:grpSp>
        <p:nvGrpSpPr>
          <p:cNvPr id="3113" name="Groupe 3112">
            <a:extLst>
              <a:ext uri="{FF2B5EF4-FFF2-40B4-BE49-F238E27FC236}">
                <a16:creationId xmlns:a16="http://schemas.microsoft.com/office/drawing/2014/main" id="{60085D8E-1C58-3154-C3E0-B3B9DAFC850B}"/>
              </a:ext>
            </a:extLst>
          </p:cNvPr>
          <p:cNvGrpSpPr/>
          <p:nvPr/>
        </p:nvGrpSpPr>
        <p:grpSpPr>
          <a:xfrm>
            <a:off x="660618" y="3194128"/>
            <a:ext cx="1978254" cy="2952381"/>
            <a:chOff x="660618" y="3194128"/>
            <a:chExt cx="1978254" cy="2952381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29F8E90-06C3-D2FE-0892-A8A8DE40E8AF}"/>
                </a:ext>
              </a:extLst>
            </p:cNvPr>
            <p:cNvGrpSpPr/>
            <p:nvPr/>
          </p:nvGrpSpPr>
          <p:grpSpPr>
            <a:xfrm>
              <a:off x="660618" y="4069544"/>
              <a:ext cx="1978254" cy="2076965"/>
              <a:chOff x="429118" y="3857311"/>
              <a:chExt cx="1978254" cy="2076965"/>
            </a:xfrm>
          </p:grpSpPr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A7186101-CB6A-3D78-F539-E8CCF8BD6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754" y="3857311"/>
                <a:ext cx="1234982" cy="1234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0D55280B-8E26-5A1A-CE17-077746475AA5}"/>
                  </a:ext>
                </a:extLst>
              </p:cNvPr>
              <p:cNvSpPr/>
              <p:nvPr/>
            </p:nvSpPr>
            <p:spPr>
              <a:xfrm>
                <a:off x="429118" y="5012746"/>
                <a:ext cx="1978254" cy="921530"/>
              </a:xfrm>
              <a:prstGeom prst="roundRect">
                <a:avLst>
                  <a:gd name="adj" fmla="val 1155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err="1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Ingrédientiste</a:t>
                </a:r>
                <a:endParaRPr lang="fr-FR" sz="1600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  <a:p>
                <a:pPr algn="ctr"/>
                <a:r>
                  <a:rPr lang="fr-F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= Fabricant d’ingrédients pour CPAL</a:t>
                </a:r>
                <a:endParaRPr lang="fr-FR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endParaRPr>
              </a:p>
            </p:txBody>
          </p:sp>
        </p:grpSp>
        <p:cxnSp>
          <p:nvCxnSpPr>
            <p:cNvPr id="3110" name="Connecteur droit avec flèche 3109">
              <a:extLst>
                <a:ext uri="{FF2B5EF4-FFF2-40B4-BE49-F238E27FC236}">
                  <a16:creationId xmlns:a16="http://schemas.microsoft.com/office/drawing/2014/main" id="{E2A0DE52-AFEA-8BBB-A5D1-F3C459A39DED}"/>
                </a:ext>
              </a:extLst>
            </p:cNvPr>
            <p:cNvCxnSpPr>
              <a:cxnSpLocks/>
              <a:stCxn id="19" idx="2"/>
              <a:endCxn id="3078" idx="0"/>
            </p:cNvCxnSpPr>
            <p:nvPr/>
          </p:nvCxnSpPr>
          <p:spPr>
            <a:xfrm flipH="1">
              <a:off x="1649745" y="3194128"/>
              <a:ext cx="6272" cy="8754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9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3073" grpId="0" animBg="1"/>
      <p:bldP spid="3098" grpId="0" animBg="1"/>
      <p:bldP spid="3099" grpId="0" animBg="1"/>
      <p:bldP spid="3100" grpId="0" animBg="1"/>
      <p:bldP spid="3101" grpId="0" animBg="1"/>
      <p:bldP spid="3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BB4A506-6A09-614C-85D8-8C9DCFE2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nutraceutique : un secteur réglementé et contrôlé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66539BD-BE9F-BFB3-77C0-0FEB5F778515}"/>
              </a:ext>
            </a:extLst>
          </p:cNvPr>
          <p:cNvGrpSpPr/>
          <p:nvPr/>
        </p:nvGrpSpPr>
        <p:grpSpPr>
          <a:xfrm>
            <a:off x="6979272" y="5328730"/>
            <a:ext cx="4551680" cy="1045823"/>
            <a:chOff x="6979272" y="5328730"/>
            <a:chExt cx="4551680" cy="1045823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D5F0DEC4-EE2E-03AF-24AC-89B1AC0FF462}"/>
                </a:ext>
              </a:extLst>
            </p:cNvPr>
            <p:cNvGrpSpPr/>
            <p:nvPr/>
          </p:nvGrpSpPr>
          <p:grpSpPr>
            <a:xfrm>
              <a:off x="6979272" y="5328730"/>
              <a:ext cx="4551680" cy="1045823"/>
              <a:chOff x="6969760" y="1190219"/>
              <a:chExt cx="4551680" cy="104582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B4368E-B59F-FC76-56FF-887617F71B9A}"/>
                  </a:ext>
                </a:extLst>
              </p:cNvPr>
              <p:cNvSpPr/>
              <p:nvPr/>
            </p:nvSpPr>
            <p:spPr>
              <a:xfrm>
                <a:off x="6969760" y="1190219"/>
                <a:ext cx="4551680" cy="1045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22CCEB3-5170-5E48-8455-DC69F84A386E}"/>
                  </a:ext>
                </a:extLst>
              </p:cNvPr>
              <p:cNvSpPr txBox="1"/>
              <p:nvPr/>
            </p:nvSpPr>
            <p:spPr>
              <a:xfrm>
                <a:off x="8766336" y="1315381"/>
                <a:ext cx="2632406" cy="7982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fr-FR" sz="1600" b="1" dirty="0">
                    <a:solidFill>
                      <a:srgbClr val="002060"/>
                    </a:solidFill>
                    <a:latin typeface="+mj-lt"/>
                  </a:rPr>
                  <a:t>Agence nationale de sécurité sanitaire de l’alimentation, de l’environnement et du travail.</a:t>
                </a: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D28159B-425B-2C1B-D5F9-B016F41F1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6764" y="5389869"/>
              <a:ext cx="1347498" cy="96170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7CDA2A8-AEB9-7BBC-134E-D1DABEF39F63}"/>
              </a:ext>
            </a:extLst>
          </p:cNvPr>
          <p:cNvGrpSpPr/>
          <p:nvPr/>
        </p:nvGrpSpPr>
        <p:grpSpPr>
          <a:xfrm>
            <a:off x="-833" y="1115521"/>
            <a:ext cx="6320609" cy="1231532"/>
            <a:chOff x="-2" y="1413234"/>
            <a:chExt cx="6708914" cy="130719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4B53F6F-DD0D-C8E4-23C6-F1AD26F3E318}"/>
                </a:ext>
              </a:extLst>
            </p:cNvPr>
            <p:cNvGrpSpPr/>
            <p:nvPr/>
          </p:nvGrpSpPr>
          <p:grpSpPr>
            <a:xfrm>
              <a:off x="-2" y="1492521"/>
              <a:ext cx="6708914" cy="1088020"/>
              <a:chOff x="-2" y="1492521"/>
              <a:chExt cx="6708914" cy="10880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3EA5DB-66A9-4213-4329-199AB3D00666}"/>
                  </a:ext>
                </a:extLst>
              </p:cNvPr>
              <p:cNvSpPr/>
              <p:nvPr/>
            </p:nvSpPr>
            <p:spPr>
              <a:xfrm>
                <a:off x="-2" y="1492521"/>
                <a:ext cx="6708914" cy="1088020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D2D64B-B2B8-0620-3CBD-28C4ACAC4E35}"/>
                  </a:ext>
                </a:extLst>
              </p:cNvPr>
              <p:cNvSpPr txBox="1"/>
              <p:nvPr/>
            </p:nvSpPr>
            <p:spPr>
              <a:xfrm>
                <a:off x="1744552" y="1516282"/>
                <a:ext cx="4964360" cy="1064259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8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Contrôles de conformité</a:t>
                </a:r>
              </a:p>
              <a:p>
                <a:pPr marL="0" lvl="1"/>
                <a:r>
                  <a:rPr lang="fr-F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de toutes les entreprises</a:t>
                </a:r>
              </a:p>
            </p:txBody>
          </p:sp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BBB7A8-98B5-D7D0-EAB2-1FEC5543856E}"/>
                </a:ext>
              </a:extLst>
            </p:cNvPr>
            <p:cNvSpPr/>
            <p:nvPr/>
          </p:nvSpPr>
          <p:spPr>
            <a:xfrm>
              <a:off x="273563" y="1413234"/>
              <a:ext cx="1307191" cy="13071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2B8D356-4E4F-4BC9-0073-D4BA3E26B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22" y="1600293"/>
              <a:ext cx="933071" cy="9330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5E5A794-A0B8-ED23-5809-F1CBE37C43D0}"/>
              </a:ext>
            </a:extLst>
          </p:cNvPr>
          <p:cNvGrpSpPr/>
          <p:nvPr/>
        </p:nvGrpSpPr>
        <p:grpSpPr>
          <a:xfrm>
            <a:off x="-1896" y="3868873"/>
            <a:ext cx="6320609" cy="1231532"/>
            <a:chOff x="-3" y="3138237"/>
            <a:chExt cx="6708914" cy="13071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750AD5-8AA5-1BD7-B5A3-F7EE1F4C6D03}"/>
                </a:ext>
              </a:extLst>
            </p:cNvPr>
            <p:cNvSpPr/>
            <p:nvPr/>
          </p:nvSpPr>
          <p:spPr>
            <a:xfrm>
              <a:off x="-3" y="3241285"/>
              <a:ext cx="6708914" cy="1088020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446ABA1-4DCB-028F-12C4-90DF63CB4BAD}"/>
                </a:ext>
              </a:extLst>
            </p:cNvPr>
            <p:cNvSpPr/>
            <p:nvPr/>
          </p:nvSpPr>
          <p:spPr>
            <a:xfrm>
              <a:off x="273563" y="3138237"/>
              <a:ext cx="1307191" cy="13071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B838D1D-0A4C-CD17-5B54-162E2006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18" y="3352902"/>
              <a:ext cx="864785" cy="8647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6A4E38A-8245-C31F-2839-7B9F46BE14EC}"/>
                </a:ext>
              </a:extLst>
            </p:cNvPr>
            <p:cNvSpPr txBox="1"/>
            <p:nvPr/>
          </p:nvSpPr>
          <p:spPr>
            <a:xfrm>
              <a:off x="1730559" y="3225582"/>
              <a:ext cx="4964360" cy="110372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Publicité marquée par les</a:t>
              </a:r>
            </a:p>
            <a:p>
              <a:pPr marL="0" lvl="1"/>
              <a:r>
                <a:rPr lang="fr-FR" sz="28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Allégations</a:t>
              </a:r>
              <a:endParaRPr lang="fr-FR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C02436C-AE4A-DF8E-21A6-55CF98B01D5B}"/>
              </a:ext>
            </a:extLst>
          </p:cNvPr>
          <p:cNvGrpSpPr/>
          <p:nvPr/>
        </p:nvGrpSpPr>
        <p:grpSpPr>
          <a:xfrm>
            <a:off x="13182" y="2466093"/>
            <a:ext cx="6306594" cy="1231532"/>
            <a:chOff x="-14015" y="3961151"/>
            <a:chExt cx="6306594" cy="12315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2DFF9A-70CE-BAD3-3BA3-0ECC75D756D3}"/>
                </a:ext>
              </a:extLst>
            </p:cNvPr>
            <p:cNvSpPr/>
            <p:nvPr/>
          </p:nvSpPr>
          <p:spPr>
            <a:xfrm>
              <a:off x="-14015" y="4070553"/>
              <a:ext cx="6306594" cy="1025047"/>
            </a:xfrm>
            <a:prstGeom prst="rect">
              <a:avLst/>
            </a:prstGeom>
            <a:solidFill>
              <a:srgbClr val="FFE3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8AC3492-BFC7-DF33-D81C-66BD992E62CC}"/>
                </a:ext>
              </a:extLst>
            </p:cNvPr>
            <p:cNvSpPr/>
            <p:nvPr/>
          </p:nvSpPr>
          <p:spPr>
            <a:xfrm>
              <a:off x="256898" y="3961151"/>
              <a:ext cx="1231532" cy="1231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6CDE182E-8717-965E-0666-FCAA32715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91" y="4128649"/>
              <a:ext cx="850806" cy="85080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E363FE6-6E21-1835-0FE4-BFA87A72F9A9}"/>
                </a:ext>
              </a:extLst>
            </p:cNvPr>
            <p:cNvSpPr txBox="1"/>
            <p:nvPr/>
          </p:nvSpPr>
          <p:spPr>
            <a:xfrm>
              <a:off x="1614489" y="4055759"/>
              <a:ext cx="4677027" cy="1039841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/>
              <a:r>
                <a:rPr lang="fr-FR" sz="2800" b="1" dirty="0">
                  <a:solidFill>
                    <a:srgbClr val="00206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Enregistrement</a:t>
              </a:r>
              <a:endPara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marL="0" lvl="1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avant commercialisation</a:t>
              </a:r>
              <a:endPara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DA6B6A7-A4F3-E055-A0D4-1201A20BB935}"/>
              </a:ext>
            </a:extLst>
          </p:cNvPr>
          <p:cNvGrpSpPr/>
          <p:nvPr/>
        </p:nvGrpSpPr>
        <p:grpSpPr>
          <a:xfrm>
            <a:off x="-834" y="5219328"/>
            <a:ext cx="6306364" cy="1231532"/>
            <a:chOff x="-834" y="5219328"/>
            <a:chExt cx="6306364" cy="1231532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2B1EC71F-5586-70D0-F90D-07D113FB08ED}"/>
                </a:ext>
              </a:extLst>
            </p:cNvPr>
            <p:cNvGrpSpPr/>
            <p:nvPr/>
          </p:nvGrpSpPr>
          <p:grpSpPr>
            <a:xfrm>
              <a:off x="-834" y="5219328"/>
              <a:ext cx="6306364" cy="1231532"/>
              <a:chOff x="-14015" y="3961151"/>
              <a:chExt cx="6306364" cy="123153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E3716-81AA-0518-1B1A-D4CEAAC4C6DB}"/>
                  </a:ext>
                </a:extLst>
              </p:cNvPr>
              <p:cNvSpPr/>
              <p:nvPr/>
            </p:nvSpPr>
            <p:spPr>
              <a:xfrm>
                <a:off x="-14015" y="4070553"/>
                <a:ext cx="6306364" cy="1025047"/>
              </a:xfrm>
              <a:prstGeom prst="rect">
                <a:avLst/>
              </a:prstGeom>
              <a:solidFill>
                <a:srgbClr val="FFE3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1970D9FB-3707-1F00-B3AE-AF48BEFEB73A}"/>
                  </a:ext>
                </a:extLst>
              </p:cNvPr>
              <p:cNvSpPr/>
              <p:nvPr/>
            </p:nvSpPr>
            <p:spPr>
              <a:xfrm>
                <a:off x="256898" y="3961151"/>
                <a:ext cx="1231532" cy="12315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4B3C3EE-7CF5-3E68-735C-800B4A9E8BEA}"/>
                  </a:ext>
                </a:extLst>
              </p:cNvPr>
              <p:cNvSpPr txBox="1"/>
              <p:nvPr/>
            </p:nvSpPr>
            <p:spPr>
              <a:xfrm>
                <a:off x="1614490" y="4055759"/>
                <a:ext cx="4677026" cy="103984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lvl="1"/>
                <a:r>
                  <a:rPr lang="fr-FR" sz="2800" b="1" dirty="0">
                    <a:solidFill>
                      <a:srgbClr val="00206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Nutrivigilance</a:t>
                </a:r>
                <a:r>
                  <a:rPr lang="fr-F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</a:p>
              <a:p>
                <a:pPr marL="0" lvl="1"/>
                <a:r>
                  <a:rPr lang="fr-F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Surveillance de la sécurité des produits</a:t>
                </a:r>
                <a:endParaRPr lang="fr-F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6880ADF-6323-155C-5733-5FCF8A662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67" y="5425813"/>
              <a:ext cx="925756" cy="9257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99D2AB1-F4BB-3C62-09AA-1CB954C7D7FA}"/>
              </a:ext>
            </a:extLst>
          </p:cNvPr>
          <p:cNvGrpSpPr/>
          <p:nvPr/>
        </p:nvGrpSpPr>
        <p:grpSpPr>
          <a:xfrm>
            <a:off x="6969760" y="1190219"/>
            <a:ext cx="4551680" cy="1045823"/>
            <a:chOff x="6969760" y="1190219"/>
            <a:chExt cx="4551680" cy="1045823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93C62F4-3D38-ACEF-656D-2F3A1D17BBE7}"/>
                </a:ext>
              </a:extLst>
            </p:cNvPr>
            <p:cNvGrpSpPr/>
            <p:nvPr/>
          </p:nvGrpSpPr>
          <p:grpSpPr>
            <a:xfrm>
              <a:off x="6969760" y="1190219"/>
              <a:ext cx="4551680" cy="1045823"/>
              <a:chOff x="6969760" y="1190219"/>
              <a:chExt cx="4795520" cy="11018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F924C1-53DD-12FA-9C1B-E78ACEA8C5C2}"/>
                  </a:ext>
                </a:extLst>
              </p:cNvPr>
              <p:cNvSpPr/>
              <p:nvPr/>
            </p:nvSpPr>
            <p:spPr>
              <a:xfrm>
                <a:off x="6969760" y="1190219"/>
                <a:ext cx="4795520" cy="110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D6788306-3EAF-30B8-F089-148B19DD5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1847" y="1252232"/>
                <a:ext cx="1681464" cy="958107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6F3835F-49C4-ABA8-5CBF-258FE56EEF6A}"/>
                </a:ext>
              </a:extLst>
            </p:cNvPr>
            <p:cNvSpPr txBox="1"/>
            <p:nvPr/>
          </p:nvSpPr>
          <p:spPr>
            <a:xfrm>
              <a:off x="8766336" y="1335701"/>
              <a:ext cx="26324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2060"/>
                  </a:solidFill>
                  <a:latin typeface="+mj-lt"/>
                </a:rPr>
                <a:t>Direction générale de la concurrence, de la consommation et de la répression des fraudes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54D5294B-95D9-372E-20C8-563AC6A1A0D4}"/>
              </a:ext>
            </a:extLst>
          </p:cNvPr>
          <p:cNvGrpSpPr/>
          <p:nvPr/>
        </p:nvGrpSpPr>
        <p:grpSpPr>
          <a:xfrm>
            <a:off x="6968698" y="3942131"/>
            <a:ext cx="4551680" cy="1045823"/>
            <a:chOff x="6969760" y="2529713"/>
            <a:chExt cx="4551680" cy="1045823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931593E-9B65-3250-1A65-93CD47BB708E}"/>
                </a:ext>
              </a:extLst>
            </p:cNvPr>
            <p:cNvGrpSpPr/>
            <p:nvPr/>
          </p:nvGrpSpPr>
          <p:grpSpPr>
            <a:xfrm>
              <a:off x="6969760" y="2529713"/>
              <a:ext cx="4551680" cy="1045823"/>
              <a:chOff x="6969760" y="1190219"/>
              <a:chExt cx="4551680" cy="104582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4DBC540-C624-160E-9CB2-E8F322196BC1}"/>
                  </a:ext>
                </a:extLst>
              </p:cNvPr>
              <p:cNvSpPr/>
              <p:nvPr/>
            </p:nvSpPr>
            <p:spPr>
              <a:xfrm>
                <a:off x="6969760" y="1190219"/>
                <a:ext cx="4551680" cy="1045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4F7C3A6-C4AE-BE78-52B9-03BFD53BE44C}"/>
                  </a:ext>
                </a:extLst>
              </p:cNvPr>
              <p:cNvSpPr txBox="1"/>
              <p:nvPr/>
            </p:nvSpPr>
            <p:spPr>
              <a:xfrm>
                <a:off x="8766336" y="1335701"/>
                <a:ext cx="2632406" cy="7982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fr-FR" sz="1600" b="1" dirty="0">
                    <a:solidFill>
                      <a:srgbClr val="002060"/>
                    </a:solidFill>
                    <a:latin typeface="+mj-lt"/>
                  </a:rPr>
                  <a:t>Autorité Européenne de Sécurité des Aliments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F000BA6-0920-4F9A-02D0-C8475620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1295" y="2738373"/>
              <a:ext cx="1668721" cy="498851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52E9127-583E-432A-F2A4-4252E0FD4DC8}"/>
              </a:ext>
            </a:extLst>
          </p:cNvPr>
          <p:cNvGrpSpPr/>
          <p:nvPr/>
        </p:nvGrpSpPr>
        <p:grpSpPr>
          <a:xfrm>
            <a:off x="6982943" y="2578748"/>
            <a:ext cx="4551680" cy="1045823"/>
            <a:chOff x="6969760" y="1190219"/>
            <a:chExt cx="4551680" cy="1045823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82A46F04-D2D1-7604-DDC8-00EBFCEAFD3C}"/>
                </a:ext>
              </a:extLst>
            </p:cNvPr>
            <p:cNvGrpSpPr/>
            <p:nvPr/>
          </p:nvGrpSpPr>
          <p:grpSpPr>
            <a:xfrm>
              <a:off x="6969760" y="1190219"/>
              <a:ext cx="4551680" cy="1045823"/>
              <a:chOff x="6969760" y="1190219"/>
              <a:chExt cx="4795520" cy="11018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E681A5-4E26-C5CA-2415-C9F2BB961C90}"/>
                  </a:ext>
                </a:extLst>
              </p:cNvPr>
              <p:cNvSpPr/>
              <p:nvPr/>
            </p:nvSpPr>
            <p:spPr>
              <a:xfrm>
                <a:off x="6969760" y="1190219"/>
                <a:ext cx="4795520" cy="11018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805DD4BE-5DB5-930A-3C3D-2CADAD1F0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1847" y="1252232"/>
                <a:ext cx="1681464" cy="958107"/>
              </a:xfrm>
              <a:prstGeom prst="rect">
                <a:avLst/>
              </a:prstGeom>
            </p:spPr>
          </p:pic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6500F71-0D4F-917D-2583-05E5D5C29B37}"/>
                </a:ext>
              </a:extLst>
            </p:cNvPr>
            <p:cNvSpPr txBox="1"/>
            <p:nvPr/>
          </p:nvSpPr>
          <p:spPr>
            <a:xfrm>
              <a:off x="8766336" y="1297631"/>
              <a:ext cx="2632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accent2"/>
                  </a:solidFill>
                  <a:latin typeface="+mj-lt"/>
                </a:rPr>
                <a:t>Service </a:t>
              </a:r>
              <a:r>
                <a:rPr lang="fr-FR" sz="1600" b="1" dirty="0" err="1">
                  <a:solidFill>
                    <a:schemeClr val="accent2"/>
                  </a:solidFill>
                  <a:latin typeface="+mj-lt"/>
                </a:rPr>
                <a:t>téléicare</a:t>
              </a:r>
              <a:r>
                <a:rPr lang="fr-FR" sz="1600" b="1" dirty="0">
                  <a:solidFill>
                    <a:schemeClr val="accent2"/>
                  </a:solidFill>
                  <a:latin typeface="+mj-lt"/>
                </a:rPr>
                <a:t> : </a:t>
              </a:r>
              <a:r>
                <a:rPr lang="fr-FR" sz="1600" b="1" dirty="0">
                  <a:solidFill>
                    <a:srgbClr val="002060"/>
                  </a:solidFill>
                  <a:latin typeface="+mj-lt"/>
                </a:rPr>
                <a:t>téléprocédure de déclaration des compléments alimentaires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6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CCD_2020_light" id="{7FFD3B36-D073-4606-A9B2-1441669DF059}" vid="{CC790F71-C4C6-43EA-A299-A6B6320176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Masque_CCD_2020_light</Template>
  <TotalTime>11834</TotalTime>
  <Words>1785</Words>
  <Application>Microsoft Office PowerPoint</Application>
  <PresentationFormat>Grand écran</PresentationFormat>
  <Paragraphs>260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Segoe UI Black</vt:lpstr>
      <vt:lpstr>Thème Office</vt:lpstr>
      <vt:lpstr>Compléments alimentaires : De nouvelles opportunités de produits de santé  Isabelle BEAUQUIN Docteur en Pharmacie - Responsable Marketing Amont et Support des Ventes - Laboratoire CCD</vt:lpstr>
      <vt:lpstr>Compléments alimentaires : De nouvelles opportunités de produits de santé</vt:lpstr>
      <vt:lpstr>I. Aperçu général de l’écosystème de la nutraceutique en France</vt:lpstr>
      <vt:lpstr>Définition d’un complément alimentaire</vt:lpstr>
      <vt:lpstr>Composition d’un complément alimentaire</vt:lpstr>
      <vt:lpstr>Objectifs d’un complément alimentaire [1]</vt:lpstr>
      <vt:lpstr>Chiffres-clés de la nutraceutique en France [1]</vt:lpstr>
      <vt:lpstr>Les acteurs de l’écosystème des compléments alimentaires</vt:lpstr>
      <vt:lpstr>La nutraceutique : un secteur réglementé et contrôlé</vt:lpstr>
      <vt:lpstr>Positionnement du complément alimentaire [1]</vt:lpstr>
      <vt:lpstr>II. Aspects « thérapeutiques »  et promesses santé</vt:lpstr>
      <vt:lpstr>De nombreuses promesses beauté, bien-être et santé</vt:lpstr>
      <vt:lpstr>L’officine : le lieu privilégié d’achats de compléments complémentaires</vt:lpstr>
      <vt:lpstr>Beaucoup d’indications dans la santé féminine</vt:lpstr>
      <vt:lpstr>Principales formes galéniques des compléments alimentaires [1]</vt:lpstr>
      <vt:lpstr>Impact du covid-19 sur les ventes de compléments alimentaires :  exemple de la vitamine D</vt:lpstr>
      <vt:lpstr>Très forte accélération du marché de la vitamine D en France :  +36% en volume et +81% en CA à fin 08/2021</vt:lpstr>
      <vt:lpstr>Vitamine D et Covid-19</vt:lpstr>
      <vt:lpstr>Forte progression des ventes entre octobre 2020 et Février 2021</vt:lpstr>
      <vt:lpstr>III. Activités d’un laboratoire pharmaceutique autour du complément alimentaire </vt:lpstr>
      <vt:lpstr>Le laboratoire CCD en quelques mots</vt:lpstr>
      <vt:lpstr>L’enregistrement d’un complément alimentaire en France</vt:lpstr>
      <vt:lpstr>Publicité des compléments alimentaires en France</vt:lpstr>
      <vt:lpstr>Nutrivigilance : la veille sanitaire des denrées alimentaires</vt:lpstr>
      <vt:lpstr>Intégration des compléments alimentaires dans tous les processus de l’entreprise et le product life-cycle management</vt:lpstr>
      <vt:lpstr>Compléments alimentaires : De nouvelles opportunités de produits de santé  Merci pour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Dysmenorrhees et Oligobs Regles Difficiles</dc:title>
  <dc:creator>Isabelle BEAUQUIN</dc:creator>
  <cp:lastModifiedBy>Isabelle BEAUQUIN</cp:lastModifiedBy>
  <cp:revision>466</cp:revision>
  <cp:lastPrinted>2023-02-09T10:40:48Z</cp:lastPrinted>
  <dcterms:created xsi:type="dcterms:W3CDTF">2020-02-23T14:32:03Z</dcterms:created>
  <dcterms:modified xsi:type="dcterms:W3CDTF">2023-02-09T10:43:37Z</dcterms:modified>
</cp:coreProperties>
</file>