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9" r:id="rId2"/>
    <p:sldId id="278" r:id="rId3"/>
    <p:sldId id="2426" r:id="rId4"/>
    <p:sldId id="2434" r:id="rId5"/>
    <p:sldId id="2435" r:id="rId6"/>
    <p:sldId id="459" r:id="rId7"/>
    <p:sldId id="2437" r:id="rId8"/>
    <p:sldId id="2438" r:id="rId9"/>
    <p:sldId id="2419" r:id="rId10"/>
    <p:sldId id="2439" r:id="rId11"/>
    <p:sldId id="427" r:id="rId12"/>
    <p:sldId id="285" r:id="rId1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Beaugendre" initials="MB" lastIdx="1" clrIdx="0">
    <p:extLst>
      <p:ext uri="{19B8F6BF-5375-455C-9EA6-DF929625EA0E}">
        <p15:presenceInfo xmlns:p15="http://schemas.microsoft.com/office/powerpoint/2012/main" userId="S::melissa.beaugendre@abcertification.com::455afcdc-1558-4f6e-9870-4da7bac5ad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132"/>
    <a:srgbClr val="9C0F2E"/>
    <a:srgbClr val="EBEAEA"/>
    <a:srgbClr val="4C718F"/>
    <a:srgbClr val="F6CA03"/>
    <a:srgbClr val="FFFFFF"/>
    <a:srgbClr val="232323"/>
    <a:srgbClr val="E6E5E5"/>
    <a:srgbClr val="BC2031"/>
    <a:srgbClr val="EC3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03" autoAdjust="0"/>
    <p:restoredTop sz="91301" autoAdjust="0"/>
  </p:normalViewPr>
  <p:slideViewPr>
    <p:cSldViewPr snapToGrid="0">
      <p:cViewPr varScale="1">
        <p:scale>
          <a:sx n="113" d="100"/>
          <a:sy n="113" d="100"/>
        </p:scale>
        <p:origin x="2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2F110-723D-4820-9E1F-8763F183B14B}" type="datetimeFigureOut">
              <a:rPr lang="fr-FR" smtClean="0"/>
              <a:t>10/04/2025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ECD41-F8A0-438F-A66B-DB4DFD2ED3E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1B6A3-4AB9-9A14-AE84-647312EC7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9F3E12E-A40D-C09F-9E64-3DC90A3D5B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9B17676-667F-5B28-593A-2F73387FEC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05BF3D-FB5E-7437-01E6-5E7F817C2E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CD41-F8A0-438F-A66B-DB4DFD2ED3E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8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0A19F-A484-26BB-AC7B-33285842D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77C5EE-8E39-FA66-C9F0-580FCDD98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4672257-E129-61A8-5823-F5A530B6F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049B86-801F-E40D-47F6-8BCFFC40D7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CD41-F8A0-438F-A66B-DB4DFD2ED3E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919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1909A1-A81F-E496-73E5-8D4C0DB43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420E388-3A17-3647-1F3C-8B9BA4E86C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F28C8C-78FE-CCCF-A36D-668D527E4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E407CB-5E18-D391-A8C4-760AF155A8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ECD41-F8A0-438F-A66B-DB4DFD2ED3E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97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57C957-464B-491B-A16E-AF8E96721A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E51162-97D6-460F-B146-DC55409E3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0BB85B-A004-4126-868D-EAA03A05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A55BB6-AF30-4702-B8C9-2DA14902E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E7ECF7-76F8-4A77-B795-4FD1F295D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7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C5AC62-BCB0-48E3-9A49-9E9FA271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EBEE2D9-5A68-48B8-98FB-C703BAE63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CF6024C-CD82-4587-93BF-2AFDD661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47272D-3584-4783-9B3C-20739263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C2B74-9AD7-42E0-8EE1-A11F21F5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290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F0BE35-D00D-45E8-91D7-E8E944520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67A06A-EC3E-481A-B588-108F7C73E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0E0A79-92A0-453B-BC36-B4613F5F4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F0FD09-F489-4190-A5C8-50579F52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CE47DA-7B6C-49CB-B6B7-3A14C9736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24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A01C7-F5B9-4DBB-8306-820E7AD4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EA7335-B04B-48E7-B3EA-2B1385A7C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FA9D9F-58EF-44D5-AE2F-DA324BF16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76D16E-1D50-4283-9402-F06BC610E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59FA19-5838-49B0-AC79-195EE2F0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795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7952A9-9780-4F0E-9C34-0EC42F9BA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512F19-9B3F-4C71-AEF6-F74DE2E3E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C16E37-4AA0-4F5E-BE45-F92F0195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629F3E-6986-410F-8838-90E8DA5A9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E037AF-D0ED-4EC0-BEC9-2E5B4DC7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4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346083-68AD-4522-881E-9669014C5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5FC879-15E1-463E-9DA4-0048BE2E5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5E3ADB-9485-4251-AD66-967181824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29CABC-FFFE-4D1D-9102-C1C44A2F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15FAE7-9214-437D-BC3E-18C99D81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EC145E-2D02-4132-93DA-38A17807F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76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EDB89C-EF25-468D-A3CA-344EABDFE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8B7EFE-9878-4F5B-8945-A25AF265B9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99B1066-20B0-4F93-BD15-6DA772071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3658F4-69A5-42E0-A4A2-137269C80E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646DF4-1444-46DF-AFEA-F09FCDB5A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40AD706-A345-4B88-8407-90CEBEE60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F383DF-A884-4EC1-9CF7-58E66550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5BB391A-DDDC-4C85-9E94-2783D837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3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099D34-F686-47C5-9F2F-FBD0B33D1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9D6A05-E25D-41BF-98D3-788E3D59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44DBA9-40D8-4EEC-A0C7-87162CDB1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A70BD8-9402-4844-9238-513727F8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8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09968F-7581-4434-9055-E0CA735E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318B8ED-CC53-48F8-82B9-B3B26228B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4996F2-AC96-433A-A00A-45840C8A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3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7FD77B-8D35-4076-A82E-F3EAD7A47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323FBD-FDA1-43EC-A63F-AB2D1F4B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04E49D-D9E3-4055-8210-590611590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EDB77D-1E5E-43FD-91A3-BA1A2A61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96E26D-44AF-4E46-BFF4-5562C7C3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9A2E2D-D90A-4645-95B1-1CE0FE57C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64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B1672A-651A-4857-8FA5-503CDD80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EE68151-8B48-450B-AB6C-531CD1012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B9CB00-D227-477E-9401-221C22517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B29923-2541-4753-9F1B-FF4B8E46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632F205-DF91-48B3-BE43-BA727D1C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E9D192-27DE-45C9-9047-62537F5E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30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A571119-2E75-4B3C-8857-FCEF905DD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3E2A1A-7D70-4D11-BC72-FEB8C205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B3AED8-39E0-4EA7-8FF5-8E165C610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92720-3867-48A6-9B79-48030B9E20B6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219D8B-8526-4402-AD10-8DEAE318E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51B42A-7346-45EC-8DE6-55C775CFE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3E14-4514-4614-9FF9-E16942CB445E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5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13.sv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sv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jpeg"/><Relationship Id="rId26" Type="http://schemas.openxmlformats.org/officeDocument/2006/relationships/image" Target="../media/image37.png"/><Relationship Id="rId3" Type="http://schemas.openxmlformats.org/officeDocument/2006/relationships/image" Target="../media/image14.png"/><Relationship Id="rId21" Type="http://schemas.openxmlformats.org/officeDocument/2006/relationships/image" Target="../media/image32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image" Target="../media/image1.gif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9">
            <a:extLst>
              <a:ext uri="{FF2B5EF4-FFF2-40B4-BE49-F238E27FC236}">
                <a16:creationId xmlns:a16="http://schemas.microsoft.com/office/drawing/2014/main" id="{56F17940-721B-44FC-8748-277E9504F078}"/>
              </a:ext>
            </a:extLst>
          </p:cNvPr>
          <p:cNvSpPr/>
          <p:nvPr/>
        </p:nvSpPr>
        <p:spPr>
          <a:xfrm>
            <a:off x="891243" y="5709684"/>
            <a:ext cx="3953350" cy="1148316"/>
          </a:xfrm>
          <a:prstGeom prst="parallelogram">
            <a:avLst>
              <a:gd name="adj" fmla="val 38719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406400" dist="38100" dir="108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0304CD81-23DB-4C5B-9438-70A6F46BA1E6}"/>
              </a:ext>
            </a:extLst>
          </p:cNvPr>
          <p:cNvSpPr/>
          <p:nvPr/>
        </p:nvSpPr>
        <p:spPr>
          <a:xfrm>
            <a:off x="4995002" y="2344848"/>
            <a:ext cx="7196998" cy="3287611"/>
          </a:xfrm>
          <a:prstGeom prst="parallelogram">
            <a:avLst>
              <a:gd name="adj" fmla="val 38719"/>
            </a:avLst>
          </a:prstGeom>
          <a:solidFill>
            <a:srgbClr val="9C0F2E"/>
          </a:solidFill>
          <a:ln>
            <a:solidFill>
              <a:srgbClr val="9C0F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26" name="Picture 2" descr="ISO 14001 / AB CERTIFICATION - Quality and Co">
            <a:extLst>
              <a:ext uri="{FF2B5EF4-FFF2-40B4-BE49-F238E27FC236}">
                <a16:creationId xmlns:a16="http://schemas.microsoft.com/office/drawing/2014/main" id="{ABAC581C-2F6A-4F5A-B703-17995C63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4" y="185763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5">
            <a:extLst>
              <a:ext uri="{FF2B5EF4-FFF2-40B4-BE49-F238E27FC236}">
                <a16:creationId xmlns:a16="http://schemas.microsoft.com/office/drawing/2014/main" id="{F2292CF5-C596-423C-81C8-1EA93B2E0962}"/>
              </a:ext>
            </a:extLst>
          </p:cNvPr>
          <p:cNvSpPr txBox="1"/>
          <p:nvPr/>
        </p:nvSpPr>
        <p:spPr>
          <a:xfrm>
            <a:off x="5887458" y="3153293"/>
            <a:ext cx="4888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60" dirty="0" err="1">
                <a:solidFill>
                  <a:schemeClr val="bg1"/>
                </a:solidFill>
                <a:latin typeface="Trebuchet MS" panose="020B0603020202020204" pitchFamily="34" charset="0"/>
                <a:ea typeface="Microsoft YaHei UI" panose="020B0503020204020204" pitchFamily="34" charset="-122"/>
                <a:cs typeface="Myanmar Text" panose="020B0502040204020203" pitchFamily="34" charset="0"/>
              </a:rPr>
              <a:t>Présentation</a:t>
            </a:r>
            <a:br>
              <a:rPr lang="en-US" sz="2800" b="1" spc="60" dirty="0">
                <a:solidFill>
                  <a:schemeClr val="bg1"/>
                </a:solidFill>
                <a:latin typeface="Trebuchet MS" panose="020B0603020202020204" pitchFamily="34" charset="0"/>
                <a:ea typeface="Microsoft YaHei UI" panose="020B0503020204020204" pitchFamily="34" charset="-122"/>
                <a:cs typeface="Myanmar Text" panose="020B0502040204020203" pitchFamily="34" charset="0"/>
              </a:rPr>
            </a:br>
            <a:r>
              <a:rPr lang="en-US" sz="2800" b="1" spc="60" dirty="0">
                <a:solidFill>
                  <a:schemeClr val="bg1"/>
                </a:solidFill>
                <a:latin typeface="Trebuchet MS" panose="020B0603020202020204" pitchFamily="34" charset="0"/>
                <a:ea typeface="Microsoft YaHei UI" panose="020B0503020204020204" pitchFamily="34" charset="-122"/>
                <a:cs typeface="Myanmar Text" panose="020B0502040204020203" pitchFamily="34" charset="0"/>
              </a:rPr>
              <a:t>AB Certification</a:t>
            </a:r>
            <a:br>
              <a:rPr lang="en-US" sz="2800" b="1" spc="60">
                <a:solidFill>
                  <a:schemeClr val="bg1"/>
                </a:solidFill>
                <a:latin typeface="Trebuchet MS" panose="020B0603020202020204" pitchFamily="34" charset="0"/>
                <a:ea typeface="Microsoft YaHei UI" panose="020B0503020204020204" pitchFamily="34" charset="-122"/>
                <a:cs typeface="Myanmar Text" panose="020B0502040204020203" pitchFamily="34" charset="0"/>
              </a:rPr>
            </a:br>
            <a:endParaRPr lang="en-US" sz="2800" b="1" spc="60" dirty="0">
              <a:solidFill>
                <a:schemeClr val="bg1"/>
              </a:solidFill>
              <a:latin typeface="Trebuchet MS" panose="020B0603020202020204" pitchFamily="34" charset="0"/>
              <a:ea typeface="Microsoft YaHei UI" panose="020B0503020204020204" pitchFamily="34" charset="-122"/>
              <a:cs typeface="Myanmar Text" panose="020B0502040204020203" pitchFamily="34" charset="0"/>
            </a:endParaRPr>
          </a:p>
        </p:txBody>
      </p:sp>
      <p:sp>
        <p:nvSpPr>
          <p:cNvPr id="24" name="Parallélogramme 23">
            <a:extLst>
              <a:ext uri="{FF2B5EF4-FFF2-40B4-BE49-F238E27FC236}">
                <a16:creationId xmlns:a16="http://schemas.microsoft.com/office/drawing/2014/main" id="{9F888D21-1A38-4512-9BB3-101FA531C7C3}"/>
              </a:ext>
            </a:extLst>
          </p:cNvPr>
          <p:cNvSpPr/>
          <p:nvPr/>
        </p:nvSpPr>
        <p:spPr>
          <a:xfrm>
            <a:off x="6342212" y="-800100"/>
            <a:ext cx="5728804" cy="3003601"/>
          </a:xfrm>
          <a:prstGeom prst="parallelogram">
            <a:avLst>
              <a:gd name="adj" fmla="val 36686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Parallélogramme 1">
            <a:extLst>
              <a:ext uri="{FF2B5EF4-FFF2-40B4-BE49-F238E27FC236}">
                <a16:creationId xmlns:a16="http://schemas.microsoft.com/office/drawing/2014/main" id="{DF5E58DC-A9AE-4046-8D5F-DBA9098ECD12}"/>
              </a:ext>
            </a:extLst>
          </p:cNvPr>
          <p:cNvSpPr/>
          <p:nvPr/>
        </p:nvSpPr>
        <p:spPr>
          <a:xfrm>
            <a:off x="1416266" y="2332708"/>
            <a:ext cx="4751540" cy="3317558"/>
          </a:xfrm>
          <a:prstGeom prst="parallelogram">
            <a:avLst>
              <a:gd name="adj" fmla="val 3854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4917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999F1-8163-303A-5CE9-B473478FD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ED1D20F-11DD-70A8-FF3B-E748AE5DDF89}"/>
              </a:ext>
            </a:extLst>
          </p:cNvPr>
          <p:cNvSpPr/>
          <p:nvPr/>
        </p:nvSpPr>
        <p:spPr>
          <a:xfrm>
            <a:off x="8382000" y="0"/>
            <a:ext cx="1826525" cy="6857999"/>
          </a:xfrm>
          <a:prstGeom prst="rect">
            <a:avLst/>
          </a:prstGeom>
          <a:solidFill>
            <a:srgbClr val="992727"/>
          </a:solidFill>
          <a:ln>
            <a:solidFill>
              <a:srgbClr val="99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3D21E0F1-D3FB-4AFC-24A9-9D3B63B80A07}"/>
              </a:ext>
            </a:extLst>
          </p:cNvPr>
          <p:cNvSpPr txBox="1"/>
          <p:nvPr/>
        </p:nvSpPr>
        <p:spPr>
          <a:xfrm>
            <a:off x="813585" y="2328495"/>
            <a:ext cx="6695236" cy="212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9C0F2E"/>
              </a:buClr>
              <a:buSzPct val="150000"/>
              <a:buBlip>
                <a:blip r:embed="rId2"/>
              </a:buBlip>
            </a:pPr>
            <a:r>
              <a:rPr lang="fr-FR" b="1" spc="70" dirty="0">
                <a:solidFill>
                  <a:srgbClr val="58585A"/>
                </a:solidFill>
                <a:latin typeface="Abadi Extra Light" panose="020B0204020104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Innovation intégrée dans la partie amélioration continue</a:t>
            </a:r>
          </a:p>
          <a:p>
            <a:pPr marL="457200" indent="-457200" algn="just">
              <a:lnSpc>
                <a:spcPct val="150000"/>
              </a:lnSpc>
              <a:buClr>
                <a:srgbClr val="9C0F2E"/>
              </a:buClr>
              <a:buSzPct val="150000"/>
              <a:buBlip>
                <a:blip r:embed="rId2"/>
              </a:buBlip>
            </a:pPr>
            <a:endParaRPr lang="fr-FR" b="1" spc="70" dirty="0">
              <a:solidFill>
                <a:srgbClr val="58585A"/>
              </a:solidFill>
              <a:latin typeface="Abadi Extra Light" panose="020B0204020104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  <a:p>
            <a:pPr marL="457200" indent="-457200" algn="just">
              <a:lnSpc>
                <a:spcPct val="150000"/>
              </a:lnSpc>
              <a:buClr>
                <a:srgbClr val="9C0F2E"/>
              </a:buClr>
              <a:buSzPct val="150000"/>
              <a:buBlip>
                <a:blip r:embed="rId2"/>
              </a:buBlip>
            </a:pPr>
            <a:r>
              <a:rPr lang="fr-FR" b="1" spc="70" dirty="0">
                <a:solidFill>
                  <a:srgbClr val="58585A"/>
                </a:solidFill>
                <a:latin typeface="Abadi Extra Light" panose="020B0204020104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Pas de modifications majeures, des précisions.</a:t>
            </a:r>
          </a:p>
          <a:p>
            <a:pPr marL="457200" indent="-457200" algn="just">
              <a:lnSpc>
                <a:spcPct val="150000"/>
              </a:lnSpc>
              <a:buClr>
                <a:srgbClr val="9C0F2E"/>
              </a:buClr>
              <a:buSzPct val="150000"/>
              <a:buBlip>
                <a:blip r:embed="rId2"/>
              </a:buBlip>
            </a:pPr>
            <a:endParaRPr lang="fr-FR" b="1" spc="70" dirty="0">
              <a:solidFill>
                <a:srgbClr val="58585A"/>
              </a:solidFill>
              <a:latin typeface="Abadi Extra Light" panose="020B0204020104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  <a:p>
            <a:pPr marL="457200" indent="-457200" algn="just">
              <a:lnSpc>
                <a:spcPct val="150000"/>
              </a:lnSpc>
              <a:buClr>
                <a:srgbClr val="9C0F2E"/>
              </a:buClr>
              <a:buSzPct val="150000"/>
              <a:buBlip>
                <a:blip r:embed="rId2"/>
              </a:buBlip>
            </a:pPr>
            <a:r>
              <a:rPr lang="fr-FR" b="1" spc="70" dirty="0">
                <a:solidFill>
                  <a:srgbClr val="58585A"/>
                </a:solidFill>
                <a:latin typeface="Abadi Extra Light" panose="020B0204020104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Les informations documentées sont plus génériques.</a:t>
            </a:r>
          </a:p>
        </p:txBody>
      </p:sp>
      <p:cxnSp>
        <p:nvCxnSpPr>
          <p:cNvPr id="19" name="Straight Connector 94">
            <a:extLst>
              <a:ext uri="{FF2B5EF4-FFF2-40B4-BE49-F238E27FC236}">
                <a16:creationId xmlns:a16="http://schemas.microsoft.com/office/drawing/2014/main" id="{5C8CF8EF-9B34-5C78-CCDF-A933D6C6725C}"/>
              </a:ext>
            </a:extLst>
          </p:cNvPr>
          <p:cNvCxnSpPr>
            <a:cxnSpLocks/>
          </p:cNvCxnSpPr>
          <p:nvPr/>
        </p:nvCxnSpPr>
        <p:spPr>
          <a:xfrm flipH="1">
            <a:off x="7975993" y="3179492"/>
            <a:ext cx="812014" cy="741403"/>
          </a:xfrm>
          <a:prstGeom prst="line">
            <a:avLst/>
          </a:prstGeom>
          <a:ln w="38100" cap="rnd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5">
            <a:extLst>
              <a:ext uri="{FF2B5EF4-FFF2-40B4-BE49-F238E27FC236}">
                <a16:creationId xmlns:a16="http://schemas.microsoft.com/office/drawing/2014/main" id="{616D63D1-658D-C2A7-F8BE-21B03EC8062A}"/>
              </a:ext>
            </a:extLst>
          </p:cNvPr>
          <p:cNvCxnSpPr>
            <a:cxnSpLocks/>
          </p:cNvCxnSpPr>
          <p:nvPr/>
        </p:nvCxnSpPr>
        <p:spPr>
          <a:xfrm flipH="1">
            <a:off x="7997817" y="2546196"/>
            <a:ext cx="1070171" cy="992641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07">
            <a:extLst>
              <a:ext uri="{FF2B5EF4-FFF2-40B4-BE49-F238E27FC236}">
                <a16:creationId xmlns:a16="http://schemas.microsoft.com/office/drawing/2014/main" id="{2E5ECA40-9D45-E333-AD65-CD94F69911E5}"/>
              </a:ext>
            </a:extLst>
          </p:cNvPr>
          <p:cNvSpPr/>
          <p:nvPr/>
        </p:nvSpPr>
        <p:spPr>
          <a:xfrm>
            <a:off x="9896180" y="5406403"/>
            <a:ext cx="935614" cy="9356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08">
            <a:extLst>
              <a:ext uri="{FF2B5EF4-FFF2-40B4-BE49-F238E27FC236}">
                <a16:creationId xmlns:a16="http://schemas.microsoft.com/office/drawing/2014/main" id="{879474CE-D445-C309-E8F7-FC55370CC8D7}"/>
              </a:ext>
            </a:extLst>
          </p:cNvPr>
          <p:cNvSpPr/>
          <p:nvPr/>
        </p:nvSpPr>
        <p:spPr>
          <a:xfrm>
            <a:off x="9776864" y="5449653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SO 14001 / AB CERTIFICATION - Quality and Co">
            <a:extLst>
              <a:ext uri="{FF2B5EF4-FFF2-40B4-BE49-F238E27FC236}">
                <a16:creationId xmlns:a16="http://schemas.microsoft.com/office/drawing/2014/main" id="{B7DF7888-8409-34F9-CFB1-C764CD757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5">
            <a:extLst>
              <a:ext uri="{FF2B5EF4-FFF2-40B4-BE49-F238E27FC236}">
                <a16:creationId xmlns:a16="http://schemas.microsoft.com/office/drawing/2014/main" id="{559D3ED4-DFE9-0B8A-B50B-1C6232ADC440}"/>
              </a:ext>
            </a:extLst>
          </p:cNvPr>
          <p:cNvSpPr txBox="1"/>
          <p:nvPr/>
        </p:nvSpPr>
        <p:spPr>
          <a:xfrm>
            <a:off x="4470867" y="304942"/>
            <a:ext cx="33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</a:t>
            </a:r>
          </a:p>
        </p:txBody>
      </p:sp>
      <p:cxnSp>
        <p:nvCxnSpPr>
          <p:cNvPr id="13" name="Straight Connector 95">
            <a:extLst>
              <a:ext uri="{FF2B5EF4-FFF2-40B4-BE49-F238E27FC236}">
                <a16:creationId xmlns:a16="http://schemas.microsoft.com/office/drawing/2014/main" id="{974AAEE6-E4DB-8933-C580-94129A216849}"/>
              </a:ext>
            </a:extLst>
          </p:cNvPr>
          <p:cNvCxnSpPr>
            <a:cxnSpLocks/>
          </p:cNvCxnSpPr>
          <p:nvPr/>
        </p:nvCxnSpPr>
        <p:spPr>
          <a:xfrm flipH="1">
            <a:off x="5376978" y="785107"/>
            <a:ext cx="2485081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07">
            <a:extLst>
              <a:ext uri="{FF2B5EF4-FFF2-40B4-BE49-F238E27FC236}">
                <a16:creationId xmlns:a16="http://schemas.microsoft.com/office/drawing/2014/main" id="{75CF46F2-44E1-C44D-13B8-A0DE147F1D1D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8">
            <a:extLst>
              <a:ext uri="{FF2B5EF4-FFF2-40B4-BE49-F238E27FC236}">
                <a16:creationId xmlns:a16="http://schemas.microsoft.com/office/drawing/2014/main" id="{AED72B5B-9BF9-3FD5-BDC6-F8E8BBE9C2FD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2E2B9E4B-3546-A3BC-07C3-989B120BF67A}"/>
              </a:ext>
            </a:extLst>
          </p:cNvPr>
          <p:cNvSpPr txBox="1"/>
          <p:nvPr/>
        </p:nvSpPr>
        <p:spPr>
          <a:xfrm>
            <a:off x="1744544" y="523497"/>
            <a:ext cx="637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Évolutions normatives – ISO 9001 et 14001 </a:t>
            </a:r>
          </a:p>
        </p:txBody>
      </p:sp>
      <p:cxnSp>
        <p:nvCxnSpPr>
          <p:cNvPr id="24" name="Straight Connector 95">
            <a:extLst>
              <a:ext uri="{FF2B5EF4-FFF2-40B4-BE49-F238E27FC236}">
                <a16:creationId xmlns:a16="http://schemas.microsoft.com/office/drawing/2014/main" id="{35982D66-0226-10A8-E4AD-9CCD9F4F94F9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13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107">
            <a:extLst>
              <a:ext uri="{FF2B5EF4-FFF2-40B4-BE49-F238E27FC236}">
                <a16:creationId xmlns:a16="http://schemas.microsoft.com/office/drawing/2014/main" id="{8EC512D0-5FF9-4A35-AFB9-0F5DD2F0D435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08">
            <a:extLst>
              <a:ext uri="{FF2B5EF4-FFF2-40B4-BE49-F238E27FC236}">
                <a16:creationId xmlns:a16="http://schemas.microsoft.com/office/drawing/2014/main" id="{01AE682F-7372-466F-983E-493B3D8A165C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ISO 14001 / AB CERTIFICATION - Quality and Co">
            <a:extLst>
              <a:ext uri="{FF2B5EF4-FFF2-40B4-BE49-F238E27FC236}">
                <a16:creationId xmlns:a16="http://schemas.microsoft.com/office/drawing/2014/main" id="{181124D2-C2AD-4C69-BF48-D3A627692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25">
            <a:extLst>
              <a:ext uri="{FF2B5EF4-FFF2-40B4-BE49-F238E27FC236}">
                <a16:creationId xmlns:a16="http://schemas.microsoft.com/office/drawing/2014/main" id="{EFA3D095-57A9-4432-8312-E74F4EDD4BCF}"/>
              </a:ext>
            </a:extLst>
          </p:cNvPr>
          <p:cNvSpPr txBox="1"/>
          <p:nvPr/>
        </p:nvSpPr>
        <p:spPr>
          <a:xfrm>
            <a:off x="1744545" y="523497"/>
            <a:ext cx="584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Temps d’échange</a:t>
            </a:r>
          </a:p>
        </p:txBody>
      </p:sp>
      <p:cxnSp>
        <p:nvCxnSpPr>
          <p:cNvPr id="35" name="Straight Connector 95">
            <a:extLst>
              <a:ext uri="{FF2B5EF4-FFF2-40B4-BE49-F238E27FC236}">
                <a16:creationId xmlns:a16="http://schemas.microsoft.com/office/drawing/2014/main" id="{7BAF39A9-AC04-4CE7-A31D-A19263010F28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que 2" descr="Questions">
            <a:extLst>
              <a:ext uri="{FF2B5EF4-FFF2-40B4-BE49-F238E27FC236}">
                <a16:creationId xmlns:a16="http://schemas.microsoft.com/office/drawing/2014/main" id="{84E18A90-5007-4F40-B1CD-063CC44D3B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05917" y="2096386"/>
            <a:ext cx="2002465" cy="2002465"/>
          </a:xfrm>
          <a:prstGeom prst="rect">
            <a:avLst/>
          </a:prstGeom>
        </p:spPr>
      </p:pic>
      <p:sp>
        <p:nvSpPr>
          <p:cNvPr id="4" name="TextBox 25">
            <a:extLst>
              <a:ext uri="{FF2B5EF4-FFF2-40B4-BE49-F238E27FC236}">
                <a16:creationId xmlns:a16="http://schemas.microsoft.com/office/drawing/2014/main" id="{A80010D7-5CDA-4340-9A68-19F41C6BE27D}"/>
              </a:ext>
            </a:extLst>
          </p:cNvPr>
          <p:cNvSpPr txBox="1"/>
          <p:nvPr/>
        </p:nvSpPr>
        <p:spPr>
          <a:xfrm>
            <a:off x="4115871" y="4421187"/>
            <a:ext cx="377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Des questions ?</a:t>
            </a:r>
            <a:endParaRPr lang="en-US" sz="4000" b="1" dirty="0">
              <a:solidFill>
                <a:schemeClr val="bg1">
                  <a:lumMod val="50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940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3F487-48CC-494D-B0D6-240D2DF4C1FF}"/>
              </a:ext>
            </a:extLst>
          </p:cNvPr>
          <p:cNvSpPr/>
          <p:nvPr/>
        </p:nvSpPr>
        <p:spPr>
          <a:xfrm>
            <a:off x="905667" y="-1"/>
            <a:ext cx="4263839" cy="6857999"/>
          </a:xfrm>
          <a:prstGeom prst="rect">
            <a:avLst/>
          </a:prstGeom>
          <a:solidFill>
            <a:srgbClr val="992727"/>
          </a:solidFill>
          <a:ln>
            <a:solidFill>
              <a:srgbClr val="99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95">
            <a:extLst>
              <a:ext uri="{FF2B5EF4-FFF2-40B4-BE49-F238E27FC236}">
                <a16:creationId xmlns:a16="http://schemas.microsoft.com/office/drawing/2014/main" id="{8631436C-FEB6-484E-AA0F-21E032FD399D}"/>
              </a:ext>
            </a:extLst>
          </p:cNvPr>
          <p:cNvCxnSpPr>
            <a:cxnSpLocks/>
          </p:cNvCxnSpPr>
          <p:nvPr/>
        </p:nvCxnSpPr>
        <p:spPr>
          <a:xfrm flipH="1">
            <a:off x="10967636" y="2105561"/>
            <a:ext cx="1070171" cy="992641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aphique 30" descr="Ordinateur portable">
            <a:extLst>
              <a:ext uri="{FF2B5EF4-FFF2-40B4-BE49-F238E27FC236}">
                <a16:creationId xmlns:a16="http://schemas.microsoft.com/office/drawing/2014/main" id="{2A1159DA-C031-4813-B018-29321DE0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67228" y="1628134"/>
            <a:ext cx="595101" cy="595101"/>
          </a:xfrm>
          <a:prstGeom prst="rect">
            <a:avLst/>
          </a:prstGeom>
        </p:spPr>
      </p:pic>
      <p:pic>
        <p:nvPicPr>
          <p:cNvPr id="33" name="Graphique 32" descr="Combiné">
            <a:extLst>
              <a:ext uri="{FF2B5EF4-FFF2-40B4-BE49-F238E27FC236}">
                <a16:creationId xmlns:a16="http://schemas.microsoft.com/office/drawing/2014/main" id="{820F7F7B-8A5C-4C81-83CB-CE95449B3B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7228" y="3127311"/>
            <a:ext cx="595101" cy="595101"/>
          </a:xfrm>
          <a:prstGeom prst="rect">
            <a:avLst/>
          </a:prstGeom>
        </p:spPr>
      </p:pic>
      <p:pic>
        <p:nvPicPr>
          <p:cNvPr id="35" name="Graphique 34" descr="Globe terrestre : Amériques">
            <a:extLst>
              <a:ext uri="{FF2B5EF4-FFF2-40B4-BE49-F238E27FC236}">
                <a16:creationId xmlns:a16="http://schemas.microsoft.com/office/drawing/2014/main" id="{B1C51286-7ED9-461A-A65E-66B0E266B9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7228" y="4626488"/>
            <a:ext cx="595101" cy="59510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14D70CD-5F7F-4D44-889E-8BAF974F4E71}"/>
              </a:ext>
            </a:extLst>
          </p:cNvPr>
          <p:cNvSpPr/>
          <p:nvPr/>
        </p:nvSpPr>
        <p:spPr>
          <a:xfrm>
            <a:off x="2037099" y="1751164"/>
            <a:ext cx="33464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spc="7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haroni" panose="02010803020104030203" pitchFamily="2" charset="-79"/>
              </a:rPr>
              <a:t>contact@abcertification.com</a:t>
            </a:r>
            <a:endParaRPr lang="en-GB" sz="1400" b="1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4B4BB5-FA22-4491-BACF-5F53C660154D}"/>
              </a:ext>
            </a:extLst>
          </p:cNvPr>
          <p:cNvSpPr/>
          <p:nvPr/>
        </p:nvSpPr>
        <p:spPr>
          <a:xfrm>
            <a:off x="2037100" y="3247230"/>
            <a:ext cx="2745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spc="7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haroni" panose="02010803020104030203" pitchFamily="2" charset="-79"/>
              </a:rPr>
              <a:t>Standard : 01 48 01 51 90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960493-6CCC-4E21-86C1-3EDC4C0A5895}"/>
              </a:ext>
            </a:extLst>
          </p:cNvPr>
          <p:cNvSpPr/>
          <p:nvPr/>
        </p:nvSpPr>
        <p:spPr>
          <a:xfrm>
            <a:off x="2041578" y="4732798"/>
            <a:ext cx="2745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spc="7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  <a:cs typeface="Aharoni" panose="02010803020104030203" pitchFamily="2" charset="-79"/>
              </a:rPr>
              <a:t>www.abcertification.com</a:t>
            </a:r>
            <a:endParaRPr lang="en-GB" sz="1400" b="1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25" name="Picture 2" descr="ISO 14001 / AB CERTIFICATION - Quality and Co">
            <a:extLst>
              <a:ext uri="{FF2B5EF4-FFF2-40B4-BE49-F238E27FC236}">
                <a16:creationId xmlns:a16="http://schemas.microsoft.com/office/drawing/2014/main" id="{B7EDBCE6-F455-4A21-9019-F7673EA64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5">
            <a:extLst>
              <a:ext uri="{FF2B5EF4-FFF2-40B4-BE49-F238E27FC236}">
                <a16:creationId xmlns:a16="http://schemas.microsoft.com/office/drawing/2014/main" id="{ACF1B089-836E-412F-8564-F1DC27BA02AA}"/>
              </a:ext>
            </a:extLst>
          </p:cNvPr>
          <p:cNvSpPr txBox="1"/>
          <p:nvPr/>
        </p:nvSpPr>
        <p:spPr>
          <a:xfrm>
            <a:off x="6221358" y="2942997"/>
            <a:ext cx="4961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60" dirty="0">
                <a:solidFill>
                  <a:srgbClr val="9C0F2E"/>
                </a:solidFill>
                <a:latin typeface="Arial Nova Light" panose="020B0304020202020204" pitchFamily="34" charset="0"/>
                <a:ea typeface="Microsoft YaHei UI" panose="020B0503020204020204" pitchFamily="34" charset="-122"/>
              </a:rPr>
              <a:t>MERCI POUR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3608214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>
            <a:extLst>
              <a:ext uri="{FF2B5EF4-FFF2-40B4-BE49-F238E27FC236}">
                <a16:creationId xmlns:a16="http://schemas.microsoft.com/office/drawing/2014/main" id="{C3D22ECF-83E2-496F-9A72-87CF24054357}"/>
              </a:ext>
            </a:extLst>
          </p:cNvPr>
          <p:cNvSpPr txBox="1"/>
          <p:nvPr/>
        </p:nvSpPr>
        <p:spPr>
          <a:xfrm>
            <a:off x="4470867" y="304942"/>
            <a:ext cx="33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</a:t>
            </a:r>
          </a:p>
        </p:txBody>
      </p:sp>
      <p:cxnSp>
        <p:nvCxnSpPr>
          <p:cNvPr id="7" name="Straight Connector 95">
            <a:extLst>
              <a:ext uri="{FF2B5EF4-FFF2-40B4-BE49-F238E27FC236}">
                <a16:creationId xmlns:a16="http://schemas.microsoft.com/office/drawing/2014/main" id="{AC1BC730-7778-435E-B881-EE7C0052F508}"/>
              </a:ext>
            </a:extLst>
          </p:cNvPr>
          <p:cNvCxnSpPr>
            <a:cxnSpLocks/>
          </p:cNvCxnSpPr>
          <p:nvPr/>
        </p:nvCxnSpPr>
        <p:spPr>
          <a:xfrm flipH="1">
            <a:off x="5376978" y="785107"/>
            <a:ext cx="2485081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07">
            <a:extLst>
              <a:ext uri="{FF2B5EF4-FFF2-40B4-BE49-F238E27FC236}">
                <a16:creationId xmlns:a16="http://schemas.microsoft.com/office/drawing/2014/main" id="{BB4EEAE9-B0E5-47CA-8F32-D54011F5BC5C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8">
            <a:extLst>
              <a:ext uri="{FF2B5EF4-FFF2-40B4-BE49-F238E27FC236}">
                <a16:creationId xmlns:a16="http://schemas.microsoft.com/office/drawing/2014/main" id="{13B83203-7EC7-49CA-916A-B6297B2AC57D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A5BF28-2726-4919-8184-5CDA48610AEA}"/>
              </a:ext>
            </a:extLst>
          </p:cNvPr>
          <p:cNvSpPr/>
          <p:nvPr/>
        </p:nvSpPr>
        <p:spPr>
          <a:xfrm>
            <a:off x="-1" y="1806696"/>
            <a:ext cx="4329941" cy="3546976"/>
          </a:xfrm>
          <a:prstGeom prst="rect">
            <a:avLst/>
          </a:prstGeom>
          <a:solidFill>
            <a:srgbClr val="EBEAEA"/>
          </a:solidFill>
          <a:ln>
            <a:solidFill>
              <a:srgbClr val="EBEA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F0F30D-9ADE-49C1-8927-134F27828146}"/>
              </a:ext>
            </a:extLst>
          </p:cNvPr>
          <p:cNvSpPr/>
          <p:nvPr/>
        </p:nvSpPr>
        <p:spPr>
          <a:xfrm>
            <a:off x="4103114" y="1806989"/>
            <a:ext cx="4160407" cy="3546976"/>
          </a:xfrm>
          <a:prstGeom prst="rect">
            <a:avLst/>
          </a:prstGeom>
          <a:solidFill>
            <a:srgbClr val="9C0F2E"/>
          </a:solidFill>
          <a:ln>
            <a:noFill/>
          </a:ln>
          <a:effectLst>
            <a:outerShdw blurRad="4064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2C2F97-3730-4361-A284-E38473801F41}"/>
              </a:ext>
            </a:extLst>
          </p:cNvPr>
          <p:cNvSpPr/>
          <p:nvPr/>
        </p:nvSpPr>
        <p:spPr>
          <a:xfrm>
            <a:off x="8263521" y="1806989"/>
            <a:ext cx="4007555" cy="3546976"/>
          </a:xfrm>
          <a:prstGeom prst="rect">
            <a:avLst/>
          </a:prstGeom>
          <a:solidFill>
            <a:srgbClr val="58585A"/>
          </a:solidFill>
          <a:ln>
            <a:solidFill>
              <a:srgbClr val="58585A"/>
            </a:solidFill>
          </a:ln>
          <a:effectLst>
            <a:outerShdw blurRad="406400" dist="38100" dir="10800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CB7BACFC-C5B4-42BB-ACFB-823D552A23BB}"/>
              </a:ext>
            </a:extLst>
          </p:cNvPr>
          <p:cNvSpPr txBox="1"/>
          <p:nvPr/>
        </p:nvSpPr>
        <p:spPr>
          <a:xfrm>
            <a:off x="1744544" y="523497"/>
            <a:ext cx="6168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1.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Présentation</a:t>
            </a:r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d’AB</a:t>
            </a:r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 Certification</a:t>
            </a:r>
          </a:p>
        </p:txBody>
      </p:sp>
      <p:pic>
        <p:nvPicPr>
          <p:cNvPr id="21" name="Picture 2" descr="ISO 14001 / AB CERTIFICATION - Quality and Co">
            <a:extLst>
              <a:ext uri="{FF2B5EF4-FFF2-40B4-BE49-F238E27FC236}">
                <a16:creationId xmlns:a16="http://schemas.microsoft.com/office/drawing/2014/main" id="{785A0ED7-1ED6-450C-B79A-B5516AFDA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95">
            <a:extLst>
              <a:ext uri="{FF2B5EF4-FFF2-40B4-BE49-F238E27FC236}">
                <a16:creationId xmlns:a16="http://schemas.microsoft.com/office/drawing/2014/main" id="{CB65BE53-9D75-49B4-B67D-2E6EE4EE3B6A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phique 29" descr="Coche">
            <a:extLst>
              <a:ext uri="{FF2B5EF4-FFF2-40B4-BE49-F238E27FC236}">
                <a16:creationId xmlns:a16="http://schemas.microsoft.com/office/drawing/2014/main" id="{DEC716EA-2175-4DF3-B58E-F1C185AF3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6826" y="2573570"/>
            <a:ext cx="302724" cy="302724"/>
          </a:xfrm>
          <a:prstGeom prst="rect">
            <a:avLst/>
          </a:prstGeom>
        </p:spPr>
      </p:pic>
      <p:sp>
        <p:nvSpPr>
          <p:cNvPr id="31" name="TextBox 25">
            <a:extLst>
              <a:ext uri="{FF2B5EF4-FFF2-40B4-BE49-F238E27FC236}">
                <a16:creationId xmlns:a16="http://schemas.microsoft.com/office/drawing/2014/main" id="{18F64FD6-FF3D-4416-B764-0F471108F881}"/>
              </a:ext>
            </a:extLst>
          </p:cNvPr>
          <p:cNvSpPr txBox="1"/>
          <p:nvPr/>
        </p:nvSpPr>
        <p:spPr>
          <a:xfrm>
            <a:off x="4199495" y="1948820"/>
            <a:ext cx="233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</a:rPr>
              <a:t>Implantation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D51E2D70-34AE-4DCB-B3B8-45915DCDB202}"/>
              </a:ext>
            </a:extLst>
          </p:cNvPr>
          <p:cNvSpPr txBox="1"/>
          <p:nvPr/>
        </p:nvSpPr>
        <p:spPr>
          <a:xfrm>
            <a:off x="4664949" y="2524305"/>
            <a:ext cx="2008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70" err="1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Filiales</a:t>
            </a:r>
            <a:endParaRPr lang="en-US" sz="1600" spc="70">
              <a:solidFill>
                <a:schemeClr val="bg1"/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AD68C85E-A95F-4743-9B67-D5E827502723}"/>
              </a:ext>
            </a:extLst>
          </p:cNvPr>
          <p:cNvSpPr txBox="1"/>
          <p:nvPr/>
        </p:nvSpPr>
        <p:spPr>
          <a:xfrm>
            <a:off x="4664949" y="2841086"/>
            <a:ext cx="3248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spc="7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 </a:t>
            </a:r>
            <a:r>
              <a:rPr lang="en-US" sz="1100" spc="70" err="1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collabore</a:t>
            </a:r>
            <a:r>
              <a:rPr lang="en-US" sz="1100" spc="7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 avec des </a:t>
            </a:r>
            <a:r>
              <a:rPr lang="en-US" sz="1100" spc="70" err="1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filiales</a:t>
            </a:r>
            <a:r>
              <a:rPr lang="en-US" sz="1100" spc="7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 en France, en Italie et au </a:t>
            </a:r>
            <a:r>
              <a:rPr lang="en-US" sz="1100" spc="70" err="1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Liban</a:t>
            </a:r>
            <a:r>
              <a:rPr lang="en-US" sz="1100" spc="7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37" name="Graphique 36" descr="Coche">
            <a:extLst>
              <a:ext uri="{FF2B5EF4-FFF2-40B4-BE49-F238E27FC236}">
                <a16:creationId xmlns:a16="http://schemas.microsoft.com/office/drawing/2014/main" id="{2CEB5435-04AD-4A06-AD33-E6D55A412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8371" y="2573570"/>
            <a:ext cx="302724" cy="302724"/>
          </a:xfrm>
          <a:prstGeom prst="rect">
            <a:avLst/>
          </a:prstGeom>
        </p:spPr>
      </p:pic>
      <p:sp>
        <p:nvSpPr>
          <p:cNvPr id="38" name="TextBox 25">
            <a:extLst>
              <a:ext uri="{FF2B5EF4-FFF2-40B4-BE49-F238E27FC236}">
                <a16:creationId xmlns:a16="http://schemas.microsoft.com/office/drawing/2014/main" id="{9ACED81D-AAFC-4595-8165-D2D3A72FD128}"/>
              </a:ext>
            </a:extLst>
          </p:cNvPr>
          <p:cNvSpPr txBox="1"/>
          <p:nvPr/>
        </p:nvSpPr>
        <p:spPr>
          <a:xfrm>
            <a:off x="101040" y="1948820"/>
            <a:ext cx="233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</a:rPr>
              <a:t>Historique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</a:endParaRP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F734E0F3-B0C2-4CC0-844D-5B748B4684FE}"/>
              </a:ext>
            </a:extLst>
          </p:cNvPr>
          <p:cNvSpPr txBox="1"/>
          <p:nvPr/>
        </p:nvSpPr>
        <p:spPr>
          <a:xfrm>
            <a:off x="566494" y="2524305"/>
            <a:ext cx="1504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Création</a:t>
            </a:r>
            <a:endParaRPr lang="en-US" sz="1600" spc="70" dirty="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CE1C5C64-500A-4892-A9CC-292BACFDEF02}"/>
              </a:ext>
            </a:extLst>
          </p:cNvPr>
          <p:cNvSpPr txBox="1"/>
          <p:nvPr/>
        </p:nvSpPr>
        <p:spPr>
          <a:xfrm>
            <a:off x="548679" y="3367120"/>
            <a:ext cx="1885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7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Développement</a:t>
            </a:r>
            <a:endParaRPr lang="en-US" sz="1600" spc="7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41" name="Graphique 40" descr="Coche">
            <a:extLst>
              <a:ext uri="{FF2B5EF4-FFF2-40B4-BE49-F238E27FC236}">
                <a16:creationId xmlns:a16="http://schemas.microsoft.com/office/drawing/2014/main" id="{C4FA3B8A-007A-488C-A1C8-973EE68D3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8371" y="3400424"/>
            <a:ext cx="302724" cy="302724"/>
          </a:xfrm>
          <a:prstGeom prst="rect">
            <a:avLst/>
          </a:prstGeom>
        </p:spPr>
      </p:pic>
      <p:sp>
        <p:nvSpPr>
          <p:cNvPr id="42" name="TextBox 25">
            <a:extLst>
              <a:ext uri="{FF2B5EF4-FFF2-40B4-BE49-F238E27FC236}">
                <a16:creationId xmlns:a16="http://schemas.microsoft.com/office/drawing/2014/main" id="{BB64DD31-920F-4D84-874A-1CBD7255BB47}"/>
              </a:ext>
            </a:extLst>
          </p:cNvPr>
          <p:cNvSpPr txBox="1"/>
          <p:nvPr/>
        </p:nvSpPr>
        <p:spPr>
          <a:xfrm>
            <a:off x="566494" y="2841086"/>
            <a:ext cx="3248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spc="7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 a été créée en 1997 et accréditée par le COFRAC dès 1999,</a:t>
            </a:r>
          </a:p>
        </p:txBody>
      </p:sp>
      <p:sp>
        <p:nvSpPr>
          <p:cNvPr id="43" name="TextBox 25">
            <a:extLst>
              <a:ext uri="{FF2B5EF4-FFF2-40B4-BE49-F238E27FC236}">
                <a16:creationId xmlns:a16="http://schemas.microsoft.com/office/drawing/2014/main" id="{9484A1C4-F874-4C70-ABA1-DB3C7D43DCC7}"/>
              </a:ext>
            </a:extLst>
          </p:cNvPr>
          <p:cNvSpPr txBox="1"/>
          <p:nvPr/>
        </p:nvSpPr>
        <p:spPr>
          <a:xfrm>
            <a:off x="560935" y="3676262"/>
            <a:ext cx="324845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spc="7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En 2007, AB certification est rachetée par FREA, un organisme de formation d’auditeurs accrédité par l’IRCA pour certains référentiels.</a:t>
            </a:r>
            <a:endParaRPr lang="en-US" sz="1050" spc="7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44" name="Graphique 43" descr="Coche">
            <a:extLst>
              <a:ext uri="{FF2B5EF4-FFF2-40B4-BE49-F238E27FC236}">
                <a16:creationId xmlns:a16="http://schemas.microsoft.com/office/drawing/2014/main" id="{C271EA78-9A61-4AF4-A0D3-DBC8771EF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4236" y="2573570"/>
            <a:ext cx="302724" cy="302724"/>
          </a:xfrm>
          <a:prstGeom prst="rect">
            <a:avLst/>
          </a:prstGeom>
        </p:spPr>
      </p:pic>
      <p:sp>
        <p:nvSpPr>
          <p:cNvPr id="45" name="TextBox 25">
            <a:extLst>
              <a:ext uri="{FF2B5EF4-FFF2-40B4-BE49-F238E27FC236}">
                <a16:creationId xmlns:a16="http://schemas.microsoft.com/office/drawing/2014/main" id="{8F94C496-EC4C-48B6-AB00-409D2A73DF0A}"/>
              </a:ext>
            </a:extLst>
          </p:cNvPr>
          <p:cNvSpPr txBox="1"/>
          <p:nvPr/>
        </p:nvSpPr>
        <p:spPr>
          <a:xfrm>
            <a:off x="8376905" y="1948820"/>
            <a:ext cx="2333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</a:rPr>
              <a:t>Implantation</a:t>
            </a:r>
          </a:p>
        </p:txBody>
      </p:sp>
      <p:sp>
        <p:nvSpPr>
          <p:cNvPr id="46" name="TextBox 25">
            <a:extLst>
              <a:ext uri="{FF2B5EF4-FFF2-40B4-BE49-F238E27FC236}">
                <a16:creationId xmlns:a16="http://schemas.microsoft.com/office/drawing/2014/main" id="{92AB8640-1D4D-4C4A-B843-5B034CB9C42C}"/>
              </a:ext>
            </a:extLst>
          </p:cNvPr>
          <p:cNvSpPr txBox="1"/>
          <p:nvPr/>
        </p:nvSpPr>
        <p:spPr>
          <a:xfrm>
            <a:off x="8842359" y="2524305"/>
            <a:ext cx="2747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7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A </a:t>
            </a:r>
            <a:r>
              <a:rPr lang="en-US" sz="1600" spc="70" err="1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l’international</a:t>
            </a:r>
            <a:endParaRPr lang="en-US" sz="1600" spc="70">
              <a:solidFill>
                <a:schemeClr val="bg1"/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9" name="TextBox 25">
            <a:extLst>
              <a:ext uri="{FF2B5EF4-FFF2-40B4-BE49-F238E27FC236}">
                <a16:creationId xmlns:a16="http://schemas.microsoft.com/office/drawing/2014/main" id="{4E776ED0-9C7B-44EF-88CE-214BF72FACCF}"/>
              </a:ext>
            </a:extLst>
          </p:cNvPr>
          <p:cNvSpPr txBox="1"/>
          <p:nvPr/>
        </p:nvSpPr>
        <p:spPr>
          <a:xfrm>
            <a:off x="8842359" y="2841086"/>
            <a:ext cx="3349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70" dirty="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 </a:t>
            </a:r>
            <a:r>
              <a:rPr lang="en-US" sz="1100" spc="70" dirty="0" err="1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intervient</a:t>
            </a:r>
            <a:r>
              <a:rPr lang="en-US" sz="1100" spc="70" dirty="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 à </a:t>
            </a:r>
            <a:r>
              <a:rPr lang="en-US" sz="1100" spc="70" dirty="0" err="1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l’echelle</a:t>
            </a:r>
            <a:r>
              <a:rPr lang="en-US" sz="1100" spc="70" dirty="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sz="1100" spc="70" dirty="0" err="1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internationale</a:t>
            </a:r>
            <a:r>
              <a:rPr lang="en-US" sz="1100" spc="70" dirty="0">
                <a:solidFill>
                  <a:schemeClr val="bg1"/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51" name="Shape 84" descr="c2746e33-7430-44e5-9105-2a2433c65c56.png">
            <a:extLst>
              <a:ext uri="{FF2B5EF4-FFF2-40B4-BE49-F238E27FC236}">
                <a16:creationId xmlns:a16="http://schemas.microsoft.com/office/drawing/2014/main" id="{5912985D-DB37-4493-B244-8A1065ABDDE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226" y="3243767"/>
            <a:ext cx="3577685" cy="191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Shape 91" descr="delegationsFR.jpg">
            <a:extLst>
              <a:ext uri="{FF2B5EF4-FFF2-40B4-BE49-F238E27FC236}">
                <a16:creationId xmlns:a16="http://schemas.microsoft.com/office/drawing/2014/main" id="{2BD966F3-6327-48C8-9C7A-B1B144C7D454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9" r="2946"/>
          <a:stretch/>
        </p:blipFill>
        <p:spPr bwMode="auto">
          <a:xfrm>
            <a:off x="4240824" y="3528154"/>
            <a:ext cx="1799316" cy="166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Shape 92" descr="ItalyBlankMap.jpg">
            <a:extLst>
              <a:ext uri="{FF2B5EF4-FFF2-40B4-BE49-F238E27FC236}">
                <a16:creationId xmlns:a16="http://schemas.microsoft.com/office/drawing/2014/main" id="{C1BE05B1-40C3-4A7D-9713-A6D2090A20E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18" y="4069491"/>
            <a:ext cx="866008" cy="108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Shape 93" descr="lbout.jpg">
            <a:extLst>
              <a:ext uri="{FF2B5EF4-FFF2-40B4-BE49-F238E27FC236}">
                <a16:creationId xmlns:a16="http://schemas.microsoft.com/office/drawing/2014/main" id="{C0C111D2-D046-49AB-B097-6C65EDE980F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482" y="4069491"/>
            <a:ext cx="832183" cy="106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25">
            <a:extLst>
              <a:ext uri="{FF2B5EF4-FFF2-40B4-BE49-F238E27FC236}">
                <a16:creationId xmlns:a16="http://schemas.microsoft.com/office/drawing/2014/main" id="{E7AB5093-32EA-4520-9FC7-6865611B393A}"/>
              </a:ext>
            </a:extLst>
          </p:cNvPr>
          <p:cNvSpPr txBox="1"/>
          <p:nvPr/>
        </p:nvSpPr>
        <p:spPr>
          <a:xfrm>
            <a:off x="556696" y="4361734"/>
            <a:ext cx="2415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7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Domaine </a:t>
            </a:r>
            <a:r>
              <a:rPr lang="en-US" sz="1600" spc="7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d’intervention</a:t>
            </a:r>
            <a:endParaRPr lang="en-US" sz="1600" spc="7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56" name="Graphique 55" descr="Coche">
            <a:extLst>
              <a:ext uri="{FF2B5EF4-FFF2-40B4-BE49-F238E27FC236}">
                <a16:creationId xmlns:a16="http://schemas.microsoft.com/office/drawing/2014/main" id="{04783EFB-1A4F-4B46-A7C7-102D7E2EBF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86388" y="4395038"/>
            <a:ext cx="302724" cy="302724"/>
          </a:xfrm>
          <a:prstGeom prst="rect">
            <a:avLst/>
          </a:prstGeom>
        </p:spPr>
      </p:pic>
      <p:sp>
        <p:nvSpPr>
          <p:cNvPr id="57" name="TextBox 25">
            <a:extLst>
              <a:ext uri="{FF2B5EF4-FFF2-40B4-BE49-F238E27FC236}">
                <a16:creationId xmlns:a16="http://schemas.microsoft.com/office/drawing/2014/main" id="{8FF93B3F-F0DA-4698-B254-5CDD0C671BEE}"/>
              </a:ext>
            </a:extLst>
          </p:cNvPr>
          <p:cNvSpPr txBox="1"/>
          <p:nvPr/>
        </p:nvSpPr>
        <p:spPr>
          <a:xfrm>
            <a:off x="568952" y="4670876"/>
            <a:ext cx="3248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5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 réalise aussi bien des audits de certification QSEÉ que des évaluations RSE, Social et médico-s ou encore des vérifications de conformité. </a:t>
            </a:r>
            <a:endParaRPr lang="en-US" sz="1050" spc="70" dirty="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9058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3F487-48CC-494D-B0D6-240D2DF4C1FF}"/>
              </a:ext>
            </a:extLst>
          </p:cNvPr>
          <p:cNvSpPr/>
          <p:nvPr/>
        </p:nvSpPr>
        <p:spPr>
          <a:xfrm>
            <a:off x="8810487" y="0"/>
            <a:ext cx="1398038" cy="6857999"/>
          </a:xfrm>
          <a:prstGeom prst="rect">
            <a:avLst/>
          </a:prstGeom>
          <a:solidFill>
            <a:srgbClr val="992727"/>
          </a:solidFill>
          <a:ln>
            <a:solidFill>
              <a:srgbClr val="99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95">
            <a:extLst>
              <a:ext uri="{FF2B5EF4-FFF2-40B4-BE49-F238E27FC236}">
                <a16:creationId xmlns:a16="http://schemas.microsoft.com/office/drawing/2014/main" id="{8631436C-FEB6-484E-AA0F-21E032FD399D}"/>
              </a:ext>
            </a:extLst>
          </p:cNvPr>
          <p:cNvCxnSpPr>
            <a:cxnSpLocks/>
          </p:cNvCxnSpPr>
          <p:nvPr/>
        </p:nvCxnSpPr>
        <p:spPr>
          <a:xfrm flipH="1">
            <a:off x="8785793" y="1912140"/>
            <a:ext cx="1070171" cy="992641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07">
            <a:extLst>
              <a:ext uri="{FF2B5EF4-FFF2-40B4-BE49-F238E27FC236}">
                <a16:creationId xmlns:a16="http://schemas.microsoft.com/office/drawing/2014/main" id="{BFF8BA4D-09F0-4097-84C5-92EFCA0E2A34}"/>
              </a:ext>
            </a:extLst>
          </p:cNvPr>
          <p:cNvSpPr/>
          <p:nvPr/>
        </p:nvSpPr>
        <p:spPr>
          <a:xfrm>
            <a:off x="9896180" y="5406403"/>
            <a:ext cx="935614" cy="9356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08">
            <a:extLst>
              <a:ext uri="{FF2B5EF4-FFF2-40B4-BE49-F238E27FC236}">
                <a16:creationId xmlns:a16="http://schemas.microsoft.com/office/drawing/2014/main" id="{11ADE718-B7BB-40F5-A228-4B2F0E1D31F2}"/>
              </a:ext>
            </a:extLst>
          </p:cNvPr>
          <p:cNvSpPr/>
          <p:nvPr/>
        </p:nvSpPr>
        <p:spPr>
          <a:xfrm>
            <a:off x="9776864" y="5449653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SO 14001 / AB CERTIFICATION - Quality and Co">
            <a:extLst>
              <a:ext uri="{FF2B5EF4-FFF2-40B4-BE49-F238E27FC236}">
                <a16:creationId xmlns:a16="http://schemas.microsoft.com/office/drawing/2014/main" id="{DACC6368-A5B5-407D-BD48-4DBBD5E3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5">
            <a:extLst>
              <a:ext uri="{FF2B5EF4-FFF2-40B4-BE49-F238E27FC236}">
                <a16:creationId xmlns:a16="http://schemas.microsoft.com/office/drawing/2014/main" id="{4A557D91-996D-4A49-9D56-C43B183D6ED7}"/>
              </a:ext>
            </a:extLst>
          </p:cNvPr>
          <p:cNvSpPr txBox="1"/>
          <p:nvPr/>
        </p:nvSpPr>
        <p:spPr>
          <a:xfrm>
            <a:off x="4470867" y="304942"/>
            <a:ext cx="33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</a:t>
            </a:r>
          </a:p>
        </p:txBody>
      </p:sp>
      <p:cxnSp>
        <p:nvCxnSpPr>
          <p:cNvPr id="13" name="Straight Connector 95">
            <a:extLst>
              <a:ext uri="{FF2B5EF4-FFF2-40B4-BE49-F238E27FC236}">
                <a16:creationId xmlns:a16="http://schemas.microsoft.com/office/drawing/2014/main" id="{C6F9FE95-3DDA-4B4F-AB4D-24A3ADC88400}"/>
              </a:ext>
            </a:extLst>
          </p:cNvPr>
          <p:cNvCxnSpPr>
            <a:cxnSpLocks/>
          </p:cNvCxnSpPr>
          <p:nvPr/>
        </p:nvCxnSpPr>
        <p:spPr>
          <a:xfrm flipH="1">
            <a:off x="5376978" y="785107"/>
            <a:ext cx="2485081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07">
            <a:extLst>
              <a:ext uri="{FF2B5EF4-FFF2-40B4-BE49-F238E27FC236}">
                <a16:creationId xmlns:a16="http://schemas.microsoft.com/office/drawing/2014/main" id="{41048E08-6F55-4774-A7DF-A4A54679C777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8">
            <a:extLst>
              <a:ext uri="{FF2B5EF4-FFF2-40B4-BE49-F238E27FC236}">
                <a16:creationId xmlns:a16="http://schemas.microsoft.com/office/drawing/2014/main" id="{2953E101-73D4-4EF2-90E7-086FEC08D6B9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53D89482-82EB-4376-88F1-DD5716D693CC}"/>
              </a:ext>
            </a:extLst>
          </p:cNvPr>
          <p:cNvSpPr txBox="1"/>
          <p:nvPr/>
        </p:nvSpPr>
        <p:spPr>
          <a:xfrm>
            <a:off x="1744544" y="523497"/>
            <a:ext cx="6942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Ils</a:t>
            </a:r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 nous font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confiance</a:t>
            </a:r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  (clients QSE et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médical</a:t>
            </a:r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)</a:t>
            </a:r>
          </a:p>
        </p:txBody>
      </p:sp>
      <p:cxnSp>
        <p:nvCxnSpPr>
          <p:cNvPr id="24" name="Straight Connector 95">
            <a:extLst>
              <a:ext uri="{FF2B5EF4-FFF2-40B4-BE49-F238E27FC236}">
                <a16:creationId xmlns:a16="http://schemas.microsoft.com/office/drawing/2014/main" id="{E15F0419-82E7-42BC-A38A-1B948438AC96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94">
            <a:extLst>
              <a:ext uri="{FF2B5EF4-FFF2-40B4-BE49-F238E27FC236}">
                <a16:creationId xmlns:a16="http://schemas.microsoft.com/office/drawing/2014/main" id="{74DDEF26-0095-14AD-9E03-61F0DAD7ABBF}"/>
              </a:ext>
            </a:extLst>
          </p:cNvPr>
          <p:cNvCxnSpPr>
            <a:cxnSpLocks/>
          </p:cNvCxnSpPr>
          <p:nvPr/>
        </p:nvCxnSpPr>
        <p:spPr>
          <a:xfrm flipH="1">
            <a:off x="8666770" y="2581987"/>
            <a:ext cx="812014" cy="741403"/>
          </a:xfrm>
          <a:prstGeom prst="line">
            <a:avLst/>
          </a:prstGeom>
          <a:ln w="38100" cap="rnd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8" name="Image 59">
            <a:extLst>
              <a:ext uri="{FF2B5EF4-FFF2-40B4-BE49-F238E27FC236}">
                <a16:creationId xmlns:a16="http://schemas.microsoft.com/office/drawing/2014/main" id="{B99C8BE9-379C-BB5C-9EB8-7ACA96D3D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622425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Image 21">
            <a:extLst>
              <a:ext uri="{FF2B5EF4-FFF2-40B4-BE49-F238E27FC236}">
                <a16:creationId xmlns:a16="http://schemas.microsoft.com/office/drawing/2014/main" id="{C1EC320B-68CB-8FBE-475C-15F02A87D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4013"/>
            <a:ext cx="1273265" cy="10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Image 22">
            <a:extLst>
              <a:ext uri="{FF2B5EF4-FFF2-40B4-BE49-F238E27FC236}">
                <a16:creationId xmlns:a16="http://schemas.microsoft.com/office/drawing/2014/main" id="{8084981A-9226-9C1F-97CA-97654C22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009" y="2005770"/>
            <a:ext cx="1217724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Image 24">
            <a:extLst>
              <a:ext uri="{FF2B5EF4-FFF2-40B4-BE49-F238E27FC236}">
                <a16:creationId xmlns:a16="http://schemas.microsoft.com/office/drawing/2014/main" id="{4E440336-D950-778C-34A8-2C2E3875B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69" y="2969240"/>
            <a:ext cx="1600200" cy="12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Image 25">
            <a:extLst>
              <a:ext uri="{FF2B5EF4-FFF2-40B4-BE49-F238E27FC236}">
                <a16:creationId xmlns:a16="http://schemas.microsoft.com/office/drawing/2014/main" id="{0BA237CE-4C16-933D-C7ED-04FF80D45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4194970"/>
            <a:ext cx="1363663" cy="126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Image 26">
            <a:extLst>
              <a:ext uri="{FF2B5EF4-FFF2-40B4-BE49-F238E27FC236}">
                <a16:creationId xmlns:a16="http://schemas.microsoft.com/office/drawing/2014/main" id="{7D5F6926-8563-441F-EE91-6A1C8FD6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4103343"/>
            <a:ext cx="1851025" cy="151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Image 20">
            <a:extLst>
              <a:ext uri="{FF2B5EF4-FFF2-40B4-BE49-F238E27FC236}">
                <a16:creationId xmlns:a16="http://schemas.microsoft.com/office/drawing/2014/main" id="{E9847450-6100-594E-73EF-38790AC1E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51" y="4253593"/>
            <a:ext cx="1668463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Image 28" descr="Une image contenant texte&#10;&#10;Description générée automatiquement">
            <a:extLst>
              <a:ext uri="{FF2B5EF4-FFF2-40B4-BE49-F238E27FC236}">
                <a16:creationId xmlns:a16="http://schemas.microsoft.com/office/drawing/2014/main" id="{40E51414-47DB-3647-95BE-EE78DB270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968" y="4194970"/>
            <a:ext cx="1592263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Image 35" descr="Une image contenant texte&#10;&#10;Description générée automatiquement">
            <a:extLst>
              <a:ext uri="{FF2B5EF4-FFF2-40B4-BE49-F238E27FC236}">
                <a16:creationId xmlns:a16="http://schemas.microsoft.com/office/drawing/2014/main" id="{AABD8688-BF43-8B29-FC70-5C6190CC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" y="5372101"/>
            <a:ext cx="2003425" cy="153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Image 38">
            <a:extLst>
              <a:ext uri="{FF2B5EF4-FFF2-40B4-BE49-F238E27FC236}">
                <a16:creationId xmlns:a16="http://schemas.microsoft.com/office/drawing/2014/main" id="{FB04ACA0-F923-258D-7C4A-F8D9C86A5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95" y="5249863"/>
            <a:ext cx="1379538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32">
            <a:extLst>
              <a:ext uri="{FF2B5EF4-FFF2-40B4-BE49-F238E27FC236}">
                <a16:creationId xmlns:a16="http://schemas.microsoft.com/office/drawing/2014/main" id="{DDA757F2-E1DE-4B0B-DC6A-FE9773F74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04" y="5881450"/>
            <a:ext cx="1317625" cy="115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27">
            <a:extLst>
              <a:ext uri="{FF2B5EF4-FFF2-40B4-BE49-F238E27FC236}">
                <a16:creationId xmlns:a16="http://schemas.microsoft.com/office/drawing/2014/main" id="{596FF8D2-9C3F-A106-8EC9-7FF2C035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10" y="2469642"/>
            <a:ext cx="14097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9" name="Image 40" descr="Quies | Notre sélection au bon prix - shop-pharmacie.fr">
            <a:extLst>
              <a:ext uri="{FF2B5EF4-FFF2-40B4-BE49-F238E27FC236}">
                <a16:creationId xmlns:a16="http://schemas.microsoft.com/office/drawing/2014/main" id="{D854C5D0-406A-5E91-3924-689F01EFB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83" b="22887"/>
          <a:stretch>
            <a:fillRect/>
          </a:stretch>
        </p:blipFill>
        <p:spPr bwMode="auto">
          <a:xfrm>
            <a:off x="4348491" y="2015421"/>
            <a:ext cx="136207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36">
            <a:extLst>
              <a:ext uri="{FF2B5EF4-FFF2-40B4-BE49-F238E27FC236}">
                <a16:creationId xmlns:a16="http://schemas.microsoft.com/office/drawing/2014/main" id="{9654CD5C-7993-517E-04B4-7E85B5EE1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835" y="5460207"/>
            <a:ext cx="82867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Image 29">
            <a:extLst>
              <a:ext uri="{FF2B5EF4-FFF2-40B4-BE49-F238E27FC236}">
                <a16:creationId xmlns:a16="http://schemas.microsoft.com/office/drawing/2014/main" id="{1557FA2B-9C4C-A504-0D09-000676039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42" y="3016810"/>
            <a:ext cx="1363621" cy="10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Image 1" descr="logo-sanofi-pasteur - Neuropro Consulting">
            <a:extLst>
              <a:ext uri="{FF2B5EF4-FFF2-40B4-BE49-F238E27FC236}">
                <a16:creationId xmlns:a16="http://schemas.microsoft.com/office/drawing/2014/main" id="{8FB242DB-F153-5B04-E8B2-EDB4A9A6D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398" y="5039103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3" name="Image 6" descr="Sanofi : “aucun impact pour la stratégie lyonnaise” - Lyon Capitale">
            <a:extLst>
              <a:ext uri="{FF2B5EF4-FFF2-40B4-BE49-F238E27FC236}">
                <a16:creationId xmlns:a16="http://schemas.microsoft.com/office/drawing/2014/main" id="{EEAEE187-8E1D-47BA-A79F-13E6FC7E8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19" y="2024400"/>
            <a:ext cx="838811" cy="68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 198">
            <a:extLst>
              <a:ext uri="{FF2B5EF4-FFF2-40B4-BE49-F238E27FC236}">
                <a16:creationId xmlns:a16="http://schemas.microsoft.com/office/drawing/2014/main" id="{24762260-AD85-372A-0229-31FC8491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64" y="2969240"/>
            <a:ext cx="20574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Image 4" descr="Une image contenant texte, carte de visite&#10;&#10;Description générée automatiquement">
            <a:extLst>
              <a:ext uri="{FF2B5EF4-FFF2-40B4-BE49-F238E27FC236}">
                <a16:creationId xmlns:a16="http://schemas.microsoft.com/office/drawing/2014/main" id="{FAB7C2E0-1775-E8C4-839C-5E55A36D0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282" y="2969240"/>
            <a:ext cx="812015" cy="81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 30">
            <a:extLst>
              <a:ext uri="{FF2B5EF4-FFF2-40B4-BE49-F238E27FC236}">
                <a16:creationId xmlns:a16="http://schemas.microsoft.com/office/drawing/2014/main" id="{18FF85C4-1C85-F162-6321-9784086C9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57" y="5445603"/>
            <a:ext cx="1647825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 10" descr="Cegelec-logo - FCL Entreprises">
            <a:extLst>
              <a:ext uri="{FF2B5EF4-FFF2-40B4-BE49-F238E27FC236}">
                <a16:creationId xmlns:a16="http://schemas.microsoft.com/office/drawing/2014/main" id="{93DBA9E9-E273-28EF-9BEF-4AF97DE6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255" y="1929571"/>
            <a:ext cx="1477963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 27" descr="LEGO - 42043 - Mercedes-Benz Arocs 3245 : Amazon.fr: Jeux et Jouets">
            <a:extLst>
              <a:ext uri="{FF2B5EF4-FFF2-40B4-BE49-F238E27FC236}">
                <a16:creationId xmlns:a16="http://schemas.microsoft.com/office/drawing/2014/main" id="{B0A1AE09-381A-F082-7D49-EA937BB7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73" y="6284770"/>
            <a:ext cx="173672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Image 34">
            <a:extLst>
              <a:ext uri="{FF2B5EF4-FFF2-40B4-BE49-F238E27FC236}">
                <a16:creationId xmlns:a16="http://schemas.microsoft.com/office/drawing/2014/main" id="{CBFD43BE-E42B-AB83-A369-7683B304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740" y="5131070"/>
            <a:ext cx="13239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6">
            <a:extLst>
              <a:ext uri="{FF2B5EF4-FFF2-40B4-BE49-F238E27FC236}">
                <a16:creationId xmlns:a16="http://schemas.microsoft.com/office/drawing/2014/main" id="{42FB6EE9-250D-19A4-0833-D1977EFCC5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Verdana" panose="020B0604030504040204" pitchFamily="34" charset="0"/>
                <a:ea typeface="Times" panose="02020603050405020304" pitchFamily="18" charset="0"/>
                <a:cs typeface="Calibri" panose="020F0502020204030204" pitchFamily="34" charset="0"/>
              </a:rPr>
              <a:t>Plus de 3000 PME, TPE et Grandes Entreprises nous font confiance !</a:t>
            </a:r>
            <a:endParaRPr kumimoji="0" lang="fr-FR" altLang="fr-F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7">
            <a:extLst>
              <a:ext uri="{FF2B5EF4-FFF2-40B4-BE49-F238E27FC236}">
                <a16:creationId xmlns:a16="http://schemas.microsoft.com/office/drawing/2014/main" id="{23262A69-A61A-F01D-F555-6A0884016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" name="Rectangle 28">
            <a:extLst>
              <a:ext uri="{FF2B5EF4-FFF2-40B4-BE49-F238E27FC236}">
                <a16:creationId xmlns:a16="http://schemas.microsoft.com/office/drawing/2014/main" id="{5DFC1358-5205-D183-6B64-68297DC7B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2811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05DAB8CF-F6F7-0723-C2BF-58D0213DA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</a:t>
            </a:r>
            <a:b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595959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2FD56B05-6B69-1C78-E51E-DDB206E10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738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735EA67F-FB9D-3E7F-37ED-B337D1BE0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30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E3AFE0C-509C-1473-FDEF-3B4CB13CB197}"/>
              </a:ext>
            </a:extLst>
          </p:cNvPr>
          <p:cNvPicPr/>
          <p:nvPr/>
        </p:nvPicPr>
        <p:blipFill>
          <a:blip r:embed="rId26"/>
          <a:stretch>
            <a:fillRect/>
          </a:stretch>
        </p:blipFill>
        <p:spPr>
          <a:xfrm>
            <a:off x="3340091" y="4261299"/>
            <a:ext cx="1038225" cy="120015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86038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5">
            <a:extLst>
              <a:ext uri="{FF2B5EF4-FFF2-40B4-BE49-F238E27FC236}">
                <a16:creationId xmlns:a16="http://schemas.microsoft.com/office/drawing/2014/main" id="{C3D22ECF-83E2-496F-9A72-87CF24054357}"/>
              </a:ext>
            </a:extLst>
          </p:cNvPr>
          <p:cNvSpPr txBox="1"/>
          <p:nvPr/>
        </p:nvSpPr>
        <p:spPr>
          <a:xfrm>
            <a:off x="4470867" y="304942"/>
            <a:ext cx="33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</a:t>
            </a:r>
          </a:p>
        </p:txBody>
      </p:sp>
      <p:cxnSp>
        <p:nvCxnSpPr>
          <p:cNvPr id="7" name="Straight Connector 95">
            <a:extLst>
              <a:ext uri="{FF2B5EF4-FFF2-40B4-BE49-F238E27FC236}">
                <a16:creationId xmlns:a16="http://schemas.microsoft.com/office/drawing/2014/main" id="{AC1BC730-7778-435E-B881-EE7C0052F508}"/>
              </a:ext>
            </a:extLst>
          </p:cNvPr>
          <p:cNvCxnSpPr>
            <a:cxnSpLocks/>
          </p:cNvCxnSpPr>
          <p:nvPr/>
        </p:nvCxnSpPr>
        <p:spPr>
          <a:xfrm flipH="1">
            <a:off x="5376978" y="785107"/>
            <a:ext cx="2485081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07">
            <a:extLst>
              <a:ext uri="{FF2B5EF4-FFF2-40B4-BE49-F238E27FC236}">
                <a16:creationId xmlns:a16="http://schemas.microsoft.com/office/drawing/2014/main" id="{BB4EEAE9-B0E5-47CA-8F32-D54011F5BC5C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8">
            <a:extLst>
              <a:ext uri="{FF2B5EF4-FFF2-40B4-BE49-F238E27FC236}">
                <a16:creationId xmlns:a16="http://schemas.microsoft.com/office/drawing/2014/main" id="{13B83203-7EC7-49CA-916A-B6297B2AC57D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0A5BF28-2726-4919-8184-5CDA48610AEA}"/>
              </a:ext>
            </a:extLst>
          </p:cNvPr>
          <p:cNvSpPr/>
          <p:nvPr/>
        </p:nvSpPr>
        <p:spPr>
          <a:xfrm>
            <a:off x="370964" y="1806696"/>
            <a:ext cx="4201036" cy="3546976"/>
          </a:xfrm>
          <a:prstGeom prst="rect">
            <a:avLst/>
          </a:prstGeom>
          <a:solidFill>
            <a:srgbClr val="EBEAEA"/>
          </a:solidFill>
          <a:ln>
            <a:solidFill>
              <a:srgbClr val="EBEAE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25">
            <a:extLst>
              <a:ext uri="{FF2B5EF4-FFF2-40B4-BE49-F238E27FC236}">
                <a16:creationId xmlns:a16="http://schemas.microsoft.com/office/drawing/2014/main" id="{CB7BACFC-C5B4-42BB-ACFB-823D552A23BB}"/>
              </a:ext>
            </a:extLst>
          </p:cNvPr>
          <p:cNvSpPr txBox="1"/>
          <p:nvPr/>
        </p:nvSpPr>
        <p:spPr>
          <a:xfrm>
            <a:off x="1744545" y="523497"/>
            <a:ext cx="482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3.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Présentation</a:t>
            </a:r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 de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l’organisation</a:t>
            </a:r>
            <a:endParaRPr lang="en-US" sz="2400" b="1" dirty="0">
              <a:latin typeface="Aharoni" panose="02010803020104030203" pitchFamily="2" charset="-79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21" name="Picture 2" descr="ISO 14001 / AB CERTIFICATION - Quality and Co">
            <a:extLst>
              <a:ext uri="{FF2B5EF4-FFF2-40B4-BE49-F238E27FC236}">
                <a16:creationId xmlns:a16="http://schemas.microsoft.com/office/drawing/2014/main" id="{785A0ED7-1ED6-450C-B79A-B5516AFDA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95">
            <a:extLst>
              <a:ext uri="{FF2B5EF4-FFF2-40B4-BE49-F238E27FC236}">
                <a16:creationId xmlns:a16="http://schemas.microsoft.com/office/drawing/2014/main" id="{CB65BE53-9D75-49B4-B67D-2E6EE4EE3B6A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que 36" descr="Coche">
            <a:extLst>
              <a:ext uri="{FF2B5EF4-FFF2-40B4-BE49-F238E27FC236}">
                <a16:creationId xmlns:a16="http://schemas.microsoft.com/office/drawing/2014/main" id="{2CEB5435-04AD-4A06-AD33-E6D55A412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696" y="2573570"/>
            <a:ext cx="302724" cy="302724"/>
          </a:xfrm>
          <a:prstGeom prst="rect">
            <a:avLst/>
          </a:prstGeom>
        </p:spPr>
      </p:pic>
      <p:sp>
        <p:nvSpPr>
          <p:cNvPr id="38" name="TextBox 25">
            <a:extLst>
              <a:ext uri="{FF2B5EF4-FFF2-40B4-BE49-F238E27FC236}">
                <a16:creationId xmlns:a16="http://schemas.microsoft.com/office/drawing/2014/main" id="{9ACED81D-AAFC-4595-8165-D2D3A72FD128}"/>
              </a:ext>
            </a:extLst>
          </p:cNvPr>
          <p:cNvSpPr txBox="1"/>
          <p:nvPr/>
        </p:nvSpPr>
        <p:spPr>
          <a:xfrm>
            <a:off x="415365" y="1948820"/>
            <a:ext cx="2461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</a:rPr>
              <a:t>Nos forces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</a:rPr>
              <a:t>vives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</a:endParaRPr>
          </a:p>
        </p:txBody>
      </p:sp>
      <p:sp>
        <p:nvSpPr>
          <p:cNvPr id="39" name="TextBox 25">
            <a:extLst>
              <a:ext uri="{FF2B5EF4-FFF2-40B4-BE49-F238E27FC236}">
                <a16:creationId xmlns:a16="http://schemas.microsoft.com/office/drawing/2014/main" id="{F734E0F3-B0C2-4CC0-844D-5B748B4684FE}"/>
              </a:ext>
            </a:extLst>
          </p:cNvPr>
          <p:cNvSpPr txBox="1"/>
          <p:nvPr/>
        </p:nvSpPr>
        <p:spPr>
          <a:xfrm>
            <a:off x="880819" y="2524305"/>
            <a:ext cx="1868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Notre </a:t>
            </a:r>
            <a:r>
              <a:rPr lang="en-US" sz="1400" spc="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siège</a:t>
            </a:r>
            <a:endParaRPr lang="en-US" sz="1400" spc="70" dirty="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BB64DD31-920F-4D84-874A-1CBD7255BB47}"/>
              </a:ext>
            </a:extLst>
          </p:cNvPr>
          <p:cNvSpPr txBox="1"/>
          <p:nvPr/>
        </p:nvSpPr>
        <p:spPr>
          <a:xfrm>
            <a:off x="880819" y="2841086"/>
            <a:ext cx="3484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Le siège se situe au 17 rue de Châteaudun 75009 Paris.</a:t>
            </a:r>
          </a:p>
          <a:p>
            <a:pPr algn="just"/>
            <a:r>
              <a:rPr lang="fr-FR" sz="10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L’équipe professionnelle et dynamique est composée de 14 personnes.  </a:t>
            </a:r>
          </a:p>
        </p:txBody>
      </p:sp>
      <p:sp>
        <p:nvSpPr>
          <p:cNvPr id="55" name="TextBox 25">
            <a:extLst>
              <a:ext uri="{FF2B5EF4-FFF2-40B4-BE49-F238E27FC236}">
                <a16:creationId xmlns:a16="http://schemas.microsoft.com/office/drawing/2014/main" id="{E7AB5093-32EA-4520-9FC7-6865611B393A}"/>
              </a:ext>
            </a:extLst>
          </p:cNvPr>
          <p:cNvSpPr txBox="1"/>
          <p:nvPr/>
        </p:nvSpPr>
        <p:spPr>
          <a:xfrm>
            <a:off x="871021" y="3507483"/>
            <a:ext cx="3187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Nos </a:t>
            </a:r>
            <a:r>
              <a:rPr lang="en-US" sz="1400" spc="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auditeurs</a:t>
            </a:r>
            <a:r>
              <a:rPr lang="en-US" sz="14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 / </a:t>
            </a:r>
            <a:r>
              <a:rPr lang="en-US" sz="1400" spc="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évaluateurs</a:t>
            </a:r>
            <a:endParaRPr lang="en-US" sz="1400" spc="70" dirty="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56" name="Graphique 55" descr="Coche">
            <a:extLst>
              <a:ext uri="{FF2B5EF4-FFF2-40B4-BE49-F238E27FC236}">
                <a16:creationId xmlns:a16="http://schemas.microsoft.com/office/drawing/2014/main" id="{04783EFB-1A4F-4B46-A7C7-102D7E2EBF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713" y="3540787"/>
            <a:ext cx="302724" cy="302724"/>
          </a:xfrm>
          <a:prstGeom prst="rect">
            <a:avLst/>
          </a:prstGeom>
        </p:spPr>
      </p:pic>
      <p:sp>
        <p:nvSpPr>
          <p:cNvPr id="57" name="TextBox 25">
            <a:extLst>
              <a:ext uri="{FF2B5EF4-FFF2-40B4-BE49-F238E27FC236}">
                <a16:creationId xmlns:a16="http://schemas.microsoft.com/office/drawing/2014/main" id="{8FF93B3F-F0DA-4698-B254-5CDD0C671BEE}"/>
              </a:ext>
            </a:extLst>
          </p:cNvPr>
          <p:cNvSpPr txBox="1"/>
          <p:nvPr/>
        </p:nvSpPr>
        <p:spPr>
          <a:xfrm>
            <a:off x="883277" y="3816625"/>
            <a:ext cx="34736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Notre réseau d’auditeurs et d’évaluateurs est composé de 250 experts actifs présents partout en France et à l’international.</a:t>
            </a:r>
            <a:endParaRPr lang="en-US" sz="1000" spc="70" dirty="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9A876B-91BF-478F-9048-EED72B9C548E}"/>
              </a:ext>
            </a:extLst>
          </p:cNvPr>
          <p:cNvSpPr/>
          <p:nvPr/>
        </p:nvSpPr>
        <p:spPr>
          <a:xfrm>
            <a:off x="5828797" y="1511421"/>
            <a:ext cx="2322095" cy="912417"/>
          </a:xfrm>
          <a:prstGeom prst="rect">
            <a:avLst/>
          </a:prstGeom>
          <a:solidFill>
            <a:srgbClr val="9C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/>
              <a:t>Christian GYPAKIS, </a:t>
            </a:r>
          </a:p>
          <a:p>
            <a:pPr algn="ctr"/>
            <a:r>
              <a:rPr lang="fr-FR" dirty="0"/>
              <a:t>DG &amp; Président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15E0B8-28AB-4F66-992A-4497A39BDBEB}"/>
              </a:ext>
            </a:extLst>
          </p:cNvPr>
          <p:cNvSpPr/>
          <p:nvPr/>
        </p:nvSpPr>
        <p:spPr>
          <a:xfrm>
            <a:off x="8471734" y="1514945"/>
            <a:ext cx="2322095" cy="912417"/>
          </a:xfrm>
          <a:prstGeom prst="rect">
            <a:avLst/>
          </a:prstGeom>
          <a:solidFill>
            <a:srgbClr val="9C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b="1" dirty="0"/>
          </a:p>
          <a:p>
            <a:pPr algn="ctr"/>
            <a:r>
              <a:rPr lang="fr-FR" sz="1600" b="1" dirty="0"/>
              <a:t>Georges ABI RACHED</a:t>
            </a:r>
          </a:p>
          <a:p>
            <a:pPr algn="ctr"/>
            <a:r>
              <a:rPr lang="fr-FR" dirty="0"/>
              <a:t>DG &amp; Responsable Certification</a:t>
            </a:r>
          </a:p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7BC8F23-2E81-4062-9549-126E08547676}"/>
              </a:ext>
            </a:extLst>
          </p:cNvPr>
          <p:cNvSpPr/>
          <p:nvPr/>
        </p:nvSpPr>
        <p:spPr>
          <a:xfrm>
            <a:off x="5084410" y="4504829"/>
            <a:ext cx="1963081" cy="912417"/>
          </a:xfrm>
          <a:prstGeom prst="rect">
            <a:avLst/>
          </a:prstGeom>
          <a:solidFill>
            <a:srgbClr val="9C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Pôles QSEÉ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B1D343-B9BF-4383-ACB0-CE91F2EB3B2B}"/>
              </a:ext>
            </a:extLst>
          </p:cNvPr>
          <p:cNvSpPr/>
          <p:nvPr/>
        </p:nvSpPr>
        <p:spPr>
          <a:xfrm>
            <a:off x="7329772" y="4521363"/>
            <a:ext cx="1963082" cy="912417"/>
          </a:xfrm>
          <a:prstGeom prst="rect">
            <a:avLst/>
          </a:prstGeom>
          <a:solidFill>
            <a:srgbClr val="9C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Pôle ESSMS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3E302A-D584-429D-A980-D49E55EE7063}"/>
              </a:ext>
            </a:extLst>
          </p:cNvPr>
          <p:cNvSpPr/>
          <p:nvPr/>
        </p:nvSpPr>
        <p:spPr>
          <a:xfrm>
            <a:off x="9592674" y="4521362"/>
            <a:ext cx="1963083" cy="912417"/>
          </a:xfrm>
          <a:prstGeom prst="rect">
            <a:avLst/>
          </a:prstGeom>
          <a:solidFill>
            <a:srgbClr val="9C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Pôle </a:t>
            </a:r>
            <a:r>
              <a:rPr lang="fr-FR" b="1" dirty="0" err="1"/>
              <a:t>Qualiopi</a:t>
            </a:r>
            <a:endParaRPr lang="fr-FR" b="1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55FF7F3-77A0-4C12-9474-3DC31E654AFD}"/>
              </a:ext>
            </a:extLst>
          </p:cNvPr>
          <p:cNvCxnSpPr>
            <a:stCxn id="3" idx="3"/>
            <a:endCxn id="19" idx="1"/>
          </p:cNvCxnSpPr>
          <p:nvPr/>
        </p:nvCxnSpPr>
        <p:spPr>
          <a:xfrm>
            <a:off x="8150892" y="1967630"/>
            <a:ext cx="320842" cy="3524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1E7DF92-3F2B-4B4A-9584-CE0B1063C71A}"/>
              </a:ext>
            </a:extLst>
          </p:cNvPr>
          <p:cNvCxnSpPr>
            <a:cxnSpLocks/>
          </p:cNvCxnSpPr>
          <p:nvPr/>
        </p:nvCxnSpPr>
        <p:spPr>
          <a:xfrm>
            <a:off x="8311313" y="1967629"/>
            <a:ext cx="3795" cy="205217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E8A0BC5-B13D-41B7-971B-6D37121B8D2A}"/>
              </a:ext>
            </a:extLst>
          </p:cNvPr>
          <p:cNvCxnSpPr/>
          <p:nvPr/>
        </p:nvCxnSpPr>
        <p:spPr>
          <a:xfrm>
            <a:off x="6065950" y="4011534"/>
            <a:ext cx="450826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81680BE-31F2-4A4F-8D20-44C415D593EE}"/>
              </a:ext>
            </a:extLst>
          </p:cNvPr>
          <p:cNvCxnSpPr>
            <a:endCxn id="23" idx="0"/>
          </p:cNvCxnSpPr>
          <p:nvPr/>
        </p:nvCxnSpPr>
        <p:spPr>
          <a:xfrm>
            <a:off x="6065950" y="4011534"/>
            <a:ext cx="1" cy="49329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2A8F6D6E-842F-455E-BA42-7D905D5BF511}"/>
              </a:ext>
            </a:extLst>
          </p:cNvPr>
          <p:cNvCxnSpPr>
            <a:endCxn id="24" idx="0"/>
          </p:cNvCxnSpPr>
          <p:nvPr/>
        </p:nvCxnSpPr>
        <p:spPr>
          <a:xfrm>
            <a:off x="8311313" y="4019801"/>
            <a:ext cx="0" cy="50156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24930E9C-49C1-491A-A5D2-22FC0CC19D7A}"/>
              </a:ext>
            </a:extLst>
          </p:cNvPr>
          <p:cNvCxnSpPr>
            <a:endCxn id="26" idx="0"/>
          </p:cNvCxnSpPr>
          <p:nvPr/>
        </p:nvCxnSpPr>
        <p:spPr>
          <a:xfrm>
            <a:off x="10574215" y="4011534"/>
            <a:ext cx="1" cy="509828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F2C0B92-CA3A-45F5-B30A-CE660EEF9D38}"/>
              </a:ext>
            </a:extLst>
          </p:cNvPr>
          <p:cNvSpPr/>
          <p:nvPr/>
        </p:nvSpPr>
        <p:spPr>
          <a:xfrm>
            <a:off x="8800158" y="2854996"/>
            <a:ext cx="1752585" cy="404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Comptabilité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8BCCAEA-DB29-498C-A970-B0475B491751}"/>
              </a:ext>
            </a:extLst>
          </p:cNvPr>
          <p:cNvCxnSpPr>
            <a:cxnSpLocks/>
            <a:endCxn id="40" idx="1"/>
          </p:cNvCxnSpPr>
          <p:nvPr/>
        </p:nvCxnSpPr>
        <p:spPr>
          <a:xfrm flipV="1">
            <a:off x="8316821" y="3057001"/>
            <a:ext cx="483337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25">
            <a:extLst>
              <a:ext uri="{FF2B5EF4-FFF2-40B4-BE49-F238E27FC236}">
                <a16:creationId xmlns:a16="http://schemas.microsoft.com/office/drawing/2014/main" id="{BDABFB75-952D-4A59-B5F6-0415DE27AC47}"/>
              </a:ext>
            </a:extLst>
          </p:cNvPr>
          <p:cNvSpPr txBox="1"/>
          <p:nvPr/>
        </p:nvSpPr>
        <p:spPr>
          <a:xfrm>
            <a:off x="879039" y="4478040"/>
            <a:ext cx="317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Vos </a:t>
            </a:r>
            <a:r>
              <a:rPr lang="en-US" sz="1400" spc="7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interlocuteurs</a:t>
            </a:r>
            <a:endParaRPr lang="en-US" sz="1400" spc="70" dirty="0">
              <a:solidFill>
                <a:schemeClr val="tx1">
                  <a:lumMod val="95000"/>
                  <a:lumOff val="5000"/>
                </a:schemeClr>
              </a:solidFill>
              <a:latin typeface="Arial Nova Light" panose="020B0304020202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pic>
        <p:nvPicPr>
          <p:cNvPr id="44" name="Graphique 43" descr="Coche">
            <a:extLst>
              <a:ext uri="{FF2B5EF4-FFF2-40B4-BE49-F238E27FC236}">
                <a16:creationId xmlns:a16="http://schemas.microsoft.com/office/drawing/2014/main" id="{8BA6378F-3AE3-4D90-A10D-170BAC1C9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8731" y="4511344"/>
            <a:ext cx="302724" cy="302724"/>
          </a:xfrm>
          <a:prstGeom prst="rect">
            <a:avLst/>
          </a:prstGeom>
        </p:spPr>
      </p:pic>
      <p:sp>
        <p:nvSpPr>
          <p:cNvPr id="45" name="TextBox 25">
            <a:extLst>
              <a:ext uri="{FF2B5EF4-FFF2-40B4-BE49-F238E27FC236}">
                <a16:creationId xmlns:a16="http://schemas.microsoft.com/office/drawing/2014/main" id="{9E62204B-7B18-4280-A90B-AB16B5D30420}"/>
              </a:ext>
            </a:extLst>
          </p:cNvPr>
          <p:cNvSpPr txBox="1"/>
          <p:nvPr/>
        </p:nvSpPr>
        <p:spPr>
          <a:xfrm>
            <a:off x="891295" y="4787182"/>
            <a:ext cx="3473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0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Christian GYPAKIS, Président</a:t>
            </a:r>
          </a:p>
          <a:p>
            <a:pPr algn="just"/>
            <a:r>
              <a:rPr lang="fr-FR" sz="1000" spc="70" dirty="0">
                <a:solidFill>
                  <a:schemeClr val="tx1">
                    <a:lumMod val="95000"/>
                    <a:lumOff val="5000"/>
                  </a:schemeClr>
                </a:solidFill>
                <a:latin typeface="Arial Nova Light" panose="020B0304020202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Georges ABI RACHED, Directeur général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E38A69-1EEE-5B23-7333-F0DBB924634C}"/>
              </a:ext>
            </a:extLst>
          </p:cNvPr>
          <p:cNvSpPr/>
          <p:nvPr/>
        </p:nvSpPr>
        <p:spPr>
          <a:xfrm>
            <a:off x="6187811" y="5597634"/>
            <a:ext cx="1963081" cy="912417"/>
          </a:xfrm>
          <a:prstGeom prst="rect">
            <a:avLst/>
          </a:prstGeom>
          <a:solidFill>
            <a:srgbClr val="9C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Pôle Médical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C9BD48-BD67-A1B5-EBE0-585CEA4FB184}"/>
              </a:ext>
            </a:extLst>
          </p:cNvPr>
          <p:cNvSpPr/>
          <p:nvPr/>
        </p:nvSpPr>
        <p:spPr>
          <a:xfrm>
            <a:off x="8471734" y="5597633"/>
            <a:ext cx="1963081" cy="912417"/>
          </a:xfrm>
          <a:prstGeom prst="rect">
            <a:avLst/>
          </a:prstGeom>
          <a:solidFill>
            <a:srgbClr val="9C0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Pôle Recyclage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86C1508-4052-A684-79AE-7B6064694D61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7169351" y="4010782"/>
            <a:ext cx="1" cy="15868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371B33A-09AD-7FDE-8108-C32705484AB4}"/>
              </a:ext>
            </a:extLst>
          </p:cNvPr>
          <p:cNvCxnSpPr>
            <a:cxnSpLocks/>
          </p:cNvCxnSpPr>
          <p:nvPr/>
        </p:nvCxnSpPr>
        <p:spPr>
          <a:xfrm>
            <a:off x="9442763" y="4019801"/>
            <a:ext cx="1" cy="158685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36AA2D1-F127-29CA-1167-03181854A2C6}"/>
              </a:ext>
            </a:extLst>
          </p:cNvPr>
          <p:cNvCxnSpPr>
            <a:cxnSpLocks/>
          </p:cNvCxnSpPr>
          <p:nvPr/>
        </p:nvCxnSpPr>
        <p:spPr>
          <a:xfrm>
            <a:off x="7835564" y="2914932"/>
            <a:ext cx="48333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BB6AC27-FF19-4704-10CB-6BE40900836F}"/>
              </a:ext>
            </a:extLst>
          </p:cNvPr>
          <p:cNvSpPr/>
          <p:nvPr/>
        </p:nvSpPr>
        <p:spPr>
          <a:xfrm>
            <a:off x="6117052" y="2704844"/>
            <a:ext cx="1752585" cy="4040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Qualité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533691-6514-1D8E-4C6D-F074254323C0}"/>
              </a:ext>
            </a:extLst>
          </p:cNvPr>
          <p:cNvSpPr/>
          <p:nvPr/>
        </p:nvSpPr>
        <p:spPr>
          <a:xfrm>
            <a:off x="6109474" y="3207445"/>
            <a:ext cx="1752585" cy="4040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Service Clients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7332F9A1-6752-12C6-3B37-54E737085269}"/>
              </a:ext>
            </a:extLst>
          </p:cNvPr>
          <p:cNvCxnSpPr>
            <a:cxnSpLocks/>
          </p:cNvCxnSpPr>
          <p:nvPr/>
        </p:nvCxnSpPr>
        <p:spPr>
          <a:xfrm>
            <a:off x="7862059" y="3391182"/>
            <a:ext cx="48333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EA9746E-9CFA-C3CE-01DA-84859B42E067}"/>
              </a:ext>
            </a:extLst>
          </p:cNvPr>
          <p:cNvSpPr/>
          <p:nvPr/>
        </p:nvSpPr>
        <p:spPr>
          <a:xfrm>
            <a:off x="8828733" y="2854996"/>
            <a:ext cx="1752585" cy="4040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Comptabilité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E110CA2-7E40-F8B1-FF96-49ACEAB02662}"/>
              </a:ext>
            </a:extLst>
          </p:cNvPr>
          <p:cNvSpPr/>
          <p:nvPr/>
        </p:nvSpPr>
        <p:spPr>
          <a:xfrm>
            <a:off x="8800158" y="3348867"/>
            <a:ext cx="1752585" cy="4040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Comptabilité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989626EE-6A3E-AFBB-55F0-C8DD4F9FE89A}"/>
              </a:ext>
            </a:extLst>
          </p:cNvPr>
          <p:cNvCxnSpPr>
            <a:cxnSpLocks/>
            <a:endCxn id="48" idx="1"/>
          </p:cNvCxnSpPr>
          <p:nvPr/>
        </p:nvCxnSpPr>
        <p:spPr>
          <a:xfrm flipV="1">
            <a:off x="8316821" y="3550872"/>
            <a:ext cx="483337" cy="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BA67443-2020-51B7-E672-AC5E423F3A16}"/>
              </a:ext>
            </a:extLst>
          </p:cNvPr>
          <p:cNvSpPr/>
          <p:nvPr/>
        </p:nvSpPr>
        <p:spPr>
          <a:xfrm>
            <a:off x="8828733" y="3348867"/>
            <a:ext cx="1752585" cy="4040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Marketing</a:t>
            </a:r>
          </a:p>
        </p:txBody>
      </p:sp>
    </p:spTree>
    <p:extLst>
      <p:ext uri="{BB962C8B-B14F-4D97-AF65-F5344CB8AC3E}">
        <p14:creationId xmlns:p14="http://schemas.microsoft.com/office/powerpoint/2010/main" val="171963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8DD16-F72B-06A5-F996-4391B2E64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B6556A-1A14-0B73-482A-46D33AE25428}"/>
              </a:ext>
            </a:extLst>
          </p:cNvPr>
          <p:cNvSpPr/>
          <p:nvPr/>
        </p:nvSpPr>
        <p:spPr>
          <a:xfrm>
            <a:off x="8810487" y="0"/>
            <a:ext cx="1398038" cy="6857999"/>
          </a:xfrm>
          <a:prstGeom prst="rect">
            <a:avLst/>
          </a:prstGeom>
          <a:solidFill>
            <a:srgbClr val="992727"/>
          </a:solidFill>
          <a:ln>
            <a:solidFill>
              <a:srgbClr val="99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94">
            <a:extLst>
              <a:ext uri="{FF2B5EF4-FFF2-40B4-BE49-F238E27FC236}">
                <a16:creationId xmlns:a16="http://schemas.microsoft.com/office/drawing/2014/main" id="{A96DF5F2-4654-568F-7D39-D6B32868FB4D}"/>
              </a:ext>
            </a:extLst>
          </p:cNvPr>
          <p:cNvCxnSpPr>
            <a:cxnSpLocks/>
          </p:cNvCxnSpPr>
          <p:nvPr/>
        </p:nvCxnSpPr>
        <p:spPr>
          <a:xfrm flipH="1">
            <a:off x="8287627" y="2904781"/>
            <a:ext cx="812014" cy="741403"/>
          </a:xfrm>
          <a:prstGeom prst="line">
            <a:avLst/>
          </a:prstGeom>
          <a:ln w="38100" cap="rnd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5">
            <a:extLst>
              <a:ext uri="{FF2B5EF4-FFF2-40B4-BE49-F238E27FC236}">
                <a16:creationId xmlns:a16="http://schemas.microsoft.com/office/drawing/2014/main" id="{8EE2691F-A8C2-7F06-5CD0-D5C597EBD1F4}"/>
              </a:ext>
            </a:extLst>
          </p:cNvPr>
          <p:cNvCxnSpPr>
            <a:cxnSpLocks/>
          </p:cNvCxnSpPr>
          <p:nvPr/>
        </p:nvCxnSpPr>
        <p:spPr>
          <a:xfrm flipH="1">
            <a:off x="8785793" y="1912140"/>
            <a:ext cx="1070171" cy="992641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07">
            <a:extLst>
              <a:ext uri="{FF2B5EF4-FFF2-40B4-BE49-F238E27FC236}">
                <a16:creationId xmlns:a16="http://schemas.microsoft.com/office/drawing/2014/main" id="{B89A5108-E5A6-AE4D-1E78-A6A361D8666F}"/>
              </a:ext>
            </a:extLst>
          </p:cNvPr>
          <p:cNvSpPr/>
          <p:nvPr/>
        </p:nvSpPr>
        <p:spPr>
          <a:xfrm>
            <a:off x="9896180" y="5406403"/>
            <a:ext cx="935614" cy="9356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08">
            <a:extLst>
              <a:ext uri="{FF2B5EF4-FFF2-40B4-BE49-F238E27FC236}">
                <a16:creationId xmlns:a16="http://schemas.microsoft.com/office/drawing/2014/main" id="{236F07BB-D075-CC1B-71E7-36D3A415CC14}"/>
              </a:ext>
            </a:extLst>
          </p:cNvPr>
          <p:cNvSpPr/>
          <p:nvPr/>
        </p:nvSpPr>
        <p:spPr>
          <a:xfrm>
            <a:off x="9776864" y="5449653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SO 14001 / AB CERTIFICATION - Quality and Co">
            <a:extLst>
              <a:ext uri="{FF2B5EF4-FFF2-40B4-BE49-F238E27FC236}">
                <a16:creationId xmlns:a16="http://schemas.microsoft.com/office/drawing/2014/main" id="{CB0D6AA9-D296-AA75-E798-239ACB43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5">
            <a:extLst>
              <a:ext uri="{FF2B5EF4-FFF2-40B4-BE49-F238E27FC236}">
                <a16:creationId xmlns:a16="http://schemas.microsoft.com/office/drawing/2014/main" id="{CAED93FB-10EC-E848-2B54-5C2512C0DF14}"/>
              </a:ext>
            </a:extLst>
          </p:cNvPr>
          <p:cNvSpPr txBox="1"/>
          <p:nvPr/>
        </p:nvSpPr>
        <p:spPr>
          <a:xfrm>
            <a:off x="4470867" y="304942"/>
            <a:ext cx="33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</a:t>
            </a:r>
          </a:p>
        </p:txBody>
      </p:sp>
      <p:cxnSp>
        <p:nvCxnSpPr>
          <p:cNvPr id="13" name="Straight Connector 95">
            <a:extLst>
              <a:ext uri="{FF2B5EF4-FFF2-40B4-BE49-F238E27FC236}">
                <a16:creationId xmlns:a16="http://schemas.microsoft.com/office/drawing/2014/main" id="{D0F77157-CB5C-6AF6-187A-337773E05EDB}"/>
              </a:ext>
            </a:extLst>
          </p:cNvPr>
          <p:cNvCxnSpPr>
            <a:cxnSpLocks/>
          </p:cNvCxnSpPr>
          <p:nvPr/>
        </p:nvCxnSpPr>
        <p:spPr>
          <a:xfrm flipH="1">
            <a:off x="5376978" y="785107"/>
            <a:ext cx="2485081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07">
            <a:extLst>
              <a:ext uri="{FF2B5EF4-FFF2-40B4-BE49-F238E27FC236}">
                <a16:creationId xmlns:a16="http://schemas.microsoft.com/office/drawing/2014/main" id="{9814FC24-CCAC-7C16-E6B4-16BD9823C1BA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8">
            <a:extLst>
              <a:ext uri="{FF2B5EF4-FFF2-40B4-BE49-F238E27FC236}">
                <a16:creationId xmlns:a16="http://schemas.microsoft.com/office/drawing/2014/main" id="{5D15B0BD-81D6-CC03-EDA3-02BC9CD893E7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123190C7-8F68-0144-64C5-4377F13A8152}"/>
              </a:ext>
            </a:extLst>
          </p:cNvPr>
          <p:cNvSpPr txBox="1"/>
          <p:nvPr/>
        </p:nvSpPr>
        <p:spPr>
          <a:xfrm>
            <a:off x="1744544" y="523497"/>
            <a:ext cx="667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4.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Accréditations</a:t>
            </a:r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 et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domaines</a:t>
            </a:r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d’intervention</a:t>
            </a:r>
            <a:endParaRPr lang="en-US" sz="2400" b="1" dirty="0">
              <a:latin typeface="Aharoni" panose="02010803020104030203" pitchFamily="2" charset="-79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cxnSp>
        <p:nvCxnSpPr>
          <p:cNvPr id="24" name="Straight Connector 95">
            <a:extLst>
              <a:ext uri="{FF2B5EF4-FFF2-40B4-BE49-F238E27FC236}">
                <a16:creationId xmlns:a16="http://schemas.microsoft.com/office/drawing/2014/main" id="{43226FF2-3C67-9471-C390-39D770724252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5">
            <a:extLst>
              <a:ext uri="{FF2B5EF4-FFF2-40B4-BE49-F238E27FC236}">
                <a16:creationId xmlns:a16="http://schemas.microsoft.com/office/drawing/2014/main" id="{1F089F89-83A6-F7D9-5DC5-AC7DEC8F63E9}"/>
              </a:ext>
            </a:extLst>
          </p:cNvPr>
          <p:cNvSpPr txBox="1"/>
          <p:nvPr/>
        </p:nvSpPr>
        <p:spPr>
          <a:xfrm>
            <a:off x="789476" y="1472659"/>
            <a:ext cx="7864914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Nos accréditations COFRAC* couvrent les domaines suivants :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ISO 9001</a:t>
            </a:r>
            <a:r>
              <a:rPr lang="fr-FR" sz="18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Système de management de la qualité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ISO 14001</a:t>
            </a:r>
            <a:r>
              <a:rPr lang="fr-FR" sz="18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Management environnemental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ISO 50001</a:t>
            </a:r>
            <a:r>
              <a:rPr lang="fr-FR" sz="18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Management de l’énergie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ISO 13485</a:t>
            </a:r>
            <a:r>
              <a:rPr lang="fr-FR" sz="18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Dispositifs médicaux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IDPPM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Information Promotionnelle des Médicaments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QUALIOPI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Référentiel national qualité pour les prestataires d’actions de développement des compétences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CERTIREM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Pour les entreprises de dépannage et remorquage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Évaluation HAS pour les ESSMS</a:t>
            </a:r>
            <a:r>
              <a:rPr lang="fr-FR" sz="18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Etablissements et Services Sociaux ou Médico-Sociaux</a:t>
            </a:r>
          </a:p>
          <a:p>
            <a:pPr marL="285750" indent="-285750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endParaRPr lang="fr-FR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 complément, nous intervenons également sur les normes :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ISO 45001</a:t>
            </a:r>
            <a:r>
              <a:rPr lang="fr-FR" sz="18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Santé et sécurité au travail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ISO 27001</a:t>
            </a:r>
            <a:r>
              <a:rPr lang="fr-FR" sz="18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Sécurité de l'information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ISO 22000</a:t>
            </a:r>
            <a:r>
              <a:rPr lang="fr-FR" sz="18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Sécurité des denrées alimentaires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fr-FR" sz="1800" b="1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ISO 26000</a:t>
            </a:r>
            <a:r>
              <a:rPr lang="fr-FR" sz="18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– Responsabilité sociétale des entreprises</a:t>
            </a:r>
            <a:br>
              <a:rPr lang="fr-FR" sz="18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lang="fr-FR" sz="1600" spc="70" dirty="0">
              <a:latin typeface="Abadi" panose="020B0604020104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  <a:p>
            <a:pPr marL="285750" indent="-285750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r>
              <a:rPr lang="fr-FR" sz="1600" spc="70" dirty="0">
                <a:latin typeface="Abadi" panose="020B0604020104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Autres labels</a:t>
            </a:r>
          </a:p>
        </p:txBody>
      </p:sp>
    </p:spTree>
    <p:extLst>
      <p:ext uri="{BB962C8B-B14F-4D97-AF65-F5344CB8AC3E}">
        <p14:creationId xmlns:p14="http://schemas.microsoft.com/office/powerpoint/2010/main" val="215571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07">
            <a:extLst>
              <a:ext uri="{FF2B5EF4-FFF2-40B4-BE49-F238E27FC236}">
                <a16:creationId xmlns:a16="http://schemas.microsoft.com/office/drawing/2014/main" id="{10FBF803-30DE-4131-AA9F-88002047AB17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Oval 108">
            <a:extLst>
              <a:ext uri="{FF2B5EF4-FFF2-40B4-BE49-F238E27FC236}">
                <a16:creationId xmlns:a16="http://schemas.microsoft.com/office/drawing/2014/main" id="{1459ED65-1673-412E-B21C-FB863C57A755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Picture 2" descr="ISO 14001 / AB CERTIFICATION - Quality and Co">
            <a:extLst>
              <a:ext uri="{FF2B5EF4-FFF2-40B4-BE49-F238E27FC236}">
                <a16:creationId xmlns:a16="http://schemas.microsoft.com/office/drawing/2014/main" id="{99C5A20F-89CD-49A9-97BF-A926BC1B5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5">
            <a:extLst>
              <a:ext uri="{FF2B5EF4-FFF2-40B4-BE49-F238E27FC236}">
                <a16:creationId xmlns:a16="http://schemas.microsoft.com/office/drawing/2014/main" id="{5BCB67CE-C215-490C-95F8-805877A8B595}"/>
              </a:ext>
            </a:extLst>
          </p:cNvPr>
          <p:cNvSpPr txBox="1"/>
          <p:nvPr/>
        </p:nvSpPr>
        <p:spPr>
          <a:xfrm>
            <a:off x="1744544" y="523497"/>
            <a:ext cx="744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Différence entre accréditation et certification</a:t>
            </a:r>
          </a:p>
        </p:txBody>
      </p:sp>
      <p:cxnSp>
        <p:nvCxnSpPr>
          <p:cNvPr id="30" name="Straight Connector 95">
            <a:extLst>
              <a:ext uri="{FF2B5EF4-FFF2-40B4-BE49-F238E27FC236}">
                <a16:creationId xmlns:a16="http://schemas.microsoft.com/office/drawing/2014/main" id="{4562A7A7-5DE9-4DE0-9936-F79C65C14119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">
            <a:extLst>
              <a:ext uri="{FF2B5EF4-FFF2-40B4-BE49-F238E27FC236}">
                <a16:creationId xmlns:a16="http://schemas.microsoft.com/office/drawing/2014/main" id="{9FDF1F8B-3732-4B8E-97CF-6877F2F048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090" y="2182130"/>
            <a:ext cx="3600450" cy="72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dirty="0">
                <a:solidFill>
                  <a:srgbClr val="777777"/>
                </a:solidFill>
                <a:latin typeface="Abadi" panose="020B0604020104020204" pitchFamily="34" charset="0"/>
              </a:rPr>
              <a:t>Accréditation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30E1C1-75B7-592A-4AF0-4C7ADDD77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1602" y="2182130"/>
            <a:ext cx="5183420" cy="72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b="1" dirty="0">
                <a:solidFill>
                  <a:srgbClr val="C0000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Donner Crédit - confiance</a:t>
            </a:r>
          </a:p>
        </p:txBody>
      </p:sp>
      <p:sp>
        <p:nvSpPr>
          <p:cNvPr id="5" name="Flèche droite à entaille 4">
            <a:extLst>
              <a:ext uri="{FF2B5EF4-FFF2-40B4-BE49-F238E27FC236}">
                <a16:creationId xmlns:a16="http://schemas.microsoft.com/office/drawing/2014/main" id="{5656BA5E-637A-7DB3-CB30-97C88FEF8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565" y="2255155"/>
            <a:ext cx="1079500" cy="4318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lt1"/>
              </a:solidFill>
              <a:latin typeface="Abadi" panose="020B0604020104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C478912-8A5C-A6B2-1DF9-624604228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527" y="3117168"/>
            <a:ext cx="3602038" cy="72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dirty="0">
                <a:solidFill>
                  <a:srgbClr val="777777"/>
                </a:solidFill>
                <a:latin typeface="Abadi" panose="020B0604020104020204" pitchFamily="34" charset="0"/>
              </a:rPr>
              <a:t>Certification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C79DF05-B8B7-09A8-9BE6-57AD194EB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8801" y="3118755"/>
            <a:ext cx="6566802" cy="720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fr-FR" altLang="fr-FR" sz="3200" b="1" dirty="0">
                <a:solidFill>
                  <a:srgbClr val="C00000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Volontaire - conformité</a:t>
            </a:r>
          </a:p>
        </p:txBody>
      </p:sp>
      <p:sp>
        <p:nvSpPr>
          <p:cNvPr id="8" name="Flèche droite à entaille 7">
            <a:extLst>
              <a:ext uri="{FF2B5EF4-FFF2-40B4-BE49-F238E27FC236}">
                <a16:creationId xmlns:a16="http://schemas.microsoft.com/office/drawing/2014/main" id="{D9BC49F5-1ACB-113D-DFEB-9A03D76D6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565" y="3190193"/>
            <a:ext cx="1079500" cy="431800"/>
          </a:xfrm>
          <a:prstGeom prst="notched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CBFFFF"/>
              </a:gs>
              <a:gs pos="100000">
                <a:srgbClr val="B5E5E9"/>
              </a:gs>
            </a:gsLst>
            <a:lin ang="5400000"/>
          </a:gra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lt1"/>
              </a:solidFill>
              <a:latin typeface="Abadi" panose="020B0604020104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EA88125-1595-858A-53EC-699140679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115" y="4053793"/>
            <a:ext cx="7991475" cy="10810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r-FR" altLang="fr-FR" sz="3200" dirty="0">
                <a:solidFill>
                  <a:srgbClr val="777777"/>
                </a:solidFill>
                <a:latin typeface="Abadi" panose="020B0604020104020204" pitchFamily="34" charset="0"/>
              </a:rPr>
              <a:t>Certaines normes ou référentiels sont d’application obligatoire</a:t>
            </a:r>
          </a:p>
        </p:txBody>
      </p:sp>
    </p:spTree>
    <p:extLst>
      <p:ext uri="{BB962C8B-B14F-4D97-AF65-F5344CB8AC3E}">
        <p14:creationId xmlns:p14="http://schemas.microsoft.com/office/powerpoint/2010/main" val="3825581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52ED2-CC9B-3401-9025-8DBF3575D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0117DD-7752-3542-4A65-808DC86D2CD0}"/>
              </a:ext>
            </a:extLst>
          </p:cNvPr>
          <p:cNvSpPr/>
          <p:nvPr/>
        </p:nvSpPr>
        <p:spPr>
          <a:xfrm>
            <a:off x="8810487" y="0"/>
            <a:ext cx="1398038" cy="6857999"/>
          </a:xfrm>
          <a:prstGeom prst="rect">
            <a:avLst/>
          </a:prstGeom>
          <a:solidFill>
            <a:srgbClr val="992727"/>
          </a:solidFill>
          <a:ln>
            <a:solidFill>
              <a:srgbClr val="99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94">
            <a:extLst>
              <a:ext uri="{FF2B5EF4-FFF2-40B4-BE49-F238E27FC236}">
                <a16:creationId xmlns:a16="http://schemas.microsoft.com/office/drawing/2014/main" id="{D4EFEAED-7CE0-0C00-F4AD-96152E901D5E}"/>
              </a:ext>
            </a:extLst>
          </p:cNvPr>
          <p:cNvCxnSpPr>
            <a:cxnSpLocks/>
          </p:cNvCxnSpPr>
          <p:nvPr/>
        </p:nvCxnSpPr>
        <p:spPr>
          <a:xfrm flipH="1">
            <a:off x="8287627" y="2904781"/>
            <a:ext cx="812014" cy="741403"/>
          </a:xfrm>
          <a:prstGeom prst="line">
            <a:avLst/>
          </a:prstGeom>
          <a:ln w="38100" cap="rnd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5">
            <a:extLst>
              <a:ext uri="{FF2B5EF4-FFF2-40B4-BE49-F238E27FC236}">
                <a16:creationId xmlns:a16="http://schemas.microsoft.com/office/drawing/2014/main" id="{F8304C1C-39BB-16AE-492B-C480A5D3D752}"/>
              </a:ext>
            </a:extLst>
          </p:cNvPr>
          <p:cNvCxnSpPr>
            <a:cxnSpLocks/>
          </p:cNvCxnSpPr>
          <p:nvPr/>
        </p:nvCxnSpPr>
        <p:spPr>
          <a:xfrm flipH="1">
            <a:off x="8785793" y="1912140"/>
            <a:ext cx="1070171" cy="992641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07">
            <a:extLst>
              <a:ext uri="{FF2B5EF4-FFF2-40B4-BE49-F238E27FC236}">
                <a16:creationId xmlns:a16="http://schemas.microsoft.com/office/drawing/2014/main" id="{8022148E-BBAF-63B3-C02F-6698E56BB011}"/>
              </a:ext>
            </a:extLst>
          </p:cNvPr>
          <p:cNvSpPr/>
          <p:nvPr/>
        </p:nvSpPr>
        <p:spPr>
          <a:xfrm>
            <a:off x="9896180" y="5406403"/>
            <a:ext cx="935614" cy="9356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08">
            <a:extLst>
              <a:ext uri="{FF2B5EF4-FFF2-40B4-BE49-F238E27FC236}">
                <a16:creationId xmlns:a16="http://schemas.microsoft.com/office/drawing/2014/main" id="{F4D12067-6A7D-29FB-2746-25FD6B79AC97}"/>
              </a:ext>
            </a:extLst>
          </p:cNvPr>
          <p:cNvSpPr/>
          <p:nvPr/>
        </p:nvSpPr>
        <p:spPr>
          <a:xfrm>
            <a:off x="9776864" y="5449653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SO 14001 / AB CERTIFICATION - Quality and Co">
            <a:extLst>
              <a:ext uri="{FF2B5EF4-FFF2-40B4-BE49-F238E27FC236}">
                <a16:creationId xmlns:a16="http://schemas.microsoft.com/office/drawing/2014/main" id="{41D621DB-F6B6-EF06-DC3D-B3E4C68D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5">
            <a:extLst>
              <a:ext uri="{FF2B5EF4-FFF2-40B4-BE49-F238E27FC236}">
                <a16:creationId xmlns:a16="http://schemas.microsoft.com/office/drawing/2014/main" id="{A1409118-C208-047F-45B2-03AEEE9D8D07}"/>
              </a:ext>
            </a:extLst>
          </p:cNvPr>
          <p:cNvSpPr txBox="1"/>
          <p:nvPr/>
        </p:nvSpPr>
        <p:spPr>
          <a:xfrm>
            <a:off x="4470867" y="304942"/>
            <a:ext cx="33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</a:t>
            </a:r>
          </a:p>
        </p:txBody>
      </p:sp>
      <p:cxnSp>
        <p:nvCxnSpPr>
          <p:cNvPr id="13" name="Straight Connector 95">
            <a:extLst>
              <a:ext uri="{FF2B5EF4-FFF2-40B4-BE49-F238E27FC236}">
                <a16:creationId xmlns:a16="http://schemas.microsoft.com/office/drawing/2014/main" id="{5706FADF-29DF-0D44-D3B9-F9CB889045B1}"/>
              </a:ext>
            </a:extLst>
          </p:cNvPr>
          <p:cNvCxnSpPr>
            <a:cxnSpLocks/>
          </p:cNvCxnSpPr>
          <p:nvPr/>
        </p:nvCxnSpPr>
        <p:spPr>
          <a:xfrm flipH="1">
            <a:off x="5376978" y="785107"/>
            <a:ext cx="2485081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07">
            <a:extLst>
              <a:ext uri="{FF2B5EF4-FFF2-40B4-BE49-F238E27FC236}">
                <a16:creationId xmlns:a16="http://schemas.microsoft.com/office/drawing/2014/main" id="{E8F09ABF-13A4-8CB1-B874-68FAAA41B137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8">
            <a:extLst>
              <a:ext uri="{FF2B5EF4-FFF2-40B4-BE49-F238E27FC236}">
                <a16:creationId xmlns:a16="http://schemas.microsoft.com/office/drawing/2014/main" id="{1E94CD6B-8459-F95E-6DEB-BF4A02920DFF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694B9E8E-F1CC-4BD3-3961-1D282A7529FF}"/>
              </a:ext>
            </a:extLst>
          </p:cNvPr>
          <p:cNvSpPr txBox="1"/>
          <p:nvPr/>
        </p:nvSpPr>
        <p:spPr>
          <a:xfrm>
            <a:off x="1744544" y="523497"/>
            <a:ext cx="667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4. </a:t>
            </a:r>
            <a:r>
              <a:rPr lang="en-US" sz="2400" b="1" dirty="0" err="1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Accréditations</a:t>
            </a:r>
            <a:endParaRPr lang="en-US" sz="2400" b="1" dirty="0">
              <a:latin typeface="Aharoni" panose="02010803020104030203" pitchFamily="2" charset="-79"/>
              <a:ea typeface="Microsoft YaHei UI" panose="020B0503020204020204" pitchFamily="34" charset="-122"/>
              <a:cs typeface="Aharoni" panose="02010803020104030203" pitchFamily="2" charset="-79"/>
            </a:endParaRPr>
          </a:p>
        </p:txBody>
      </p:sp>
      <p:cxnSp>
        <p:nvCxnSpPr>
          <p:cNvPr id="24" name="Straight Connector 95">
            <a:extLst>
              <a:ext uri="{FF2B5EF4-FFF2-40B4-BE49-F238E27FC236}">
                <a16:creationId xmlns:a16="http://schemas.microsoft.com/office/drawing/2014/main" id="{FCACF88A-A4A6-0B4B-BED5-51BF0F6AE93F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5">
            <a:extLst>
              <a:ext uri="{FF2B5EF4-FFF2-40B4-BE49-F238E27FC236}">
                <a16:creationId xmlns:a16="http://schemas.microsoft.com/office/drawing/2014/main" id="{783113D8-7AF2-DCE1-23EB-8CD60102CF4A}"/>
              </a:ext>
            </a:extLst>
          </p:cNvPr>
          <p:cNvSpPr txBox="1"/>
          <p:nvPr/>
        </p:nvSpPr>
        <p:spPr>
          <a:xfrm>
            <a:off x="429600" y="1549581"/>
            <a:ext cx="8483435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endParaRPr lang="fr-FR" sz="3200" b="1" dirty="0">
              <a:solidFill>
                <a:srgbClr val="C00000"/>
              </a:solidFill>
              <a:effectLst/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r>
              <a:rPr lang="fr-FR" sz="32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ISO 17021-1</a:t>
            </a:r>
            <a:r>
              <a:rPr lang="fr-FR" sz="3200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srgbClr val="777777"/>
                </a:solidFill>
                <a:latin typeface="Abadi" panose="020B0604020104020204" pitchFamily="34" charset="0"/>
                <a:ea typeface="ＭＳ Ｐゴシック" panose="020B0600070205080204" pitchFamily="34" charset="-128"/>
              </a:rPr>
              <a:t>– Systèmes de management</a:t>
            </a:r>
          </a:p>
          <a:p>
            <a:pPr marL="285750" indent="-285750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r>
              <a:rPr lang="fr-FR" sz="32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ISO 17065 </a:t>
            </a:r>
            <a:r>
              <a:rPr lang="fr-FR" sz="3200" dirty="0">
                <a:solidFill>
                  <a:srgbClr val="777777"/>
                </a:solidFill>
                <a:latin typeface="Abadi" panose="020B0604020104020204" pitchFamily="34" charset="0"/>
                <a:ea typeface="ＭＳ Ｐゴシック" panose="020B0600070205080204" pitchFamily="34" charset="-128"/>
              </a:rPr>
              <a:t>– Produits et Services – Référentiels privés </a:t>
            </a:r>
            <a:br>
              <a:rPr lang="fr-FR" sz="3200" dirty="0">
                <a:solidFill>
                  <a:srgbClr val="777777"/>
                </a:solidFill>
                <a:latin typeface="Abadi" panose="020B0604020104020204" pitchFamily="34" charset="0"/>
                <a:ea typeface="ＭＳ Ｐゴシック" panose="020B0600070205080204" pitchFamily="34" charset="-128"/>
              </a:rPr>
            </a:br>
            <a:r>
              <a:rPr lang="fr-FR" sz="32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ISO 17020</a:t>
            </a:r>
            <a:r>
              <a:rPr lang="fr-FR" sz="3200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fr-FR" sz="3200" dirty="0">
                <a:solidFill>
                  <a:srgbClr val="777777"/>
                </a:solidFill>
                <a:latin typeface="Abadi" panose="020B0604020104020204" pitchFamily="34" charset="0"/>
                <a:ea typeface="ＭＳ Ｐゴシック" panose="020B0600070205080204" pitchFamily="34" charset="-128"/>
              </a:rPr>
              <a:t>– Inspection – Evaluation des Etablissements Sociaux et Médico-Sociaux (ESSMS)</a:t>
            </a:r>
          </a:p>
          <a:p>
            <a:pPr marL="285750" indent="-285750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r>
              <a:rPr lang="fr-FR" sz="3200" b="1" dirty="0">
                <a:solidFill>
                  <a:srgbClr val="C00000"/>
                </a:solidFill>
                <a:effectLst/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ISO 17029 </a:t>
            </a:r>
            <a:r>
              <a:rPr lang="fr-FR" sz="3200" dirty="0">
                <a:solidFill>
                  <a:srgbClr val="777777"/>
                </a:solidFill>
                <a:latin typeface="Abadi" panose="020B0604020104020204" pitchFamily="34" charset="0"/>
                <a:ea typeface="ＭＳ Ｐゴシック" panose="020B0600070205080204" pitchFamily="34" charset="-128"/>
              </a:rPr>
              <a:t>– Vérification et validation</a:t>
            </a:r>
          </a:p>
        </p:txBody>
      </p:sp>
    </p:spTree>
    <p:extLst>
      <p:ext uri="{BB962C8B-B14F-4D97-AF65-F5344CB8AC3E}">
        <p14:creationId xmlns:p14="http://schemas.microsoft.com/office/powerpoint/2010/main" val="375621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860E6-3ED2-781A-07B1-DE5A0206A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A5F714-94B6-1CA2-001E-035BA80E4E9E}"/>
              </a:ext>
            </a:extLst>
          </p:cNvPr>
          <p:cNvSpPr/>
          <p:nvPr/>
        </p:nvSpPr>
        <p:spPr>
          <a:xfrm>
            <a:off x="8810487" y="0"/>
            <a:ext cx="1398038" cy="6857999"/>
          </a:xfrm>
          <a:prstGeom prst="rect">
            <a:avLst/>
          </a:prstGeom>
          <a:solidFill>
            <a:srgbClr val="992727"/>
          </a:solidFill>
          <a:ln>
            <a:solidFill>
              <a:srgbClr val="99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94">
            <a:extLst>
              <a:ext uri="{FF2B5EF4-FFF2-40B4-BE49-F238E27FC236}">
                <a16:creationId xmlns:a16="http://schemas.microsoft.com/office/drawing/2014/main" id="{0F4544FA-0B9A-082A-55D7-AA6EBA753EAF}"/>
              </a:ext>
            </a:extLst>
          </p:cNvPr>
          <p:cNvCxnSpPr>
            <a:cxnSpLocks/>
          </p:cNvCxnSpPr>
          <p:nvPr/>
        </p:nvCxnSpPr>
        <p:spPr>
          <a:xfrm flipH="1">
            <a:off x="8287627" y="2904781"/>
            <a:ext cx="812014" cy="741403"/>
          </a:xfrm>
          <a:prstGeom prst="line">
            <a:avLst/>
          </a:prstGeom>
          <a:ln w="38100" cap="rnd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5">
            <a:extLst>
              <a:ext uri="{FF2B5EF4-FFF2-40B4-BE49-F238E27FC236}">
                <a16:creationId xmlns:a16="http://schemas.microsoft.com/office/drawing/2014/main" id="{F26FFB41-577B-D814-F7BF-2F42823B5184}"/>
              </a:ext>
            </a:extLst>
          </p:cNvPr>
          <p:cNvCxnSpPr>
            <a:cxnSpLocks/>
          </p:cNvCxnSpPr>
          <p:nvPr/>
        </p:nvCxnSpPr>
        <p:spPr>
          <a:xfrm flipH="1">
            <a:off x="8785793" y="1912140"/>
            <a:ext cx="1070171" cy="992641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07">
            <a:extLst>
              <a:ext uri="{FF2B5EF4-FFF2-40B4-BE49-F238E27FC236}">
                <a16:creationId xmlns:a16="http://schemas.microsoft.com/office/drawing/2014/main" id="{56510769-DE74-C82C-6CC1-A2339A7AA569}"/>
              </a:ext>
            </a:extLst>
          </p:cNvPr>
          <p:cNvSpPr/>
          <p:nvPr/>
        </p:nvSpPr>
        <p:spPr>
          <a:xfrm>
            <a:off x="9896180" y="5406403"/>
            <a:ext cx="935614" cy="9356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08">
            <a:extLst>
              <a:ext uri="{FF2B5EF4-FFF2-40B4-BE49-F238E27FC236}">
                <a16:creationId xmlns:a16="http://schemas.microsoft.com/office/drawing/2014/main" id="{C4BEB60A-E8EF-72B3-103C-9AEBE9EE52EB}"/>
              </a:ext>
            </a:extLst>
          </p:cNvPr>
          <p:cNvSpPr/>
          <p:nvPr/>
        </p:nvSpPr>
        <p:spPr>
          <a:xfrm>
            <a:off x="9776864" y="5449653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SO 14001 / AB CERTIFICATION - Quality and Co">
            <a:extLst>
              <a:ext uri="{FF2B5EF4-FFF2-40B4-BE49-F238E27FC236}">
                <a16:creationId xmlns:a16="http://schemas.microsoft.com/office/drawing/2014/main" id="{A0BA1874-C3EE-1F2F-723B-BFC52F4FE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5">
            <a:extLst>
              <a:ext uri="{FF2B5EF4-FFF2-40B4-BE49-F238E27FC236}">
                <a16:creationId xmlns:a16="http://schemas.microsoft.com/office/drawing/2014/main" id="{3C7BA39D-0E51-5E02-D129-66A355AFFCFC}"/>
              </a:ext>
            </a:extLst>
          </p:cNvPr>
          <p:cNvSpPr txBox="1"/>
          <p:nvPr/>
        </p:nvSpPr>
        <p:spPr>
          <a:xfrm>
            <a:off x="4470867" y="304942"/>
            <a:ext cx="33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</a:t>
            </a:r>
          </a:p>
        </p:txBody>
      </p:sp>
      <p:cxnSp>
        <p:nvCxnSpPr>
          <p:cNvPr id="13" name="Straight Connector 95">
            <a:extLst>
              <a:ext uri="{FF2B5EF4-FFF2-40B4-BE49-F238E27FC236}">
                <a16:creationId xmlns:a16="http://schemas.microsoft.com/office/drawing/2014/main" id="{76F01D90-FC4A-7725-2270-B6A9E86EF1E5}"/>
              </a:ext>
            </a:extLst>
          </p:cNvPr>
          <p:cNvCxnSpPr>
            <a:cxnSpLocks/>
          </p:cNvCxnSpPr>
          <p:nvPr/>
        </p:nvCxnSpPr>
        <p:spPr>
          <a:xfrm flipH="1">
            <a:off x="5376978" y="785107"/>
            <a:ext cx="2485081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07">
            <a:extLst>
              <a:ext uri="{FF2B5EF4-FFF2-40B4-BE49-F238E27FC236}">
                <a16:creationId xmlns:a16="http://schemas.microsoft.com/office/drawing/2014/main" id="{F12BFF84-4A57-FC10-C91A-3CD583CD6056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8">
            <a:extLst>
              <a:ext uri="{FF2B5EF4-FFF2-40B4-BE49-F238E27FC236}">
                <a16:creationId xmlns:a16="http://schemas.microsoft.com/office/drawing/2014/main" id="{E441B884-77E9-5413-327F-9CD65E0011EE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75020CBD-E93C-93B8-9919-EF7CFBE5EDDA}"/>
              </a:ext>
            </a:extLst>
          </p:cNvPr>
          <p:cNvSpPr txBox="1"/>
          <p:nvPr/>
        </p:nvSpPr>
        <p:spPr>
          <a:xfrm>
            <a:off x="1744544" y="523497"/>
            <a:ext cx="6678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4. Labels</a:t>
            </a:r>
          </a:p>
        </p:txBody>
      </p:sp>
      <p:cxnSp>
        <p:nvCxnSpPr>
          <p:cNvPr id="24" name="Straight Connector 95">
            <a:extLst>
              <a:ext uri="{FF2B5EF4-FFF2-40B4-BE49-F238E27FC236}">
                <a16:creationId xmlns:a16="http://schemas.microsoft.com/office/drawing/2014/main" id="{C3F7F748-447C-9218-8150-F0764C0E242B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5">
            <a:extLst>
              <a:ext uri="{FF2B5EF4-FFF2-40B4-BE49-F238E27FC236}">
                <a16:creationId xmlns:a16="http://schemas.microsoft.com/office/drawing/2014/main" id="{A705D943-C9C4-CA76-C219-3C86FF140BD6}"/>
              </a:ext>
            </a:extLst>
          </p:cNvPr>
          <p:cNvSpPr txBox="1"/>
          <p:nvPr/>
        </p:nvSpPr>
        <p:spPr>
          <a:xfrm>
            <a:off x="280233" y="2452179"/>
            <a:ext cx="799303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endParaRPr lang="fr-FR" sz="3200" b="1" dirty="0">
              <a:solidFill>
                <a:srgbClr val="C00000"/>
              </a:solidFill>
              <a:effectLst/>
              <a:latin typeface="Abadi" panose="020B0604020104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285750" indent="-285750" algn="ctr">
              <a:spcBef>
                <a:spcPts val="600"/>
              </a:spcBef>
              <a:buClr>
                <a:srgbClr val="9C0F2E"/>
              </a:buClr>
              <a:buSzPct val="160000"/>
              <a:buBlip>
                <a:blip r:embed="rId4"/>
              </a:buBlip>
            </a:pPr>
            <a:r>
              <a:rPr lang="fr-FR" sz="3200" dirty="0">
                <a:solidFill>
                  <a:srgbClr val="777777"/>
                </a:solidFill>
                <a:latin typeface="Abadi" panose="020B0604020104020204" pitchFamily="34" charset="0"/>
                <a:ea typeface="ＭＳ Ｐゴシック" panose="020B0600070205080204" pitchFamily="34" charset="-128"/>
              </a:rPr>
              <a:t>Référentiels privés</a:t>
            </a:r>
            <a:r>
              <a:rPr lang="fr-FR" sz="3200" dirty="0">
                <a:solidFill>
                  <a:srgbClr val="777777"/>
                </a:solidFill>
                <a:latin typeface="Abadi" panose="020B0604020104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– sous accréditation ou pas.</a:t>
            </a:r>
            <a:endParaRPr lang="fr-FR" sz="3200" dirty="0">
              <a:solidFill>
                <a:srgbClr val="777777"/>
              </a:solidFill>
              <a:latin typeface="Abadi" panose="020B0604020104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453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3F487-48CC-494D-B0D6-240D2DF4C1FF}"/>
              </a:ext>
            </a:extLst>
          </p:cNvPr>
          <p:cNvSpPr/>
          <p:nvPr/>
        </p:nvSpPr>
        <p:spPr>
          <a:xfrm>
            <a:off x="8382000" y="0"/>
            <a:ext cx="1826525" cy="6857999"/>
          </a:xfrm>
          <a:prstGeom prst="rect">
            <a:avLst/>
          </a:prstGeom>
          <a:solidFill>
            <a:srgbClr val="992727"/>
          </a:solidFill>
          <a:ln>
            <a:solidFill>
              <a:srgbClr val="9927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25">
            <a:extLst>
              <a:ext uri="{FF2B5EF4-FFF2-40B4-BE49-F238E27FC236}">
                <a16:creationId xmlns:a16="http://schemas.microsoft.com/office/drawing/2014/main" id="{0B998147-C9AB-49A0-BDF9-7338B69093AC}"/>
              </a:ext>
            </a:extLst>
          </p:cNvPr>
          <p:cNvSpPr txBox="1"/>
          <p:nvPr/>
        </p:nvSpPr>
        <p:spPr>
          <a:xfrm>
            <a:off x="813585" y="2328495"/>
            <a:ext cx="6695236" cy="2123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9C0F2E"/>
              </a:buClr>
              <a:buSzPct val="150000"/>
              <a:buBlip>
                <a:blip r:embed="rId2"/>
              </a:buBlip>
            </a:pPr>
            <a:r>
              <a:rPr lang="fr-FR" b="1" spc="70" dirty="0">
                <a:solidFill>
                  <a:srgbClr val="58585A"/>
                </a:solidFill>
                <a:latin typeface="Abadi Extra Light" panose="020B0204020104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Actuellement en CD 2 – des commentaires ont été adressés et sont en cours de prise en compte.</a:t>
            </a:r>
          </a:p>
          <a:p>
            <a:pPr marL="457200" indent="-457200" algn="just">
              <a:lnSpc>
                <a:spcPct val="150000"/>
              </a:lnSpc>
              <a:buClr>
                <a:srgbClr val="9C0F2E"/>
              </a:buClr>
              <a:buSzPct val="150000"/>
              <a:buBlip>
                <a:blip r:embed="rId2"/>
              </a:buBlip>
            </a:pPr>
            <a:endParaRPr lang="fr-FR" b="1" spc="70" dirty="0">
              <a:solidFill>
                <a:srgbClr val="58585A"/>
              </a:solidFill>
              <a:latin typeface="Abadi Extra Light" panose="020B0204020104020204" pitchFamily="34" charset="0"/>
              <a:ea typeface="Microsoft YaHei UI" panose="020B0503020204020204" pitchFamily="34" charset="-122"/>
              <a:cs typeface="Aharoni" panose="02010803020104030203" pitchFamily="2" charset="-79"/>
            </a:endParaRPr>
          </a:p>
          <a:p>
            <a:pPr marL="457200" indent="-457200" algn="just">
              <a:lnSpc>
                <a:spcPct val="150000"/>
              </a:lnSpc>
              <a:buClr>
                <a:srgbClr val="9C0F2E"/>
              </a:buClr>
              <a:buSzPct val="150000"/>
              <a:buBlip>
                <a:blip r:embed="rId2"/>
              </a:buBlip>
            </a:pPr>
            <a:r>
              <a:rPr lang="fr-FR" b="1" spc="70" dirty="0">
                <a:solidFill>
                  <a:srgbClr val="58585A"/>
                </a:solidFill>
                <a:latin typeface="Abadi Extra Light" panose="020B0204020104020204" pitchFamily="34" charset="0"/>
                <a:ea typeface="Microsoft YaHei UI" panose="020B0503020204020204" pitchFamily="34" charset="-122"/>
                <a:cs typeface="Aharoni" panose="02010803020104030203" pitchFamily="2" charset="-79"/>
              </a:rPr>
              <a:t>Les normes sont prévues pour potentiellement entre septembre et fin 2026</a:t>
            </a:r>
          </a:p>
        </p:txBody>
      </p:sp>
      <p:cxnSp>
        <p:nvCxnSpPr>
          <p:cNvPr id="19" name="Straight Connector 94">
            <a:extLst>
              <a:ext uri="{FF2B5EF4-FFF2-40B4-BE49-F238E27FC236}">
                <a16:creationId xmlns:a16="http://schemas.microsoft.com/office/drawing/2014/main" id="{328CC5C5-021A-45DA-B959-DBF02249070C}"/>
              </a:ext>
            </a:extLst>
          </p:cNvPr>
          <p:cNvCxnSpPr>
            <a:cxnSpLocks/>
          </p:cNvCxnSpPr>
          <p:nvPr/>
        </p:nvCxnSpPr>
        <p:spPr>
          <a:xfrm flipH="1">
            <a:off x="7975993" y="3179492"/>
            <a:ext cx="812014" cy="741403"/>
          </a:xfrm>
          <a:prstGeom prst="line">
            <a:avLst/>
          </a:prstGeom>
          <a:ln w="38100" cap="rnd">
            <a:solidFill>
              <a:srgbClr val="1919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95">
            <a:extLst>
              <a:ext uri="{FF2B5EF4-FFF2-40B4-BE49-F238E27FC236}">
                <a16:creationId xmlns:a16="http://schemas.microsoft.com/office/drawing/2014/main" id="{8631436C-FEB6-484E-AA0F-21E032FD399D}"/>
              </a:ext>
            </a:extLst>
          </p:cNvPr>
          <p:cNvCxnSpPr>
            <a:cxnSpLocks/>
          </p:cNvCxnSpPr>
          <p:nvPr/>
        </p:nvCxnSpPr>
        <p:spPr>
          <a:xfrm flipH="1">
            <a:off x="7997817" y="2546196"/>
            <a:ext cx="1070171" cy="992641"/>
          </a:xfrm>
          <a:prstGeom prst="line">
            <a:avLst/>
          </a:prstGeom>
          <a:ln w="381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07">
            <a:extLst>
              <a:ext uri="{FF2B5EF4-FFF2-40B4-BE49-F238E27FC236}">
                <a16:creationId xmlns:a16="http://schemas.microsoft.com/office/drawing/2014/main" id="{BFF8BA4D-09F0-4097-84C5-92EFCA0E2A34}"/>
              </a:ext>
            </a:extLst>
          </p:cNvPr>
          <p:cNvSpPr/>
          <p:nvPr/>
        </p:nvSpPr>
        <p:spPr>
          <a:xfrm>
            <a:off x="9896180" y="5406403"/>
            <a:ext cx="935614" cy="93561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08">
            <a:extLst>
              <a:ext uri="{FF2B5EF4-FFF2-40B4-BE49-F238E27FC236}">
                <a16:creationId xmlns:a16="http://schemas.microsoft.com/office/drawing/2014/main" id="{11ADE718-B7BB-40F5-A228-4B2F0E1D31F2}"/>
              </a:ext>
            </a:extLst>
          </p:cNvPr>
          <p:cNvSpPr/>
          <p:nvPr/>
        </p:nvSpPr>
        <p:spPr>
          <a:xfrm>
            <a:off x="9776864" y="5449653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ISO 14001 / AB CERTIFICATION - Quality and Co">
            <a:extLst>
              <a:ext uri="{FF2B5EF4-FFF2-40B4-BE49-F238E27FC236}">
                <a16:creationId xmlns:a16="http://schemas.microsoft.com/office/drawing/2014/main" id="{DACC6368-A5B5-407D-BD48-4DBBD5E3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87" y="172738"/>
            <a:ext cx="1468002" cy="7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5">
            <a:extLst>
              <a:ext uri="{FF2B5EF4-FFF2-40B4-BE49-F238E27FC236}">
                <a16:creationId xmlns:a16="http://schemas.microsoft.com/office/drawing/2014/main" id="{4A557D91-996D-4A49-9D56-C43B183D6ED7}"/>
              </a:ext>
            </a:extLst>
          </p:cNvPr>
          <p:cNvSpPr txBox="1"/>
          <p:nvPr/>
        </p:nvSpPr>
        <p:spPr>
          <a:xfrm>
            <a:off x="4470867" y="304942"/>
            <a:ext cx="3314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AB CERTIFICATION</a:t>
            </a:r>
          </a:p>
        </p:txBody>
      </p:sp>
      <p:cxnSp>
        <p:nvCxnSpPr>
          <p:cNvPr id="13" name="Straight Connector 95">
            <a:extLst>
              <a:ext uri="{FF2B5EF4-FFF2-40B4-BE49-F238E27FC236}">
                <a16:creationId xmlns:a16="http://schemas.microsoft.com/office/drawing/2014/main" id="{C6F9FE95-3DDA-4B4F-AB4D-24A3ADC88400}"/>
              </a:ext>
            </a:extLst>
          </p:cNvPr>
          <p:cNvCxnSpPr>
            <a:cxnSpLocks/>
          </p:cNvCxnSpPr>
          <p:nvPr/>
        </p:nvCxnSpPr>
        <p:spPr>
          <a:xfrm flipH="1">
            <a:off x="5376978" y="785107"/>
            <a:ext cx="2485081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07">
            <a:extLst>
              <a:ext uri="{FF2B5EF4-FFF2-40B4-BE49-F238E27FC236}">
                <a16:creationId xmlns:a16="http://schemas.microsoft.com/office/drawing/2014/main" id="{41048E08-6F55-4774-A7DF-A4A54679C777}"/>
              </a:ext>
            </a:extLst>
          </p:cNvPr>
          <p:cNvSpPr/>
          <p:nvPr/>
        </p:nvSpPr>
        <p:spPr>
          <a:xfrm>
            <a:off x="540159" y="360355"/>
            <a:ext cx="935614" cy="935614"/>
          </a:xfrm>
          <a:prstGeom prst="ellipse">
            <a:avLst/>
          </a:prstGeom>
          <a:solidFill>
            <a:srgbClr val="9C0F2E"/>
          </a:solidFill>
          <a:ln>
            <a:solidFill>
              <a:srgbClr val="C00000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08">
            <a:extLst>
              <a:ext uri="{FF2B5EF4-FFF2-40B4-BE49-F238E27FC236}">
                <a16:creationId xmlns:a16="http://schemas.microsoft.com/office/drawing/2014/main" id="{2953E101-73D4-4EF2-90E7-086FEC08D6B9}"/>
              </a:ext>
            </a:extLst>
          </p:cNvPr>
          <p:cNvSpPr/>
          <p:nvPr/>
        </p:nvSpPr>
        <p:spPr>
          <a:xfrm>
            <a:off x="420843" y="403605"/>
            <a:ext cx="587758" cy="587758"/>
          </a:xfrm>
          <a:prstGeom prst="ellipse">
            <a:avLst/>
          </a:prstGeom>
          <a:noFill/>
          <a:ln w="76200">
            <a:solidFill>
              <a:srgbClr val="191919"/>
            </a:solidFill>
          </a:ln>
          <a:effectLst>
            <a:outerShdw blurRad="508000" dist="419100" dir="9360000" sx="57000" sy="57000" algn="ctr" rotWithShape="0">
              <a:schemeClr val="tx1">
                <a:alpha val="61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5">
            <a:extLst>
              <a:ext uri="{FF2B5EF4-FFF2-40B4-BE49-F238E27FC236}">
                <a16:creationId xmlns:a16="http://schemas.microsoft.com/office/drawing/2014/main" id="{53D89482-82EB-4376-88F1-DD5716D693CC}"/>
              </a:ext>
            </a:extLst>
          </p:cNvPr>
          <p:cNvSpPr txBox="1"/>
          <p:nvPr/>
        </p:nvSpPr>
        <p:spPr>
          <a:xfrm>
            <a:off x="1744544" y="523497"/>
            <a:ext cx="637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Aharoni" panose="02010803020104030203" pitchFamily="2" charset="-79"/>
                <a:ea typeface="Microsoft YaHei UI" panose="020B0503020204020204" pitchFamily="34" charset="-122"/>
                <a:cs typeface="Aharoni" panose="02010803020104030203" pitchFamily="2" charset="-79"/>
              </a:rPr>
              <a:t>Évolutions normatives – ISO 9001 et 14001 </a:t>
            </a:r>
          </a:p>
        </p:txBody>
      </p:sp>
      <p:cxnSp>
        <p:nvCxnSpPr>
          <p:cNvPr id="24" name="Straight Connector 95">
            <a:extLst>
              <a:ext uri="{FF2B5EF4-FFF2-40B4-BE49-F238E27FC236}">
                <a16:creationId xmlns:a16="http://schemas.microsoft.com/office/drawing/2014/main" id="{E15F0419-82E7-42BC-A38A-1B948438AC96}"/>
              </a:ext>
            </a:extLst>
          </p:cNvPr>
          <p:cNvCxnSpPr>
            <a:cxnSpLocks/>
          </p:cNvCxnSpPr>
          <p:nvPr/>
        </p:nvCxnSpPr>
        <p:spPr>
          <a:xfrm flipH="1">
            <a:off x="1882808" y="985162"/>
            <a:ext cx="880118" cy="0"/>
          </a:xfrm>
          <a:prstGeom prst="line">
            <a:avLst/>
          </a:prstGeom>
          <a:ln w="57150" cap="rnd">
            <a:solidFill>
              <a:srgbClr val="9C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065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6624</TotalTime>
  <Words>554</Words>
  <Application>Microsoft Macintosh PowerPoint</Application>
  <PresentationFormat>Grand écran</PresentationFormat>
  <Paragraphs>90</Paragraphs>
  <Slides>12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Abadi</vt:lpstr>
      <vt:lpstr>Abadi Extra Light</vt:lpstr>
      <vt:lpstr>Aharoni</vt:lpstr>
      <vt:lpstr>Arial</vt:lpstr>
      <vt:lpstr>Arial Nova Light</vt:lpstr>
      <vt:lpstr>Calibri</vt:lpstr>
      <vt:lpstr>Calibri Light</vt:lpstr>
      <vt:lpstr>Cambria</vt:lpstr>
      <vt:lpstr>Microsoft JhengHei Light</vt:lpstr>
      <vt:lpstr>Trebuchet MS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Melissa Beaugendre</dc:creator>
  <cp:lastModifiedBy>Georges Abi Rached</cp:lastModifiedBy>
  <cp:revision>539</cp:revision>
  <cp:lastPrinted>2020-05-27T09:32:34Z</cp:lastPrinted>
  <dcterms:created xsi:type="dcterms:W3CDTF">2020-05-13T12:57:04Z</dcterms:created>
  <dcterms:modified xsi:type="dcterms:W3CDTF">2025-04-10T07:45:43Z</dcterms:modified>
</cp:coreProperties>
</file>