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ink/ink1.xml" ContentType="application/inkml+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18" r:id="rId1"/>
  </p:sldMasterIdLst>
  <p:notesMasterIdLst>
    <p:notesMasterId r:id="rId71"/>
  </p:notesMasterIdLst>
  <p:handoutMasterIdLst>
    <p:handoutMasterId r:id="rId72"/>
  </p:handoutMasterIdLst>
  <p:sldIdLst>
    <p:sldId id="305" r:id="rId2"/>
    <p:sldId id="2113418458" r:id="rId3"/>
    <p:sldId id="2147483059" r:id="rId4"/>
    <p:sldId id="2147483058" r:id="rId5"/>
    <p:sldId id="2147483135" r:id="rId6"/>
    <p:sldId id="2223" r:id="rId7"/>
    <p:sldId id="2147483054" r:id="rId8"/>
    <p:sldId id="2145706471" r:id="rId9"/>
    <p:sldId id="2195" r:id="rId10"/>
    <p:sldId id="2147483138" r:id="rId11"/>
    <p:sldId id="2147483151" r:id="rId12"/>
    <p:sldId id="2147483152" r:id="rId13"/>
    <p:sldId id="2147483137" r:id="rId14"/>
    <p:sldId id="2147483150" r:id="rId15"/>
    <p:sldId id="2147483074" r:id="rId16"/>
    <p:sldId id="2147482984" r:id="rId17"/>
    <p:sldId id="2147483068" r:id="rId18"/>
    <p:sldId id="2147482990" r:id="rId19"/>
    <p:sldId id="2147483114" r:id="rId20"/>
    <p:sldId id="2147483113" r:id="rId21"/>
    <p:sldId id="2147483069" r:id="rId22"/>
    <p:sldId id="2581" r:id="rId23"/>
    <p:sldId id="2147483147" r:id="rId24"/>
    <p:sldId id="2147483076" r:id="rId25"/>
    <p:sldId id="2147483070" r:id="rId26"/>
    <p:sldId id="2147483071" r:id="rId27"/>
    <p:sldId id="2147483072" r:id="rId28"/>
    <p:sldId id="2147483077" r:id="rId29"/>
    <p:sldId id="2147483079" r:id="rId30"/>
    <p:sldId id="2147483082" r:id="rId31"/>
    <p:sldId id="2147483080" r:id="rId32"/>
    <p:sldId id="2147483081" r:id="rId33"/>
    <p:sldId id="2147483090" r:id="rId34"/>
    <p:sldId id="2147483159" r:id="rId35"/>
    <p:sldId id="2147483115" r:id="rId36"/>
    <p:sldId id="2147483088" r:id="rId37"/>
    <p:sldId id="2147483091" r:id="rId38"/>
    <p:sldId id="2147483093" r:id="rId39"/>
    <p:sldId id="2147483122" r:id="rId40"/>
    <p:sldId id="2147483120" r:id="rId41"/>
    <p:sldId id="2147483078" r:id="rId42"/>
    <p:sldId id="2147483160" r:id="rId43"/>
    <p:sldId id="2147483153" r:id="rId44"/>
    <p:sldId id="2147483097" r:id="rId45"/>
    <p:sldId id="2147483095" r:id="rId46"/>
    <p:sldId id="2147483100" r:id="rId47"/>
    <p:sldId id="2147483123" r:id="rId48"/>
    <p:sldId id="2147483161" r:id="rId49"/>
    <p:sldId id="2147483163" r:id="rId50"/>
    <p:sldId id="2147483162" r:id="rId51"/>
    <p:sldId id="2147483164" r:id="rId52"/>
    <p:sldId id="2147483165" r:id="rId53"/>
    <p:sldId id="2147483166" r:id="rId54"/>
    <p:sldId id="2147483073" r:id="rId55"/>
    <p:sldId id="2147483103" r:id="rId56"/>
    <p:sldId id="2147483126" r:id="rId57"/>
    <p:sldId id="2147483156" r:id="rId58"/>
    <p:sldId id="2147483157" r:id="rId59"/>
    <p:sldId id="2147483158" r:id="rId60"/>
    <p:sldId id="2147483102" r:id="rId61"/>
    <p:sldId id="2147483128" r:id="rId62"/>
    <p:sldId id="2147483129" r:id="rId63"/>
    <p:sldId id="2147483130" r:id="rId64"/>
    <p:sldId id="2147483131" r:id="rId65"/>
    <p:sldId id="2147483134" r:id="rId66"/>
    <p:sldId id="2147483133" r:id="rId67"/>
    <p:sldId id="2147483132" r:id="rId68"/>
    <p:sldId id="2147483146" r:id="rId69"/>
    <p:sldId id="286" r:id="rId70"/>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410"/>
    <a:srgbClr val="8F7ACC"/>
    <a:srgbClr val="FB2933"/>
    <a:srgbClr val="FF2929"/>
    <a:srgbClr val="FF9933"/>
    <a:srgbClr val="FF9966"/>
    <a:srgbClr val="53C2E5"/>
    <a:srgbClr val="FF0909"/>
    <a:srgbClr val="30303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A90B1F-A313-4F55-A431-5905C0DC0815}" v="22" dt="2026-09-16T08:52:13.469"/>
  </p1510:revLst>
</p1510:revInfo>
</file>

<file path=ppt/tableStyles.xml><?xml version="1.0" encoding="utf-8"?>
<a:tblStyleLst xmlns:a="http://schemas.openxmlformats.org/drawingml/2006/main" def="{7DF18680-E054-41AD-8BC1-D1AEF772440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34" autoAdjust="0"/>
    <p:restoredTop sz="80000" autoAdjust="0"/>
  </p:normalViewPr>
  <p:slideViewPr>
    <p:cSldViewPr snapToGrid="0" showGuides="1">
      <p:cViewPr varScale="1">
        <p:scale>
          <a:sx n="101" d="100"/>
          <a:sy n="101" d="100"/>
        </p:scale>
        <p:origin x="824" y="192"/>
      </p:cViewPr>
      <p:guideLst>
        <p:guide orient="horz" pos="2160"/>
        <p:guide pos="3840"/>
      </p:guideLst>
    </p:cSldViewPr>
  </p:slideViewPr>
  <p:notesTextViewPr>
    <p:cViewPr>
      <p:scale>
        <a:sx n="1" d="1"/>
        <a:sy n="1" d="1"/>
      </p:scale>
      <p:origin x="0" y="0"/>
    </p:cViewPr>
  </p:notesTextViewPr>
  <p:sorterViewPr>
    <p:cViewPr>
      <p:scale>
        <a:sx n="90" d="100"/>
        <a:sy n="90" d="100"/>
      </p:scale>
      <p:origin x="0" y="0"/>
    </p:cViewPr>
  </p:sorterViewPr>
  <p:notesViewPr>
    <p:cSldViewPr snapToGrid="0" showGuides="1">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D5EA6BD-51F7-4D5B-B425-0927853179F6}"/>
              </a:ext>
            </a:extLst>
          </p:cNvPr>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054074E-0A60-4180-AE29-DC312C23A4F5}"/>
              </a:ext>
            </a:extLst>
          </p:cNvPr>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93B6CDC5-41CF-4EC4-8935-27481ED0D035}" type="datetimeFigureOut">
              <a:rPr lang="en-GB" smtClean="0"/>
              <a:t>17/09/2026</a:t>
            </a:fld>
            <a:endParaRPr lang="en-GB"/>
          </a:p>
        </p:txBody>
      </p:sp>
      <p:sp>
        <p:nvSpPr>
          <p:cNvPr id="4" name="Footer Placeholder 3">
            <a:extLst>
              <a:ext uri="{FF2B5EF4-FFF2-40B4-BE49-F238E27FC236}">
                <a16:creationId xmlns:a16="http://schemas.microsoft.com/office/drawing/2014/main" id="{6B536955-1F75-463F-A982-D5F4B2ABC302}"/>
              </a:ext>
            </a:extLst>
          </p:cNvPr>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6EAD9B5-4752-448F-B30F-BFB59CFF0017}"/>
              </a:ext>
            </a:extLst>
          </p:cNvPr>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92886CA6-B3C7-4F48-B216-507FEC8185BC}" type="slidenum">
              <a:rPr lang="en-GB" smtClean="0"/>
              <a:t>‹N°›</a:t>
            </a:fld>
            <a:endParaRPr lang="en-GB"/>
          </a:p>
        </p:txBody>
      </p:sp>
    </p:spTree>
    <p:extLst>
      <p:ext uri="{BB962C8B-B14F-4D97-AF65-F5344CB8AC3E}">
        <p14:creationId xmlns:p14="http://schemas.microsoft.com/office/powerpoint/2010/main" val="86762503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9-05-21T13:14:03.244"/>
    </inkml:context>
    <inkml:brush xml:id="br0">
      <inkml:brushProperty name="width" value="0.05" units="cm"/>
      <inkml:brushProperty name="height" value="0.05" units="cm"/>
    </inkml:brush>
  </inkml:definitions>
  <inkml:trace contextRef="#ctx0" brushRef="#br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B1A30345-FEA7-4B15-8EFB-A8E78ADB950A}" type="datetimeFigureOut">
              <a:rPr lang="en-GB" smtClean="0"/>
              <a:t>17/09/2026</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F0866562-16CE-4A9C-8EB9-B733D9E8CE9C}" type="slidenum">
              <a:rPr lang="en-GB" smtClean="0"/>
              <a:t>‹N°›</a:t>
            </a:fld>
            <a:endParaRPr lang="en-GB"/>
          </a:p>
        </p:txBody>
      </p:sp>
    </p:spTree>
    <p:extLst>
      <p:ext uri="{BB962C8B-B14F-4D97-AF65-F5344CB8AC3E}">
        <p14:creationId xmlns:p14="http://schemas.microsoft.com/office/powerpoint/2010/main" val="3147103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0866562-16CE-4A9C-8EB9-B733D9E8CE9C}" type="slidenum">
              <a:rPr lang="en-GB" smtClean="0"/>
              <a:t>1</a:t>
            </a:fld>
            <a:endParaRPr lang="en-GB"/>
          </a:p>
        </p:txBody>
      </p:sp>
    </p:spTree>
    <p:extLst>
      <p:ext uri="{BB962C8B-B14F-4D97-AF65-F5344CB8AC3E}">
        <p14:creationId xmlns:p14="http://schemas.microsoft.com/office/powerpoint/2010/main" val="2414556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BA29C-4EBF-0BE9-B992-DAEF1E9C4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670DB-7274-7215-C3AB-6421E32655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433D05-7161-AD3E-FD0E-DC7E6255F68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7DD7E89-23D3-EA8B-A120-EF3BBCFA76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4263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114C9-EC89-4F0A-DC35-CD6F98835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46D4CC-F479-72D5-FCFC-049CEBC330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87A32-9431-A3E6-94BA-8932373401AF}"/>
              </a:ext>
            </a:extLst>
          </p:cNvPr>
          <p:cNvSpPr>
            <a:spLocks noGrp="1"/>
          </p:cNvSpPr>
          <p:nvPr>
            <p:ph type="body" idx="1"/>
          </p:nvPr>
        </p:nvSpPr>
        <p:spPr>
          <a:xfrm>
            <a:off x="675837" y="5136793"/>
            <a:ext cx="5401955" cy="4865617"/>
          </a:xfrm>
          <a:prstGeom prst="rect">
            <a:avLst/>
          </a:prstGeom>
        </p:spPr>
        <p:txBody>
          <a:bodyPr/>
          <a:lstStyle/>
          <a:p>
            <a:endParaRPr lang="fr-FR"/>
          </a:p>
        </p:txBody>
      </p:sp>
    </p:spTree>
    <p:extLst>
      <p:ext uri="{BB962C8B-B14F-4D97-AF65-F5344CB8AC3E}">
        <p14:creationId xmlns:p14="http://schemas.microsoft.com/office/powerpoint/2010/main" val="2732007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5837" y="5136793"/>
            <a:ext cx="5401955" cy="4865617"/>
          </a:xfrm>
          <a:prstGeom prst="rect">
            <a:avLst/>
          </a:prstGeom>
        </p:spPr>
        <p:txBody>
          <a:bodyPr/>
          <a:lstStyle/>
          <a:p>
            <a:endParaRPr lang="fr-FR"/>
          </a:p>
        </p:txBody>
      </p:sp>
    </p:spTree>
    <p:extLst>
      <p:ext uri="{BB962C8B-B14F-4D97-AF65-F5344CB8AC3E}">
        <p14:creationId xmlns:p14="http://schemas.microsoft.com/office/powerpoint/2010/main" val="1707856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5837" y="5136793"/>
            <a:ext cx="5401955" cy="4865617"/>
          </a:xfrm>
          <a:prstGeom prst="rect">
            <a:avLst/>
          </a:prstGeom>
        </p:spPr>
        <p:txBody>
          <a:bodyPr/>
          <a:lstStyle/>
          <a:p>
            <a:endParaRPr lang="fr-FR"/>
          </a:p>
        </p:txBody>
      </p:sp>
    </p:spTree>
    <p:extLst>
      <p:ext uri="{BB962C8B-B14F-4D97-AF65-F5344CB8AC3E}">
        <p14:creationId xmlns:p14="http://schemas.microsoft.com/office/powerpoint/2010/main" val="1138440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3D261-68D5-3E63-CB81-2BED87E3C5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F06BF-4371-5B82-8C75-C78ABFF230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4DED4-8F05-59E5-26D3-9D2601ED065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B4016A6-3F4B-299E-913D-E4FDBC467B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122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5837" y="5136793"/>
            <a:ext cx="5401955" cy="4865617"/>
          </a:xfrm>
          <a:prstGeom prst="rect">
            <a:avLst/>
          </a:prstGeom>
        </p:spPr>
        <p:txBody>
          <a:bodyPr/>
          <a:lstStyle/>
          <a:p>
            <a:endParaRPr lang="fr-FR"/>
          </a:p>
        </p:txBody>
      </p:sp>
    </p:spTree>
    <p:extLst>
      <p:ext uri="{BB962C8B-B14F-4D97-AF65-F5344CB8AC3E}">
        <p14:creationId xmlns:p14="http://schemas.microsoft.com/office/powerpoint/2010/main" val="3740501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E6A10-FEBE-C09B-13EC-B628DB20D4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CB394-75F2-8FF7-BD11-29660F3BFA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A1AB69-99F4-2042-7DD2-2A86B3014FE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C679E16-FBBD-3D2E-86B5-A0F4989655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9231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AC3D4-9E3D-3197-F61F-13B87F0359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2DFA17-3557-BA48-B497-D9A4464654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B04067-9BC8-DDF6-BAFB-E02E7AE3B5C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6E697FD-5CFE-25B2-7D69-752F7F110F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121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F6F44-960E-8E5B-D230-AECF8F480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4C5592-5492-9A8B-6A7E-989D6954B7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670D91-A77B-57CF-63FB-C0ACCA1FCDD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863D834-2DFA-2BE1-31FF-40E8B74A2A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259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7EB16-1D58-E86F-14CE-000CE2A4C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E5E89-2366-342B-3C3C-AF03E2A736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CFFBF-A71E-633C-6CD0-D6DE5E6A108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436CDF5-1EDC-5FB3-221E-8DC3318D28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4152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B4BCF-EE33-E7EB-7E17-0D963430D5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A5006F-5E77-5D6A-06C7-B685E14E57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86B260-DE2A-0447-FF9A-83EB83DC0F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D9B4EA-B4C3-C37C-803E-3B39D5B664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77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0BD6C-B771-01C2-383B-0493783E5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158A6-4ED5-EADE-D1B3-88D8A92C2D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94BFB6-9832-96E2-F17E-589C1C40CC3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CB4C07C-2AB0-4160-D982-9895176E5F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78082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1D12-2F45-371F-8AC2-FA824CDDE1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D93E8-A39D-DCCD-DA04-85BB396C2E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396D37-FA7D-5B5D-839E-11AF6CACEE8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5CB9BB2-899E-5676-963B-E6DF590276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9231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A04A0-83D3-BC0A-BFD9-AC674D256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630B56-1DD0-4877-6036-83C2D38DD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61325-7F37-EFA6-F50E-CA97303B0C1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AE14E42-50FB-B8E3-6136-43C6CC555E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548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294D0-D611-0342-A24D-F9F6699B5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1E608E-BA6B-C928-FDAA-DB6B17A72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AA43C6-DF4B-C5CD-7981-69499A6E0E1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A6EBC5E-45EA-7267-036C-8C3D1F96B8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658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DBF0B-96E5-13E9-91B5-D65386CBD5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4E911-236A-E346-18CB-099418BA13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02D25A-3C6F-A20A-9382-A3C5B51BB39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F816A5F-3D0D-0D56-0143-E757D62E10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1182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1F079-E8D3-B871-C4F6-3E6965411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CA2E0-228B-397F-CB28-81215764CF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2F89CE-5C7C-DEC7-7342-FF03CD299B1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785E651-9677-E3DB-D576-381CB9266C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8121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F6696-2DB5-DEB1-B99F-031F1A5C0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11315-06AC-5BEE-DAF6-5230D47B0C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EC1BEF-9E76-B944-6957-DD6695EB4B8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6959693-C2C5-1E56-3B29-21A7E7FAEE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7366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ED30D-8C34-E810-6607-BC8C5F9F8D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4A90E-E88F-BA6E-CD2F-83C741A43B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5F5156-6729-6144-E4E3-0B369B40B42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0314B3F-8E53-ECF1-D4C5-922C6D150B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5326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53573-00A1-A8F3-5926-CFF673053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C32DF-902D-59E7-87F9-98A9152125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FAAE4-C984-78C6-7C44-EC5282E8ACE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D7B561B-6CAD-EBE2-A8BA-3FD999D848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192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DC5DA-0492-CDA7-F2FA-C0006384E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1FEC48-D41B-35FD-E9E3-2DD3ADA03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9CBC54-9706-DFB0-6994-6C9D4519E59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BC9EF48-08F8-6232-DB2D-518F1E15FA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85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84B4B-C060-261A-FEC5-E58FBC7B8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431B10-58DA-8788-A6A2-673E5AE6FF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161785-E4CB-54FB-8CF4-761474B2779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74E37F6-851F-01E3-0E51-D000437891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732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A39DD-E4E2-DA0A-9C53-C917D36BF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37D88-5070-1F47-7FD3-7455123A04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0BEA41-57B2-B9A5-8E79-6F73FA327471}"/>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 Amylose </a:t>
            </a:r>
            <a:r>
              <a:rPr lang="en-GB" sz="1200" b="0" i="0" kern="1200" dirty="0" err="1">
                <a:solidFill>
                  <a:schemeClr val="tx1"/>
                </a:solidFill>
                <a:effectLst/>
                <a:latin typeface="+mn-lt"/>
                <a:ea typeface="+mn-ea"/>
                <a:cs typeface="+mn-cs"/>
              </a:rPr>
              <a:t>héréditaire</a:t>
            </a:r>
            <a:r>
              <a:rPr lang="en-GB" sz="1200" b="0" i="0" kern="1200" dirty="0">
                <a:solidFill>
                  <a:schemeClr val="tx1"/>
                </a:solidFill>
                <a:effectLst/>
                <a:latin typeface="+mn-lt"/>
                <a:ea typeface="+mn-ea"/>
                <a:cs typeface="+mn-cs"/>
              </a:rPr>
              <a:t> à </a:t>
            </a:r>
            <a:r>
              <a:rPr lang="en-GB" sz="1200" b="0" i="0" kern="1200" dirty="0" err="1">
                <a:solidFill>
                  <a:schemeClr val="tx1"/>
                </a:solidFill>
                <a:effectLst/>
                <a:latin typeface="+mn-lt"/>
                <a:ea typeface="+mn-ea"/>
                <a:cs typeface="+mn-cs"/>
              </a:rPr>
              <a:t>transthyrétine</a:t>
            </a:r>
            <a:endParaRPr lang="en-GB" dirty="0"/>
          </a:p>
        </p:txBody>
      </p:sp>
      <p:sp>
        <p:nvSpPr>
          <p:cNvPr id="4" name="Slide Number Placeholder 3">
            <a:extLst>
              <a:ext uri="{FF2B5EF4-FFF2-40B4-BE49-F238E27FC236}">
                <a16:creationId xmlns:a16="http://schemas.microsoft.com/office/drawing/2014/main" id="{1A446DD1-90AA-FB39-C025-1B3C066798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775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D944C-E0A5-9044-C1B8-EB17E49C3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99C64-4A4F-B77F-0C45-25B750999E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19585D-1EF8-8E0F-4BDD-20DC800706C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5B28D60-0E25-590C-FCC4-D3D737ABB7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117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3DD9-3FA5-BC2B-889D-8B63F5FA4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2509E-9391-926D-44B8-5AA20F473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684A58-A146-184C-4D77-6D63535FD3A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E0B64AD-7F08-CD91-29F6-718950E777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58068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8A89E-EA64-2B6D-6413-C27F7A182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CEDA5-5649-184A-5C5C-22180B86A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43B039-A1AD-4533-3ADA-ED0C1E37F8F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C8151B3-D08B-04D4-07BB-45CC034CF7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080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72539-D40C-4CDE-D7D3-308A171C26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2AF5C8-96A4-D127-F49E-39B909894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C6B1F-B457-D15D-E128-BE33A7AF40BB}"/>
              </a:ext>
            </a:extLst>
          </p:cNvPr>
          <p:cNvSpPr>
            <a:spLocks noGrp="1"/>
          </p:cNvSpPr>
          <p:nvPr>
            <p:ph type="body" idx="1"/>
          </p:nvPr>
        </p:nvSpPr>
        <p:spPr/>
        <p:txBody>
          <a:bodyPr/>
          <a:lstStyle/>
          <a:p>
            <a:r>
              <a:rPr lang="fr-FR" dirty="0"/>
              <a:t>Maladie de Pompe</a:t>
            </a:r>
          </a:p>
          <a:p>
            <a:endParaRPr lang="en-GB" dirty="0"/>
          </a:p>
        </p:txBody>
      </p:sp>
      <p:sp>
        <p:nvSpPr>
          <p:cNvPr id="4" name="Slide Number Placeholder 3">
            <a:extLst>
              <a:ext uri="{FF2B5EF4-FFF2-40B4-BE49-F238E27FC236}">
                <a16:creationId xmlns:a16="http://schemas.microsoft.com/office/drawing/2014/main" id="{3B1290EA-AF63-B2C2-9755-E248B03F63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2932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09354-0DA2-589C-14AF-5A9028891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B94DD5-0824-FFD9-B7EB-54B4487A9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2FEC0D-41D3-94CA-E4EC-04C7D1E5D91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7AEB655-9DEA-8452-1F9F-24C1C64AAD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77365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73E68-595B-B227-D7EB-1805E4014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7A9B6A-021B-8CAD-E976-887C3DE3EF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3679D-7C26-F16C-634F-0339C3DB514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31F297E-4E75-2C64-BD79-200B8210D7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3712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C1526-277F-5550-2CDE-F05F5C5C2B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508E54-4F02-41C9-3809-5B6C9A7C42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95D756-8152-B0DF-669E-DFBF8E9565F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52FA297-006E-BF37-A85B-286D761C45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0964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3F85E-9E2F-F3A6-C108-1C77EBCC86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562CDE-860C-F7CE-3134-8EBC81D999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062FB3-DC1C-4472-47B5-3C03071C5AF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48AC25A-AB2F-2377-D401-6C3257E401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4601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77918-C3B9-3980-EB70-13586FF32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95E57-A9D5-1188-8799-989B12723A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E5D10-B714-1D47-6AC9-2B47BAF5FF7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6762278-9966-D291-32C8-9CA5CF5DDF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9919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6C301-0CBF-E490-B961-58826D162E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898EFF-EF2C-706E-7A2F-855923658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E19142-A086-F83C-38A1-1E99D1FE1BF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56A1408-E64F-646A-4D04-E9B6C75928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09525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1A596-3E27-2379-17CD-9B84C39B0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4FCA88-55D8-F439-9B7A-65A52FFE59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2B289-BFD1-37A6-D07E-3848DC39DDF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81588E4-AC3E-CBED-A8C6-6D12E96D6F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33071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FD957-48FB-2C83-8D05-1B0533057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8194B-EEB5-3484-1720-0DB9BBAB92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ADA00-04B4-4B0A-8C47-EFC7E72ED29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2571085-750E-C2A6-972C-AE6C7FE162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5732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E68E-1B4F-9B59-F11C-4435DDF2C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34B997-9DE8-02A6-FC8A-8198F543AD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92C99D-7C3C-18E3-7709-8FD390B4339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2AD243A-44B5-FD44-8660-EA0086BA89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9875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CAD52-69CB-32F7-2FEC-453F767A98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0E43A7-AABA-5AB4-8E2C-D87E0F4E94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C8F184-A843-30BD-2017-5D4C723EBD9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E5E8EB9-C83E-CF56-8819-507E52EE25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93447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906F0-AF24-EC70-E0B5-F82313FD6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1B455-44E1-CD82-081E-5963E54160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83843F-C672-4BE4-15B1-A99FD0B1B5F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07FCEDE-3077-D8CC-70B2-BBE05767D4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80390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1B148-7604-6FBE-1214-25FC36F80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CDE12-3362-58CE-C3CB-057F18D5F1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77FE8-0040-E093-5B05-B7BADD1F6D2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7FD470-1CA0-E45D-763B-23823CD24F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7274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946BD-A233-382B-BF32-C8D3CD3E4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A2F23-C1D5-E425-8F4F-CA4F4164D1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0821DE-CD88-CC72-9FE5-3438752C46A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8561A15-5796-3959-E775-68B032C65D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84309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E3F33-8B84-553D-72C5-5C050F854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DF143-30B4-1A17-DA62-08F233FDF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9929B-8FF4-73D2-344C-A950BA599D9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712CAED-F60F-8FED-4922-EAAAC096BC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3002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DDFA2-92FC-17CB-FBC0-A5D0AAE83F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92142-4398-B395-94B3-D9824AACB4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F8CAEE-3D15-EBB5-D9A7-BE73FFC7C54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8DBC41B-FAFC-3251-A84C-433B2BEC4A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93141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58D1B-D227-1723-1430-ACB92EAC3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B00EF1-CC9A-A400-B332-3746854D20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461178-5A72-171D-A68B-118E7F1686A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517AEB8-34D7-D9FA-C5BF-836F7CC7A7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575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D361B-54BC-709A-4776-456F5AACA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AB471-A84B-E829-DB02-8662B5FED1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8B4E53-049D-55F9-BF90-8F3C840736C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588A31-84E4-8982-779C-2060A6DDD2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33754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F9B6C-06FC-68F0-59E8-E26030F5A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C5F5C-4A93-7F42-196D-58D3EA9030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5E9C7C-09FA-C955-588D-67AA7301338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BCCDA80-06A6-E385-C07B-DBC98DC851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3882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B9D1E-4C6D-7BFE-2CCA-A8ACD2846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79209-DEE3-EBA1-A837-FD2B695162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9532AE-828D-3335-7869-48F28F3B809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D3E3947-EB16-0D89-9BEE-9F84B9D64A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0898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E00E9-9132-0DC8-2D20-32DC44989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3257F-F1C5-0C69-BBB7-A52CECF33A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C839D1-172C-7CFC-520A-275085CEFF2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CCCD661-A12A-B83D-9BF6-F73355CF55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70076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4A41F-4F5D-A133-C7E5-0619F2843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6E0FC-53F9-504D-416E-76F806F9CD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74983B-F255-967E-901E-AEBC54DAA26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4EA0D15-591E-39F5-38F2-0D4762C118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5138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38F76-BB54-D4F7-807B-897FA2406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93F0F-4A54-9CF3-BE19-8882D83C45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97AA42-258E-702D-E50B-845F2114EA6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C550B4D-A06C-BF48-9EB8-71EF5EB504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866562-16CE-4A9C-8EB9-B733D9E8CE9C}"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22365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4.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jpg"/><Relationship Id="rId5" Type="http://schemas.openxmlformats.org/officeDocument/2006/relationships/slideMaster" Target="../slideMasters/slideMaster1.xml"/><Relationship Id="rId4" Type="http://schemas.openxmlformats.org/officeDocument/2006/relationships/tags" Target="../tags/tag7.xml"/></Relationships>
</file>

<file path=ppt/slideLayouts/_rels/slideLayout1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5.jp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seul">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23B9D-566C-4BF1-A35B-A011B11D159A}"/>
              </a:ext>
            </a:extLst>
          </p:cNvPr>
          <p:cNvSpPr>
            <a:spLocks noGrp="1"/>
          </p:cNvSpPr>
          <p:nvPr>
            <p:ph type="title"/>
          </p:nvPr>
        </p:nvSpPr>
        <p:spPr/>
        <p:txBody>
          <a:bodyPr/>
          <a:lstStyle/>
          <a:p>
            <a:r>
              <a:rPr lang="fr-FR"/>
              <a:t>Modifiez le style du titre</a:t>
            </a:r>
            <a:endParaRPr lang="en-GB" dirty="0"/>
          </a:p>
        </p:txBody>
      </p:sp>
      <p:sp>
        <p:nvSpPr>
          <p:cNvPr id="6" name="Text Placeholder 7">
            <a:extLst>
              <a:ext uri="{FF2B5EF4-FFF2-40B4-BE49-F238E27FC236}">
                <a16:creationId xmlns:a16="http://schemas.microsoft.com/office/drawing/2014/main" id="{1DB89648-86B0-4B76-8DD3-0C599B335BAE}"/>
              </a:ext>
            </a:extLst>
          </p:cNvPr>
          <p:cNvSpPr>
            <a:spLocks noGrp="1"/>
          </p:cNvSpPr>
          <p:nvPr>
            <p:ph type="body" sz="quarter" idx="13"/>
          </p:nvPr>
        </p:nvSpPr>
        <p:spPr>
          <a:xfrm>
            <a:off x="449263" y="874801"/>
            <a:ext cx="5646737" cy="442826"/>
          </a:xfrm>
        </p:spPr>
        <p:txBody>
          <a:bodyPr/>
          <a:lstStyle>
            <a:lvl1pPr>
              <a:defRPr sz="2800">
                <a:solidFill>
                  <a:srgbClr val="303030"/>
                </a:solidFill>
                <a:latin typeface="+mn-lt"/>
              </a:defRPr>
            </a:lvl1pPr>
          </a:lstStyle>
          <a:p>
            <a:pPr lvl="0"/>
            <a:r>
              <a:rPr lang="fr-FR"/>
              <a:t>Cliquez pour modifier les styles du texte du masque</a:t>
            </a:r>
          </a:p>
        </p:txBody>
      </p:sp>
      <p:sp>
        <p:nvSpPr>
          <p:cNvPr id="7" name="Text Placeholder 13">
            <a:extLst>
              <a:ext uri="{FF2B5EF4-FFF2-40B4-BE49-F238E27FC236}">
                <a16:creationId xmlns:a16="http://schemas.microsoft.com/office/drawing/2014/main" id="{E78F4946-4949-40ED-A9B8-A6F5A3851B63}"/>
              </a:ext>
            </a:extLst>
          </p:cNvPr>
          <p:cNvSpPr>
            <a:spLocks noGrp="1"/>
          </p:cNvSpPr>
          <p:nvPr>
            <p:ph type="body" sz="quarter" idx="56" hasCustomPrompt="1"/>
          </p:nvPr>
        </p:nvSpPr>
        <p:spPr>
          <a:xfrm>
            <a:off x="10472400" y="478800"/>
            <a:ext cx="1443600" cy="169920"/>
          </a:xfrm>
          <a:ln>
            <a:noFill/>
          </a:ln>
        </p:spPr>
        <p:txBody>
          <a:bodyPr lIns="0" anchor="ctr" anchorCtr="0">
            <a:noAutofit/>
          </a:bodyPr>
          <a:lstStyle>
            <a:lvl1pPr>
              <a:defRPr sz="1200">
                <a:solidFill>
                  <a:srgbClr val="000000"/>
                </a:solidFill>
                <a:latin typeface="+mn-lt"/>
              </a:defRPr>
            </a:lvl1pPr>
          </a:lstStyle>
          <a:p>
            <a:pPr lvl="0"/>
            <a:r>
              <a:rPr lang="en-GB" dirty="0"/>
              <a:t>Section title name</a:t>
            </a:r>
          </a:p>
        </p:txBody>
      </p:sp>
      <p:pic>
        <p:nvPicPr>
          <p:cNvPr id="4" name="Picture 3">
            <a:extLst>
              <a:ext uri="{FF2B5EF4-FFF2-40B4-BE49-F238E27FC236}">
                <a16:creationId xmlns:a16="http://schemas.microsoft.com/office/drawing/2014/main" id="{144F7E87-0A11-3D59-134C-8B67D64530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70000" y="455111"/>
            <a:ext cx="155448" cy="246889"/>
          </a:xfrm>
          <a:prstGeom prst="rect">
            <a:avLst/>
          </a:prstGeom>
        </p:spPr>
      </p:pic>
      <p:cxnSp>
        <p:nvCxnSpPr>
          <p:cNvPr id="11" name="Straight Connector 10">
            <a:extLst>
              <a:ext uri="{FF2B5EF4-FFF2-40B4-BE49-F238E27FC236}">
                <a16:creationId xmlns:a16="http://schemas.microsoft.com/office/drawing/2014/main" id="{926AF824-3A92-3761-ADFD-AA365661FB88}"/>
              </a:ext>
            </a:extLst>
          </p:cNvPr>
          <p:cNvCxnSpPr/>
          <p:nvPr userDrawn="1"/>
        </p:nvCxnSpPr>
        <p:spPr>
          <a:xfrm flipH="1">
            <a:off x="10455930" y="663467"/>
            <a:ext cx="1720800" cy="0"/>
          </a:xfrm>
          <a:prstGeom prst="line">
            <a:avLst/>
          </a:prstGeom>
          <a:ln w="28575">
            <a:solidFill>
              <a:srgbClr val="FC515B"/>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32891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deo Insertion">
    <p:spTree>
      <p:nvGrpSpPr>
        <p:cNvPr id="1" name=""/>
        <p:cNvGrpSpPr/>
        <p:nvPr/>
      </p:nvGrpSpPr>
      <p:grpSpPr>
        <a:xfrm>
          <a:off x="0" y="0"/>
          <a:ext cx="0" cy="0"/>
          <a:chOff x="0" y="0"/>
          <a:chExt cx="0" cy="0"/>
        </a:xfrm>
      </p:grpSpPr>
      <p:sp>
        <p:nvSpPr>
          <p:cNvPr id="8" name="Media Placeholder 7">
            <a:extLst>
              <a:ext uri="{FF2B5EF4-FFF2-40B4-BE49-F238E27FC236}">
                <a16:creationId xmlns:a16="http://schemas.microsoft.com/office/drawing/2014/main" id="{57BB948B-71E2-4478-9076-660F5108B043}"/>
              </a:ext>
            </a:extLst>
          </p:cNvPr>
          <p:cNvSpPr>
            <a:spLocks noGrp="1"/>
          </p:cNvSpPr>
          <p:nvPr>
            <p:ph type="media" sz="quarter" idx="10"/>
          </p:nvPr>
        </p:nvSpPr>
        <p:spPr>
          <a:xfrm>
            <a:off x="0" y="-1"/>
            <a:ext cx="12192000" cy="6858001"/>
          </a:xfrm>
        </p:spPr>
        <p:txBody>
          <a:bodyPr/>
          <a:lstStyle/>
          <a:p>
            <a:r>
              <a:rPr lang="fr-FR"/>
              <a:t>Cliquez sur l'icône pour ajouter l'élément multimédia</a:t>
            </a:r>
            <a:endParaRPr lang="en-GB" dirty="0"/>
          </a:p>
        </p:txBody>
      </p:sp>
    </p:spTree>
    <p:extLst>
      <p:ext uri="{BB962C8B-B14F-4D97-AF65-F5344CB8AC3E}">
        <p14:creationId xmlns:p14="http://schemas.microsoft.com/office/powerpoint/2010/main" val="2294021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C84C2B-8F92-4A14-842C-74B5C238F54A}"/>
              </a:ext>
            </a:extLst>
          </p:cNvPr>
          <p:cNvSpPr>
            <a:spLocks noGrp="1"/>
          </p:cNvSpPr>
          <p:nvPr>
            <p:ph idx="1"/>
          </p:nvPr>
        </p:nvSpPr>
        <p:spPr/>
        <p:txBody>
          <a:bodyPr/>
          <a:lstStyle>
            <a:lvl3pPr>
              <a:buClr>
                <a:srgbClr val="FC515B"/>
              </a:buClr>
              <a:defRPr/>
            </a:lvl3pPr>
            <a:lvl4pPr>
              <a:buClr>
                <a:srgbClr val="FC515B"/>
              </a:buClr>
              <a:defRPr/>
            </a:lvl4pPr>
            <a:lvl5pPr>
              <a:buClr>
                <a:srgbClr val="FC515B"/>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10" name="Text Placeholder 7">
            <a:extLst>
              <a:ext uri="{FF2B5EF4-FFF2-40B4-BE49-F238E27FC236}">
                <a16:creationId xmlns:a16="http://schemas.microsoft.com/office/drawing/2014/main" id="{6FB0C5E5-3EA0-49A0-99A2-3AA1AFFDC9DE}"/>
              </a:ext>
            </a:extLst>
          </p:cNvPr>
          <p:cNvSpPr>
            <a:spLocks noGrp="1"/>
          </p:cNvSpPr>
          <p:nvPr>
            <p:ph type="body" sz="quarter" idx="13"/>
          </p:nvPr>
        </p:nvSpPr>
        <p:spPr>
          <a:xfrm>
            <a:off x="449263" y="874801"/>
            <a:ext cx="5646737" cy="442826"/>
          </a:xfrm>
        </p:spPr>
        <p:txBody>
          <a:bodyPr/>
          <a:lstStyle>
            <a:lvl1pPr>
              <a:defRPr sz="2800">
                <a:solidFill>
                  <a:srgbClr val="303030"/>
                </a:solidFill>
                <a:latin typeface="+mn-lt"/>
              </a:defRPr>
            </a:lvl1pPr>
          </a:lstStyle>
          <a:p>
            <a:pPr lvl="0"/>
            <a:r>
              <a:rPr lang="fr-FR"/>
              <a:t>Cliquez pour modifier les styles du texte du masque</a:t>
            </a:r>
          </a:p>
        </p:txBody>
      </p:sp>
      <p:sp>
        <p:nvSpPr>
          <p:cNvPr id="2" name="Title 1">
            <a:extLst>
              <a:ext uri="{FF2B5EF4-FFF2-40B4-BE49-F238E27FC236}">
                <a16:creationId xmlns:a16="http://schemas.microsoft.com/office/drawing/2014/main" id="{15E1AEAA-BC90-462D-9865-090FD9DC0BF4}"/>
              </a:ext>
            </a:extLst>
          </p:cNvPr>
          <p:cNvSpPr>
            <a:spLocks noGrp="1"/>
          </p:cNvSpPr>
          <p:nvPr>
            <p:ph type="title"/>
          </p:nvPr>
        </p:nvSpPr>
        <p:spPr/>
        <p:txBody>
          <a:bodyPr/>
          <a:lstStyle/>
          <a:p>
            <a:r>
              <a:rPr lang="fr-FR"/>
              <a:t>Modifiez le style du titre</a:t>
            </a:r>
            <a:endParaRPr lang="en-GB" dirty="0"/>
          </a:p>
        </p:txBody>
      </p:sp>
      <p:sp>
        <p:nvSpPr>
          <p:cNvPr id="4" name="Text Placeholder 13">
            <a:extLst>
              <a:ext uri="{FF2B5EF4-FFF2-40B4-BE49-F238E27FC236}">
                <a16:creationId xmlns:a16="http://schemas.microsoft.com/office/drawing/2014/main" id="{480C4FB9-0ED6-82F5-14F6-F059D6301D67}"/>
              </a:ext>
            </a:extLst>
          </p:cNvPr>
          <p:cNvSpPr>
            <a:spLocks noGrp="1"/>
          </p:cNvSpPr>
          <p:nvPr>
            <p:ph type="body" sz="quarter" idx="56" hasCustomPrompt="1"/>
          </p:nvPr>
        </p:nvSpPr>
        <p:spPr>
          <a:xfrm>
            <a:off x="10472400" y="478800"/>
            <a:ext cx="1443600" cy="169920"/>
          </a:xfrm>
          <a:ln>
            <a:noFill/>
          </a:ln>
        </p:spPr>
        <p:txBody>
          <a:bodyPr lIns="0" anchor="ctr" anchorCtr="0">
            <a:noAutofit/>
          </a:bodyPr>
          <a:lstStyle>
            <a:lvl1pPr>
              <a:defRPr sz="1200">
                <a:solidFill>
                  <a:srgbClr val="000000"/>
                </a:solidFill>
                <a:latin typeface="+mn-lt"/>
              </a:defRPr>
            </a:lvl1pPr>
          </a:lstStyle>
          <a:p>
            <a:pPr lvl="0"/>
            <a:r>
              <a:rPr lang="en-GB" dirty="0"/>
              <a:t>Section title name</a:t>
            </a:r>
          </a:p>
        </p:txBody>
      </p:sp>
      <p:pic>
        <p:nvPicPr>
          <p:cNvPr id="5" name="Picture 4">
            <a:extLst>
              <a:ext uri="{FF2B5EF4-FFF2-40B4-BE49-F238E27FC236}">
                <a16:creationId xmlns:a16="http://schemas.microsoft.com/office/drawing/2014/main" id="{299AD3F6-9D4E-FA28-885E-F8B2CC8420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70000" y="455111"/>
            <a:ext cx="155448" cy="246889"/>
          </a:xfrm>
          <a:prstGeom prst="rect">
            <a:avLst/>
          </a:prstGeom>
        </p:spPr>
      </p:pic>
      <p:cxnSp>
        <p:nvCxnSpPr>
          <p:cNvPr id="8" name="Straight Connector 7">
            <a:extLst>
              <a:ext uri="{FF2B5EF4-FFF2-40B4-BE49-F238E27FC236}">
                <a16:creationId xmlns:a16="http://schemas.microsoft.com/office/drawing/2014/main" id="{D69DFE43-8D4C-D01F-3881-FCD4A83C3F96}"/>
              </a:ext>
            </a:extLst>
          </p:cNvPr>
          <p:cNvCxnSpPr/>
          <p:nvPr userDrawn="1"/>
        </p:nvCxnSpPr>
        <p:spPr>
          <a:xfrm flipH="1">
            <a:off x="10455930" y="663467"/>
            <a:ext cx="1720800" cy="0"/>
          </a:xfrm>
          <a:prstGeom prst="line">
            <a:avLst/>
          </a:prstGeom>
          <a:ln w="28575">
            <a:solidFill>
              <a:srgbClr val="FC515B"/>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405286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AEAA-BC90-462D-9865-090FD9DC0BF4}"/>
              </a:ext>
            </a:extLst>
          </p:cNvPr>
          <p:cNvSpPr>
            <a:spLocks noGrp="1"/>
          </p:cNvSpPr>
          <p:nvPr>
            <p:ph type="title"/>
          </p:nvPr>
        </p:nvSpPr>
        <p:spPr/>
        <p:txBody>
          <a:bodyPr/>
          <a:lstStyle>
            <a:lvl1pPr>
              <a:defRPr>
                <a:solidFill>
                  <a:srgbClr val="FC515B"/>
                </a:solidFill>
              </a:defRPr>
            </a:lvl1pPr>
          </a:lstStyle>
          <a:p>
            <a:r>
              <a:rPr lang="fr-FR"/>
              <a:t>Modifiez le style du titre</a:t>
            </a:r>
            <a:endParaRPr lang="en-GB" dirty="0"/>
          </a:p>
        </p:txBody>
      </p:sp>
      <p:sp>
        <p:nvSpPr>
          <p:cNvPr id="3" name="Content Placeholder 2">
            <a:extLst>
              <a:ext uri="{FF2B5EF4-FFF2-40B4-BE49-F238E27FC236}">
                <a16:creationId xmlns:a16="http://schemas.microsoft.com/office/drawing/2014/main" id="{D1C84C2B-8F92-4A14-842C-74B5C238F54A}"/>
              </a:ext>
            </a:extLst>
          </p:cNvPr>
          <p:cNvSpPr>
            <a:spLocks noGrp="1"/>
          </p:cNvSpPr>
          <p:nvPr>
            <p:ph idx="1"/>
          </p:nvPr>
        </p:nvSpPr>
        <p:spPr>
          <a:xfrm>
            <a:off x="449264" y="1765299"/>
            <a:ext cx="5328000" cy="436403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9" name="Content Placeholder 2">
            <a:extLst>
              <a:ext uri="{FF2B5EF4-FFF2-40B4-BE49-F238E27FC236}">
                <a16:creationId xmlns:a16="http://schemas.microsoft.com/office/drawing/2014/main" id="{70DF43F5-96FB-4EE2-9EC0-243D32834832}"/>
              </a:ext>
            </a:extLst>
          </p:cNvPr>
          <p:cNvSpPr>
            <a:spLocks noGrp="1"/>
          </p:cNvSpPr>
          <p:nvPr>
            <p:ph idx="15"/>
          </p:nvPr>
        </p:nvSpPr>
        <p:spPr>
          <a:xfrm>
            <a:off x="6170400" y="1765300"/>
            <a:ext cx="5328000" cy="436403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10" name="Text Placeholder 7">
            <a:extLst>
              <a:ext uri="{FF2B5EF4-FFF2-40B4-BE49-F238E27FC236}">
                <a16:creationId xmlns:a16="http://schemas.microsoft.com/office/drawing/2014/main" id="{FC9C79FE-5BB3-40D5-8DD8-48F94531AEB6}"/>
              </a:ext>
            </a:extLst>
          </p:cNvPr>
          <p:cNvSpPr>
            <a:spLocks noGrp="1"/>
          </p:cNvSpPr>
          <p:nvPr>
            <p:ph type="body" sz="quarter" idx="13"/>
          </p:nvPr>
        </p:nvSpPr>
        <p:spPr>
          <a:xfrm>
            <a:off x="449263" y="874801"/>
            <a:ext cx="5646737" cy="442826"/>
          </a:xfrm>
        </p:spPr>
        <p:txBody>
          <a:bodyPr/>
          <a:lstStyle>
            <a:lvl1pPr>
              <a:defRPr sz="2800">
                <a:solidFill>
                  <a:srgbClr val="303030"/>
                </a:solidFill>
                <a:latin typeface="+mn-lt"/>
              </a:defRPr>
            </a:lvl1pPr>
          </a:lstStyle>
          <a:p>
            <a:pPr lvl="0"/>
            <a:r>
              <a:rPr lang="fr-FR"/>
              <a:t>Cliquez pour modifier les styles du texte du masque</a:t>
            </a:r>
          </a:p>
        </p:txBody>
      </p:sp>
      <p:sp>
        <p:nvSpPr>
          <p:cNvPr id="4" name="Text Placeholder 13">
            <a:extLst>
              <a:ext uri="{FF2B5EF4-FFF2-40B4-BE49-F238E27FC236}">
                <a16:creationId xmlns:a16="http://schemas.microsoft.com/office/drawing/2014/main" id="{AC87772D-8ACD-DCFB-1E02-8242253D5BDD}"/>
              </a:ext>
            </a:extLst>
          </p:cNvPr>
          <p:cNvSpPr>
            <a:spLocks noGrp="1"/>
          </p:cNvSpPr>
          <p:nvPr>
            <p:ph type="body" sz="quarter" idx="56" hasCustomPrompt="1"/>
          </p:nvPr>
        </p:nvSpPr>
        <p:spPr>
          <a:xfrm>
            <a:off x="10472400" y="478800"/>
            <a:ext cx="1443600" cy="169920"/>
          </a:xfrm>
          <a:ln>
            <a:noFill/>
          </a:ln>
        </p:spPr>
        <p:txBody>
          <a:bodyPr lIns="0" anchor="ctr" anchorCtr="0">
            <a:noAutofit/>
          </a:bodyPr>
          <a:lstStyle>
            <a:lvl1pPr>
              <a:defRPr sz="1200">
                <a:solidFill>
                  <a:srgbClr val="000000"/>
                </a:solidFill>
                <a:latin typeface="+mn-lt"/>
              </a:defRPr>
            </a:lvl1pPr>
          </a:lstStyle>
          <a:p>
            <a:pPr lvl="0"/>
            <a:r>
              <a:rPr lang="en-GB" dirty="0"/>
              <a:t>Section title name</a:t>
            </a:r>
          </a:p>
        </p:txBody>
      </p:sp>
      <p:pic>
        <p:nvPicPr>
          <p:cNvPr id="5" name="Picture 4">
            <a:extLst>
              <a:ext uri="{FF2B5EF4-FFF2-40B4-BE49-F238E27FC236}">
                <a16:creationId xmlns:a16="http://schemas.microsoft.com/office/drawing/2014/main" id="{6F39151E-318C-049C-9405-60752F22D3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70000" y="455111"/>
            <a:ext cx="155448" cy="246889"/>
          </a:xfrm>
          <a:prstGeom prst="rect">
            <a:avLst/>
          </a:prstGeom>
        </p:spPr>
      </p:pic>
      <p:cxnSp>
        <p:nvCxnSpPr>
          <p:cNvPr id="6" name="Straight Connector 5">
            <a:extLst>
              <a:ext uri="{FF2B5EF4-FFF2-40B4-BE49-F238E27FC236}">
                <a16:creationId xmlns:a16="http://schemas.microsoft.com/office/drawing/2014/main" id="{42CDAEBB-6AA0-063F-B65B-F90A4E53CECD}"/>
              </a:ext>
            </a:extLst>
          </p:cNvPr>
          <p:cNvCxnSpPr/>
          <p:nvPr userDrawn="1"/>
        </p:nvCxnSpPr>
        <p:spPr>
          <a:xfrm flipH="1">
            <a:off x="10455930" y="663467"/>
            <a:ext cx="1720800" cy="0"/>
          </a:xfrm>
          <a:prstGeom prst="line">
            <a:avLst/>
          </a:prstGeom>
          <a:ln w="28575">
            <a:solidFill>
              <a:srgbClr val="FC515B"/>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46969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AEAA-BC90-462D-9865-090FD9DC0BF4}"/>
              </a:ext>
            </a:extLst>
          </p:cNvPr>
          <p:cNvSpPr>
            <a:spLocks noGrp="1"/>
          </p:cNvSpPr>
          <p:nvPr>
            <p:ph type="title"/>
          </p:nvPr>
        </p:nvSpPr>
        <p:spPr/>
        <p:txBody>
          <a:bodyPr/>
          <a:lstStyle/>
          <a:p>
            <a:r>
              <a:rPr lang="fr-FR"/>
              <a:t>Modifiez le style du titre</a:t>
            </a:r>
            <a:endParaRPr lang="en-GB"/>
          </a:p>
        </p:txBody>
      </p:sp>
      <p:sp>
        <p:nvSpPr>
          <p:cNvPr id="3" name="Content Placeholder 2">
            <a:extLst>
              <a:ext uri="{FF2B5EF4-FFF2-40B4-BE49-F238E27FC236}">
                <a16:creationId xmlns:a16="http://schemas.microsoft.com/office/drawing/2014/main" id="{D1C84C2B-8F92-4A14-842C-74B5C238F54A}"/>
              </a:ext>
            </a:extLst>
          </p:cNvPr>
          <p:cNvSpPr>
            <a:spLocks noGrp="1"/>
          </p:cNvSpPr>
          <p:nvPr>
            <p:ph idx="1"/>
          </p:nvPr>
        </p:nvSpPr>
        <p:spPr>
          <a:xfrm>
            <a:off x="449264" y="1765299"/>
            <a:ext cx="8747998" cy="4364039"/>
          </a:xfrm>
        </p:spPr>
        <p:txBody>
          <a:bodyPr/>
          <a:lstStyle>
            <a:lvl1pPr>
              <a:defRPr sz="2600"/>
            </a:lvl1pPr>
            <a:lvl2pPr>
              <a:defRPr sz="2600"/>
            </a:lvl2pPr>
            <a:lvl3pPr>
              <a:defRPr sz="2600"/>
            </a:lvl3pPr>
            <a:lvl4pPr>
              <a:defRPr sz="2600"/>
            </a:lvl4pPr>
            <a:lvl5pPr>
              <a:defRPr sz="2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9" name="Text Placeholder 7">
            <a:extLst>
              <a:ext uri="{FF2B5EF4-FFF2-40B4-BE49-F238E27FC236}">
                <a16:creationId xmlns:a16="http://schemas.microsoft.com/office/drawing/2014/main" id="{C78C7AB9-38D0-43F6-A44C-DCA6F83F76EA}"/>
              </a:ext>
            </a:extLst>
          </p:cNvPr>
          <p:cNvSpPr>
            <a:spLocks noGrp="1"/>
          </p:cNvSpPr>
          <p:nvPr>
            <p:ph type="body" sz="quarter" idx="13"/>
          </p:nvPr>
        </p:nvSpPr>
        <p:spPr>
          <a:xfrm>
            <a:off x="449263" y="874801"/>
            <a:ext cx="5646737" cy="442826"/>
          </a:xfrm>
        </p:spPr>
        <p:txBody>
          <a:bodyPr/>
          <a:lstStyle>
            <a:lvl1pPr>
              <a:defRPr sz="2800">
                <a:solidFill>
                  <a:srgbClr val="303030"/>
                </a:solidFill>
                <a:latin typeface="+mn-lt"/>
              </a:defRPr>
            </a:lvl1pPr>
          </a:lstStyle>
          <a:p>
            <a:pPr lvl="0"/>
            <a:r>
              <a:rPr lang="fr-FR"/>
              <a:t>Cliquez pour modifier les styles du texte du masque</a:t>
            </a:r>
          </a:p>
        </p:txBody>
      </p:sp>
      <p:sp>
        <p:nvSpPr>
          <p:cNvPr id="4" name="Text Placeholder 13">
            <a:extLst>
              <a:ext uri="{FF2B5EF4-FFF2-40B4-BE49-F238E27FC236}">
                <a16:creationId xmlns:a16="http://schemas.microsoft.com/office/drawing/2014/main" id="{55E80E75-6604-19AA-0090-1BD6BD7221BB}"/>
              </a:ext>
            </a:extLst>
          </p:cNvPr>
          <p:cNvSpPr>
            <a:spLocks noGrp="1"/>
          </p:cNvSpPr>
          <p:nvPr>
            <p:ph type="body" sz="quarter" idx="56" hasCustomPrompt="1"/>
          </p:nvPr>
        </p:nvSpPr>
        <p:spPr>
          <a:xfrm>
            <a:off x="10472400" y="478800"/>
            <a:ext cx="1443600" cy="169920"/>
          </a:xfrm>
          <a:ln>
            <a:noFill/>
          </a:ln>
        </p:spPr>
        <p:txBody>
          <a:bodyPr lIns="0" anchor="ctr" anchorCtr="0">
            <a:noAutofit/>
          </a:bodyPr>
          <a:lstStyle>
            <a:lvl1pPr>
              <a:defRPr sz="1200">
                <a:solidFill>
                  <a:srgbClr val="000000"/>
                </a:solidFill>
                <a:latin typeface="+mn-lt"/>
              </a:defRPr>
            </a:lvl1pPr>
          </a:lstStyle>
          <a:p>
            <a:pPr lvl="0"/>
            <a:r>
              <a:rPr lang="en-GB" dirty="0"/>
              <a:t>Section title name</a:t>
            </a:r>
          </a:p>
        </p:txBody>
      </p:sp>
      <p:pic>
        <p:nvPicPr>
          <p:cNvPr id="5" name="Picture 4">
            <a:extLst>
              <a:ext uri="{FF2B5EF4-FFF2-40B4-BE49-F238E27FC236}">
                <a16:creationId xmlns:a16="http://schemas.microsoft.com/office/drawing/2014/main" id="{E59D144E-3536-A2C2-8773-0CED767684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70000" y="455111"/>
            <a:ext cx="155448" cy="246889"/>
          </a:xfrm>
          <a:prstGeom prst="rect">
            <a:avLst/>
          </a:prstGeom>
        </p:spPr>
      </p:pic>
      <p:cxnSp>
        <p:nvCxnSpPr>
          <p:cNvPr id="10" name="Straight Connector 9">
            <a:extLst>
              <a:ext uri="{FF2B5EF4-FFF2-40B4-BE49-F238E27FC236}">
                <a16:creationId xmlns:a16="http://schemas.microsoft.com/office/drawing/2014/main" id="{D34C838B-69FF-557F-A525-3291F7F1697C}"/>
              </a:ext>
            </a:extLst>
          </p:cNvPr>
          <p:cNvCxnSpPr/>
          <p:nvPr userDrawn="1"/>
        </p:nvCxnSpPr>
        <p:spPr>
          <a:xfrm flipH="1">
            <a:off x="10455930" y="663467"/>
            <a:ext cx="1720800" cy="0"/>
          </a:xfrm>
          <a:prstGeom prst="line">
            <a:avLst/>
          </a:prstGeom>
          <a:ln w="28575">
            <a:solidFill>
              <a:srgbClr val="FC515B"/>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057862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DED2F-4DD3-49F6-8790-D81219D52020}"/>
              </a:ext>
            </a:extLst>
          </p:cNvPr>
          <p:cNvSpPr>
            <a:spLocks noGrp="1"/>
          </p:cNvSpPr>
          <p:nvPr>
            <p:ph type="title"/>
          </p:nvPr>
        </p:nvSpPr>
        <p:spPr/>
        <p:txBody>
          <a:bodyPr/>
          <a:lstStyle/>
          <a:p>
            <a:r>
              <a:rPr lang="fr-FR"/>
              <a:t>Modifiez le style du titre</a:t>
            </a:r>
            <a:endParaRPr lang="en-GB"/>
          </a:p>
        </p:txBody>
      </p:sp>
      <p:sp>
        <p:nvSpPr>
          <p:cNvPr id="3" name="Content Placeholder 2">
            <a:extLst>
              <a:ext uri="{FF2B5EF4-FFF2-40B4-BE49-F238E27FC236}">
                <a16:creationId xmlns:a16="http://schemas.microsoft.com/office/drawing/2014/main" id="{819A0018-D466-4635-AEB7-4A78D6E174BE}"/>
              </a:ext>
            </a:extLst>
          </p:cNvPr>
          <p:cNvSpPr>
            <a:spLocks noGrp="1"/>
          </p:cNvSpPr>
          <p:nvPr>
            <p:ph sz="half" idx="1"/>
          </p:nvPr>
        </p:nvSpPr>
        <p:spPr>
          <a:xfrm>
            <a:off x="449263" y="1765300"/>
            <a:ext cx="4860000" cy="4364038"/>
          </a:xfrm>
        </p:spPr>
        <p:txBody>
          <a:bodyPr/>
          <a:lstStyle>
            <a:lvl1pPr>
              <a:defRPr sz="2400"/>
            </a:lvl1pPr>
            <a:lvl2pPr>
              <a:defRPr sz="2400"/>
            </a:lvl2pPr>
            <a:lvl3pPr>
              <a:defRPr sz="2400"/>
            </a:lvl3pPr>
            <a:lvl4pPr>
              <a:defRPr sz="2400"/>
            </a:lvl4pPr>
            <a:lvl5pPr>
              <a:defRPr sz="24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4" name="Content Placeholder 3">
            <a:extLst>
              <a:ext uri="{FF2B5EF4-FFF2-40B4-BE49-F238E27FC236}">
                <a16:creationId xmlns:a16="http://schemas.microsoft.com/office/drawing/2014/main" id="{6A4262FF-9BD9-43CE-9C1B-C08BCBEAF5E9}"/>
              </a:ext>
            </a:extLst>
          </p:cNvPr>
          <p:cNvSpPr>
            <a:spLocks noGrp="1"/>
          </p:cNvSpPr>
          <p:nvPr>
            <p:ph sz="half" idx="2"/>
          </p:nvPr>
        </p:nvSpPr>
        <p:spPr>
          <a:xfrm>
            <a:off x="5536800" y="1765300"/>
            <a:ext cx="4860000" cy="4364038"/>
          </a:xfrm>
        </p:spPr>
        <p:txBody>
          <a:bodyPr/>
          <a:lstStyle>
            <a:lvl1pPr>
              <a:defRPr sz="2400"/>
            </a:lvl1pPr>
            <a:lvl2pPr>
              <a:defRPr sz="2400"/>
            </a:lvl2pPr>
            <a:lvl3pPr>
              <a:defRPr sz="2400"/>
            </a:lvl3pPr>
            <a:lvl4pPr>
              <a:defRPr sz="2400"/>
            </a:lvl4pPr>
            <a:lvl5pPr>
              <a:defRPr sz="24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11" name="Text Placeholder 7">
            <a:extLst>
              <a:ext uri="{FF2B5EF4-FFF2-40B4-BE49-F238E27FC236}">
                <a16:creationId xmlns:a16="http://schemas.microsoft.com/office/drawing/2014/main" id="{3A8CF1DA-ED34-4BAE-8C84-37729E553D9B}"/>
              </a:ext>
            </a:extLst>
          </p:cNvPr>
          <p:cNvSpPr>
            <a:spLocks noGrp="1"/>
          </p:cNvSpPr>
          <p:nvPr>
            <p:ph type="body" sz="quarter" idx="13"/>
          </p:nvPr>
        </p:nvSpPr>
        <p:spPr>
          <a:xfrm>
            <a:off x="449263" y="874801"/>
            <a:ext cx="5646737" cy="442826"/>
          </a:xfrm>
        </p:spPr>
        <p:txBody>
          <a:bodyPr/>
          <a:lstStyle>
            <a:lvl1pPr>
              <a:defRPr sz="2800">
                <a:solidFill>
                  <a:srgbClr val="303030"/>
                </a:solidFill>
                <a:latin typeface="+mn-lt"/>
              </a:defRPr>
            </a:lvl1pPr>
          </a:lstStyle>
          <a:p>
            <a:pPr lvl="0"/>
            <a:r>
              <a:rPr lang="fr-FR"/>
              <a:t>Cliquez pour modifier les styles du texte du masque</a:t>
            </a:r>
          </a:p>
        </p:txBody>
      </p:sp>
      <p:sp>
        <p:nvSpPr>
          <p:cNvPr id="5" name="Text Placeholder 13">
            <a:extLst>
              <a:ext uri="{FF2B5EF4-FFF2-40B4-BE49-F238E27FC236}">
                <a16:creationId xmlns:a16="http://schemas.microsoft.com/office/drawing/2014/main" id="{F3580C84-2274-B9E8-4397-FA9AE6F547B7}"/>
              </a:ext>
            </a:extLst>
          </p:cNvPr>
          <p:cNvSpPr>
            <a:spLocks noGrp="1"/>
          </p:cNvSpPr>
          <p:nvPr>
            <p:ph type="body" sz="quarter" idx="56" hasCustomPrompt="1"/>
          </p:nvPr>
        </p:nvSpPr>
        <p:spPr>
          <a:xfrm>
            <a:off x="10472400" y="478800"/>
            <a:ext cx="1443600" cy="169920"/>
          </a:xfrm>
          <a:ln>
            <a:noFill/>
          </a:ln>
        </p:spPr>
        <p:txBody>
          <a:bodyPr lIns="0" anchor="ctr" anchorCtr="0">
            <a:noAutofit/>
          </a:bodyPr>
          <a:lstStyle>
            <a:lvl1pPr>
              <a:defRPr sz="1200">
                <a:solidFill>
                  <a:srgbClr val="000000"/>
                </a:solidFill>
                <a:latin typeface="+mn-lt"/>
              </a:defRPr>
            </a:lvl1pPr>
          </a:lstStyle>
          <a:p>
            <a:pPr lvl="0"/>
            <a:r>
              <a:rPr lang="en-GB" dirty="0"/>
              <a:t>Section title name</a:t>
            </a:r>
          </a:p>
        </p:txBody>
      </p:sp>
      <p:pic>
        <p:nvPicPr>
          <p:cNvPr id="6" name="Picture 5">
            <a:extLst>
              <a:ext uri="{FF2B5EF4-FFF2-40B4-BE49-F238E27FC236}">
                <a16:creationId xmlns:a16="http://schemas.microsoft.com/office/drawing/2014/main" id="{E17AA172-5488-3F99-D345-6AF9C0F56D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70000" y="455111"/>
            <a:ext cx="155448" cy="246889"/>
          </a:xfrm>
          <a:prstGeom prst="rect">
            <a:avLst/>
          </a:prstGeom>
        </p:spPr>
      </p:pic>
      <p:cxnSp>
        <p:nvCxnSpPr>
          <p:cNvPr id="10" name="Straight Connector 9">
            <a:extLst>
              <a:ext uri="{FF2B5EF4-FFF2-40B4-BE49-F238E27FC236}">
                <a16:creationId xmlns:a16="http://schemas.microsoft.com/office/drawing/2014/main" id="{02B468AF-7544-BDE3-502A-83BAACD79AF1}"/>
              </a:ext>
            </a:extLst>
          </p:cNvPr>
          <p:cNvCxnSpPr/>
          <p:nvPr userDrawn="1"/>
        </p:nvCxnSpPr>
        <p:spPr>
          <a:xfrm flipH="1">
            <a:off x="10455930" y="663467"/>
            <a:ext cx="1720800" cy="0"/>
          </a:xfrm>
          <a:prstGeom prst="line">
            <a:avLst/>
          </a:prstGeom>
          <a:ln w="28575">
            <a:solidFill>
              <a:srgbClr val="FC515B"/>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803081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wo Content Split">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AEAA-BC90-462D-9865-090FD9DC0BF4}"/>
              </a:ext>
            </a:extLst>
          </p:cNvPr>
          <p:cNvSpPr>
            <a:spLocks noGrp="1"/>
          </p:cNvSpPr>
          <p:nvPr>
            <p:ph type="title"/>
          </p:nvPr>
        </p:nvSpPr>
        <p:spPr/>
        <p:txBody>
          <a:bodyPr/>
          <a:lstStyle/>
          <a:p>
            <a:r>
              <a:rPr lang="fr-FR"/>
              <a:t>Modifiez le style du titre</a:t>
            </a:r>
            <a:endParaRPr lang="en-GB"/>
          </a:p>
        </p:txBody>
      </p:sp>
      <p:sp>
        <p:nvSpPr>
          <p:cNvPr id="3" name="Content Placeholder 2">
            <a:extLst>
              <a:ext uri="{FF2B5EF4-FFF2-40B4-BE49-F238E27FC236}">
                <a16:creationId xmlns:a16="http://schemas.microsoft.com/office/drawing/2014/main" id="{D1C84C2B-8F92-4A14-842C-74B5C238F54A}"/>
              </a:ext>
            </a:extLst>
          </p:cNvPr>
          <p:cNvSpPr>
            <a:spLocks noGrp="1"/>
          </p:cNvSpPr>
          <p:nvPr>
            <p:ph idx="1"/>
          </p:nvPr>
        </p:nvSpPr>
        <p:spPr>
          <a:xfrm>
            <a:off x="449265" y="1765299"/>
            <a:ext cx="5084750" cy="436403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16" name="Text Placeholder 7">
            <a:extLst>
              <a:ext uri="{FF2B5EF4-FFF2-40B4-BE49-F238E27FC236}">
                <a16:creationId xmlns:a16="http://schemas.microsoft.com/office/drawing/2014/main" id="{72A6262E-4EFC-454A-8DCE-D61AB0BC6B51}"/>
              </a:ext>
            </a:extLst>
          </p:cNvPr>
          <p:cNvSpPr>
            <a:spLocks noGrp="1"/>
          </p:cNvSpPr>
          <p:nvPr>
            <p:ph type="body" sz="quarter" idx="13"/>
          </p:nvPr>
        </p:nvSpPr>
        <p:spPr>
          <a:xfrm>
            <a:off x="449263" y="874800"/>
            <a:ext cx="5084751" cy="524908"/>
          </a:xfrm>
        </p:spPr>
        <p:txBody>
          <a:bodyPr/>
          <a:lstStyle>
            <a:lvl1pPr>
              <a:defRPr sz="2800">
                <a:solidFill>
                  <a:srgbClr val="303030"/>
                </a:solidFill>
                <a:latin typeface="+mn-lt"/>
              </a:defRPr>
            </a:lvl1pPr>
          </a:lstStyle>
          <a:p>
            <a:pPr lvl="0"/>
            <a:r>
              <a:rPr lang="fr-FR"/>
              <a:t>Cliquez pour modifier les styles du texte du masque</a:t>
            </a:r>
          </a:p>
        </p:txBody>
      </p:sp>
      <p:sp>
        <p:nvSpPr>
          <p:cNvPr id="19" name="TextBox 18">
            <a:extLst>
              <a:ext uri="{FF2B5EF4-FFF2-40B4-BE49-F238E27FC236}">
                <a16:creationId xmlns:a16="http://schemas.microsoft.com/office/drawing/2014/main" id="{20C7FE2E-32A3-44F2-91E6-3415BD7B8B4F}"/>
              </a:ext>
            </a:extLst>
          </p:cNvPr>
          <p:cNvSpPr txBox="1"/>
          <p:nvPr userDrawn="1">
            <p:custDataLst>
              <p:tags r:id="rId1"/>
            </p:custDataLst>
          </p:nvPr>
        </p:nvSpPr>
        <p:spPr>
          <a:xfrm>
            <a:off x="450000" y="6408000"/>
            <a:ext cx="3812400" cy="248400"/>
          </a:xfrm>
          <a:prstGeom prst="rect">
            <a:avLst/>
          </a:prstGeom>
          <a:noFill/>
        </p:spPr>
        <p:txBody>
          <a:bodyPr vert="horz" wrap="square" lIns="0" tIns="0" rIns="0" bIns="0" rtlCol="0" anchor="b" anchorCtr="0">
            <a:noAutofit/>
          </a:bodyPr>
          <a:lstStyle/>
          <a:p>
            <a:pPr algn="l"/>
            <a:r>
              <a:rPr lang="en-GB" sz="800">
                <a:solidFill>
                  <a:srgbClr val="303030"/>
                </a:solidFill>
              </a:rPr>
              <a:t>L_LIVE_EMEA2:107445614v1</a:t>
            </a:r>
            <a:endParaRPr lang="en-GB" sz="800" dirty="0">
              <a:solidFill>
                <a:srgbClr val="303030"/>
              </a:solidFill>
            </a:endParaRPr>
          </a:p>
        </p:txBody>
      </p:sp>
      <p:sp>
        <p:nvSpPr>
          <p:cNvPr id="4" name="Content Placeholder 2">
            <a:extLst>
              <a:ext uri="{FF2B5EF4-FFF2-40B4-BE49-F238E27FC236}">
                <a16:creationId xmlns:a16="http://schemas.microsoft.com/office/drawing/2014/main" id="{8341713B-9DD8-BC38-E581-0789E6E6AC63}"/>
              </a:ext>
            </a:extLst>
          </p:cNvPr>
          <p:cNvSpPr>
            <a:spLocks noGrp="1"/>
          </p:cNvSpPr>
          <p:nvPr>
            <p:ph idx="59"/>
          </p:nvPr>
        </p:nvSpPr>
        <p:spPr>
          <a:xfrm>
            <a:off x="6654888" y="1765299"/>
            <a:ext cx="5084750" cy="436403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5" name="Text Placeholder 7">
            <a:extLst>
              <a:ext uri="{FF2B5EF4-FFF2-40B4-BE49-F238E27FC236}">
                <a16:creationId xmlns:a16="http://schemas.microsoft.com/office/drawing/2014/main" id="{7D450E02-94DD-7389-82AC-AA727EBCB41F}"/>
              </a:ext>
            </a:extLst>
          </p:cNvPr>
          <p:cNvSpPr>
            <a:spLocks noGrp="1"/>
          </p:cNvSpPr>
          <p:nvPr>
            <p:ph type="body" sz="quarter" idx="60"/>
          </p:nvPr>
        </p:nvSpPr>
        <p:spPr>
          <a:xfrm>
            <a:off x="6654886" y="874800"/>
            <a:ext cx="5084751" cy="524908"/>
          </a:xfrm>
        </p:spPr>
        <p:txBody>
          <a:bodyPr/>
          <a:lstStyle>
            <a:lvl1pPr>
              <a:defRPr sz="2800">
                <a:solidFill>
                  <a:srgbClr val="303030"/>
                </a:solidFill>
                <a:latin typeface="+mn-lt"/>
              </a:defRPr>
            </a:lvl1pPr>
          </a:lstStyle>
          <a:p>
            <a:pPr lvl="0"/>
            <a:r>
              <a:rPr lang="fr-FR"/>
              <a:t>Cliquez pour modifier les styles du texte du masque</a:t>
            </a:r>
          </a:p>
        </p:txBody>
      </p:sp>
      <p:sp>
        <p:nvSpPr>
          <p:cNvPr id="6" name="Text Placeholder 13">
            <a:extLst>
              <a:ext uri="{FF2B5EF4-FFF2-40B4-BE49-F238E27FC236}">
                <a16:creationId xmlns:a16="http://schemas.microsoft.com/office/drawing/2014/main" id="{74DEB6D9-093B-AEE6-1DC5-F7A30CF8A756}"/>
              </a:ext>
            </a:extLst>
          </p:cNvPr>
          <p:cNvSpPr>
            <a:spLocks noGrp="1"/>
          </p:cNvSpPr>
          <p:nvPr>
            <p:ph type="body" sz="quarter" idx="56" hasCustomPrompt="1"/>
          </p:nvPr>
        </p:nvSpPr>
        <p:spPr>
          <a:xfrm>
            <a:off x="10472400" y="478800"/>
            <a:ext cx="1443600" cy="169920"/>
          </a:xfrm>
          <a:ln>
            <a:noFill/>
          </a:ln>
        </p:spPr>
        <p:txBody>
          <a:bodyPr lIns="0" anchor="ctr" anchorCtr="0">
            <a:noAutofit/>
          </a:bodyPr>
          <a:lstStyle>
            <a:lvl1pPr>
              <a:defRPr sz="1200">
                <a:solidFill>
                  <a:srgbClr val="000000"/>
                </a:solidFill>
                <a:latin typeface="+mn-lt"/>
              </a:defRPr>
            </a:lvl1pPr>
          </a:lstStyle>
          <a:p>
            <a:pPr lvl="0"/>
            <a:r>
              <a:rPr lang="en-GB" dirty="0"/>
              <a:t>Section title name</a:t>
            </a:r>
          </a:p>
        </p:txBody>
      </p:sp>
      <p:pic>
        <p:nvPicPr>
          <p:cNvPr id="7" name="Picture 6">
            <a:extLst>
              <a:ext uri="{FF2B5EF4-FFF2-40B4-BE49-F238E27FC236}">
                <a16:creationId xmlns:a16="http://schemas.microsoft.com/office/drawing/2014/main" id="{2D827BFA-F3A5-7A44-9A29-C582D0DE53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70000" y="455111"/>
            <a:ext cx="155448" cy="246889"/>
          </a:xfrm>
          <a:prstGeom prst="rect">
            <a:avLst/>
          </a:prstGeom>
        </p:spPr>
      </p:pic>
      <p:cxnSp>
        <p:nvCxnSpPr>
          <p:cNvPr id="8" name="Straight Connector 7">
            <a:extLst>
              <a:ext uri="{FF2B5EF4-FFF2-40B4-BE49-F238E27FC236}">
                <a16:creationId xmlns:a16="http://schemas.microsoft.com/office/drawing/2014/main" id="{F0DB2A2E-CFBE-4236-B3A4-4B0674BD613B}"/>
              </a:ext>
            </a:extLst>
          </p:cNvPr>
          <p:cNvCxnSpPr/>
          <p:nvPr userDrawn="1"/>
        </p:nvCxnSpPr>
        <p:spPr>
          <a:xfrm flipH="1">
            <a:off x="10455930" y="663467"/>
            <a:ext cx="1720800" cy="0"/>
          </a:xfrm>
          <a:prstGeom prst="line">
            <a:avLst/>
          </a:prstGeom>
          <a:ln w="28575">
            <a:solidFill>
              <a:srgbClr val="FC515B"/>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014813481"/>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ation">
    <p:bg>
      <p:bgPr>
        <a:solidFill>
          <a:srgbClr val="FC515B"/>
        </a:solid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9E6C6C4-65F6-4E89-A501-57D4B1DE6537}"/>
              </a:ext>
            </a:extLst>
          </p:cNvPr>
          <p:cNvSpPr>
            <a:spLocks noGrp="1"/>
          </p:cNvSpPr>
          <p:nvPr>
            <p:ph idx="1" hasCustomPrompt="1"/>
          </p:nvPr>
        </p:nvSpPr>
        <p:spPr>
          <a:xfrm>
            <a:off x="215153" y="1530000"/>
            <a:ext cx="8982109" cy="4599338"/>
          </a:xfrm>
        </p:spPr>
        <p:txBody>
          <a:bodyPr/>
          <a:lstStyle>
            <a:lvl1pPr marL="234000" indent="-234000">
              <a:lnSpc>
                <a:spcPct val="100000"/>
              </a:lnSpc>
              <a:spcAft>
                <a:spcPts val="4535"/>
              </a:spcAft>
              <a:defRPr sz="4200">
                <a:solidFill>
                  <a:srgbClr val="FFFFFF"/>
                </a:solidFill>
              </a:defRPr>
            </a:lvl1pPr>
            <a:lvl2pPr marL="234000">
              <a:defRPr sz="2400">
                <a:solidFill>
                  <a:srgbClr val="FFFFFF"/>
                </a:solidFill>
                <a:latin typeface="+mn-lt"/>
              </a:defRPr>
            </a:lvl2pPr>
          </a:lstStyle>
          <a:p>
            <a:pPr lvl="0"/>
            <a:r>
              <a:rPr lang="en-US" dirty="0"/>
              <a:t>“Click to edit Master text styles</a:t>
            </a:r>
          </a:p>
          <a:p>
            <a:pPr lvl="1"/>
            <a:r>
              <a:rPr lang="en-US" dirty="0"/>
              <a:t>Second level</a:t>
            </a:r>
            <a:endParaRPr lang="en-GB" dirty="0"/>
          </a:p>
        </p:txBody>
      </p:sp>
      <p:sp>
        <p:nvSpPr>
          <p:cNvPr id="11" name="TextBox 10">
            <a:extLst>
              <a:ext uri="{FF2B5EF4-FFF2-40B4-BE49-F238E27FC236}">
                <a16:creationId xmlns:a16="http://schemas.microsoft.com/office/drawing/2014/main" id="{91B9F56B-432A-4260-B517-6C0B859F7BAD}"/>
              </a:ext>
            </a:extLst>
          </p:cNvPr>
          <p:cNvSpPr txBox="1"/>
          <p:nvPr userDrawn="1">
            <p:custDataLst>
              <p:tags r:id="rId1"/>
            </p:custDataLst>
          </p:nvPr>
        </p:nvSpPr>
        <p:spPr>
          <a:xfrm>
            <a:off x="450000" y="6408000"/>
            <a:ext cx="3812400" cy="248400"/>
          </a:xfrm>
          <a:prstGeom prst="rect">
            <a:avLst/>
          </a:prstGeom>
          <a:noFill/>
        </p:spPr>
        <p:txBody>
          <a:bodyPr vert="horz" wrap="square" lIns="0" tIns="0" rIns="0" bIns="0" rtlCol="0" anchor="b" anchorCtr="0">
            <a:noAutofit/>
          </a:bodyPr>
          <a:lstStyle/>
          <a:p>
            <a:pPr algn="l"/>
            <a:r>
              <a:rPr lang="en-GB" sz="800">
                <a:solidFill>
                  <a:srgbClr val="FFFFFF"/>
                </a:solidFill>
              </a:rPr>
              <a:t>L_LIVE_EMEA2:107445614v1</a:t>
            </a:r>
            <a:endParaRPr lang="en-GB" sz="800" dirty="0">
              <a:solidFill>
                <a:srgbClr val="FFFFFF"/>
              </a:solidFill>
            </a:endParaRPr>
          </a:p>
        </p:txBody>
      </p:sp>
      <p:sp>
        <p:nvSpPr>
          <p:cNvPr id="2" name="Slide Number Placeholder 5">
            <a:extLst>
              <a:ext uri="{FF2B5EF4-FFF2-40B4-BE49-F238E27FC236}">
                <a16:creationId xmlns:a16="http://schemas.microsoft.com/office/drawing/2014/main" id="{3E8284F9-81E3-0EDD-AC0A-F7A1134FB13B}"/>
              </a:ext>
            </a:extLst>
          </p:cNvPr>
          <p:cNvSpPr>
            <a:spLocks noGrp="1"/>
          </p:cNvSpPr>
          <p:nvPr>
            <p:ph type="sldNum" sz="quarter" idx="4"/>
          </p:nvPr>
        </p:nvSpPr>
        <p:spPr>
          <a:xfrm>
            <a:off x="11419242" y="6480000"/>
            <a:ext cx="321908" cy="246810"/>
          </a:xfrm>
          <a:prstGeom prst="rect">
            <a:avLst/>
          </a:prstGeom>
        </p:spPr>
        <p:txBody>
          <a:bodyPr vert="horz" lIns="0" tIns="0" rIns="0" bIns="0" rtlCol="0" anchor="b">
            <a:noAutofit/>
          </a:bodyPr>
          <a:lstStyle>
            <a:lvl1pPr algn="r">
              <a:lnSpc>
                <a:spcPct val="90000"/>
              </a:lnSpc>
              <a:defRPr sz="1200">
                <a:solidFill>
                  <a:schemeClr val="tx1"/>
                </a:solidFill>
              </a:defRPr>
            </a:lvl1pPr>
          </a:lstStyle>
          <a:p>
            <a:fld id="{AE40F04C-0113-48AC-B208-C432829543B5}" type="slidenum">
              <a:rPr lang="en-GB" smtClean="0"/>
              <a:pPr/>
              <a:t>‹N°›</a:t>
            </a:fld>
            <a:endParaRPr lang="en-GB" dirty="0"/>
          </a:p>
        </p:txBody>
      </p:sp>
    </p:spTree>
    <p:extLst>
      <p:ext uri="{BB962C8B-B14F-4D97-AF65-F5344CB8AC3E}">
        <p14:creationId xmlns:p14="http://schemas.microsoft.com/office/powerpoint/2010/main" val="396558321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9" name="Chart Placeholder 8">
            <a:extLst>
              <a:ext uri="{FF2B5EF4-FFF2-40B4-BE49-F238E27FC236}">
                <a16:creationId xmlns:a16="http://schemas.microsoft.com/office/drawing/2014/main" id="{3EBAAAB9-1C97-4CE5-BF8B-BB1E1045DCB2}"/>
              </a:ext>
            </a:extLst>
          </p:cNvPr>
          <p:cNvSpPr>
            <a:spLocks noGrp="1"/>
          </p:cNvSpPr>
          <p:nvPr>
            <p:ph type="chart" sz="quarter" idx="15"/>
          </p:nvPr>
        </p:nvSpPr>
        <p:spPr>
          <a:xfrm>
            <a:off x="4812000" y="0"/>
            <a:ext cx="7380000" cy="6858000"/>
          </a:xfrm>
        </p:spPr>
        <p:txBody>
          <a:bodyPr/>
          <a:lstStyle/>
          <a:p>
            <a:r>
              <a:rPr lang="fr-FR"/>
              <a:t>Cliquez sur l'icône pour ajouter un graphique</a:t>
            </a:r>
            <a:endParaRPr lang="en-GB" dirty="0"/>
          </a:p>
        </p:txBody>
      </p:sp>
      <p:sp>
        <p:nvSpPr>
          <p:cNvPr id="2" name="Title 1">
            <a:extLst>
              <a:ext uri="{FF2B5EF4-FFF2-40B4-BE49-F238E27FC236}">
                <a16:creationId xmlns:a16="http://schemas.microsoft.com/office/drawing/2014/main" id="{8F8DED2F-4DD3-49F6-8790-D81219D52020}"/>
              </a:ext>
            </a:extLst>
          </p:cNvPr>
          <p:cNvSpPr>
            <a:spLocks noGrp="1"/>
          </p:cNvSpPr>
          <p:nvPr>
            <p:ph type="title" hasCustomPrompt="1"/>
          </p:nvPr>
        </p:nvSpPr>
        <p:spPr>
          <a:xfrm>
            <a:off x="449264" y="452438"/>
            <a:ext cx="5004000" cy="394727"/>
          </a:xfrm>
        </p:spPr>
        <p:txBody>
          <a:bodyPr/>
          <a:lstStyle>
            <a:lvl1pPr>
              <a:defRPr/>
            </a:lvl1pPr>
          </a:lstStyle>
          <a:p>
            <a:r>
              <a:rPr lang="en-US" dirty="0"/>
              <a:t>Click to edit Style</a:t>
            </a:r>
            <a:endParaRPr lang="en-GB" dirty="0"/>
          </a:p>
        </p:txBody>
      </p:sp>
      <p:sp>
        <p:nvSpPr>
          <p:cNvPr id="3" name="Content Placeholder 2">
            <a:extLst>
              <a:ext uri="{FF2B5EF4-FFF2-40B4-BE49-F238E27FC236}">
                <a16:creationId xmlns:a16="http://schemas.microsoft.com/office/drawing/2014/main" id="{819A0018-D466-4635-AEB7-4A78D6E174BE}"/>
              </a:ext>
            </a:extLst>
          </p:cNvPr>
          <p:cNvSpPr>
            <a:spLocks noGrp="1"/>
          </p:cNvSpPr>
          <p:nvPr>
            <p:ph sz="half" idx="1"/>
          </p:nvPr>
        </p:nvSpPr>
        <p:spPr>
          <a:xfrm>
            <a:off x="449263" y="1765300"/>
            <a:ext cx="3672000" cy="4364038"/>
          </a:xfrm>
        </p:spPr>
        <p:txBody>
          <a:bodyPr/>
          <a:lstStyle>
            <a:lvl1pPr>
              <a:defRPr sz="2400"/>
            </a:lvl1pPr>
            <a:lvl2pPr>
              <a:defRPr sz="2400"/>
            </a:lvl2pPr>
            <a:lvl3pPr>
              <a:defRPr sz="2400"/>
            </a:lvl3pPr>
            <a:lvl4pPr>
              <a:defRPr sz="2400"/>
            </a:lvl4pPr>
            <a:lvl5pPr>
              <a:defRPr sz="24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p:sp>
        <p:nvSpPr>
          <p:cNvPr id="12" name="Text Placeholder 7">
            <a:extLst>
              <a:ext uri="{FF2B5EF4-FFF2-40B4-BE49-F238E27FC236}">
                <a16:creationId xmlns:a16="http://schemas.microsoft.com/office/drawing/2014/main" id="{CBED07DE-3CEF-4688-8E0F-D5C2EFB0707F}"/>
              </a:ext>
            </a:extLst>
          </p:cNvPr>
          <p:cNvSpPr>
            <a:spLocks noGrp="1"/>
          </p:cNvSpPr>
          <p:nvPr>
            <p:ph type="body" sz="quarter" idx="13"/>
          </p:nvPr>
        </p:nvSpPr>
        <p:spPr>
          <a:xfrm>
            <a:off x="449264" y="874801"/>
            <a:ext cx="5004000" cy="442826"/>
          </a:xfrm>
        </p:spPr>
        <p:txBody>
          <a:bodyPr/>
          <a:lstStyle>
            <a:lvl1pPr>
              <a:defRPr sz="2800">
                <a:solidFill>
                  <a:srgbClr val="303030"/>
                </a:solidFill>
                <a:latin typeface="+mn-lt"/>
              </a:defRPr>
            </a:lvl1pPr>
          </a:lstStyle>
          <a:p>
            <a:pPr lvl="0"/>
            <a:r>
              <a:rPr lang="fr-FR"/>
              <a:t>Cliquez pour modifier les styles du texte du masque</a:t>
            </a:r>
          </a:p>
        </p:txBody>
      </p:sp>
      <p:sp>
        <p:nvSpPr>
          <p:cNvPr id="4" name="Text Placeholder 13">
            <a:extLst>
              <a:ext uri="{FF2B5EF4-FFF2-40B4-BE49-F238E27FC236}">
                <a16:creationId xmlns:a16="http://schemas.microsoft.com/office/drawing/2014/main" id="{AA12239E-753F-A24B-8115-7D7123FF9E0C}"/>
              </a:ext>
            </a:extLst>
          </p:cNvPr>
          <p:cNvSpPr>
            <a:spLocks noGrp="1"/>
          </p:cNvSpPr>
          <p:nvPr>
            <p:ph type="body" sz="quarter" idx="56" hasCustomPrompt="1"/>
          </p:nvPr>
        </p:nvSpPr>
        <p:spPr>
          <a:xfrm>
            <a:off x="10472400" y="478800"/>
            <a:ext cx="1443600" cy="169920"/>
          </a:xfrm>
          <a:ln>
            <a:noFill/>
          </a:ln>
        </p:spPr>
        <p:txBody>
          <a:bodyPr lIns="0" anchor="ctr" anchorCtr="0">
            <a:noAutofit/>
          </a:bodyPr>
          <a:lstStyle>
            <a:lvl1pPr>
              <a:defRPr sz="1200">
                <a:solidFill>
                  <a:srgbClr val="000000"/>
                </a:solidFill>
                <a:latin typeface="+mn-lt"/>
              </a:defRPr>
            </a:lvl1pPr>
          </a:lstStyle>
          <a:p>
            <a:pPr lvl="0"/>
            <a:r>
              <a:rPr lang="en-GB" dirty="0"/>
              <a:t>Section title name</a:t>
            </a:r>
          </a:p>
        </p:txBody>
      </p:sp>
      <p:pic>
        <p:nvPicPr>
          <p:cNvPr id="5" name="Picture 4">
            <a:extLst>
              <a:ext uri="{FF2B5EF4-FFF2-40B4-BE49-F238E27FC236}">
                <a16:creationId xmlns:a16="http://schemas.microsoft.com/office/drawing/2014/main" id="{37FAB1D1-C352-04BA-A5BF-B1735A5C79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70000" y="455111"/>
            <a:ext cx="155448" cy="246889"/>
          </a:xfrm>
          <a:prstGeom prst="rect">
            <a:avLst/>
          </a:prstGeom>
        </p:spPr>
      </p:pic>
      <p:cxnSp>
        <p:nvCxnSpPr>
          <p:cNvPr id="6" name="Straight Connector 5">
            <a:extLst>
              <a:ext uri="{FF2B5EF4-FFF2-40B4-BE49-F238E27FC236}">
                <a16:creationId xmlns:a16="http://schemas.microsoft.com/office/drawing/2014/main" id="{9866E339-2FA6-7671-221D-347912915D56}"/>
              </a:ext>
            </a:extLst>
          </p:cNvPr>
          <p:cNvCxnSpPr/>
          <p:nvPr userDrawn="1"/>
        </p:nvCxnSpPr>
        <p:spPr>
          <a:xfrm flipH="1">
            <a:off x="10455930" y="663467"/>
            <a:ext cx="1720800" cy="0"/>
          </a:xfrm>
          <a:prstGeom prst="line">
            <a:avLst/>
          </a:prstGeom>
          <a:ln w="28575">
            <a:solidFill>
              <a:srgbClr val="FC515B"/>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23379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Coral">
    <p:bg>
      <p:bgPr>
        <a:solidFill>
          <a:srgbClr val="FC515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23B9D-566C-4BF1-A35B-A011B11D159A}"/>
              </a:ext>
            </a:extLst>
          </p:cNvPr>
          <p:cNvSpPr>
            <a:spLocks noGrp="1"/>
          </p:cNvSpPr>
          <p:nvPr>
            <p:ph type="title"/>
          </p:nvPr>
        </p:nvSpPr>
        <p:spPr/>
        <p:txBody>
          <a:bodyPr/>
          <a:lstStyle>
            <a:lvl1pPr>
              <a:defRPr>
                <a:solidFill>
                  <a:srgbClr val="FFFFFF"/>
                </a:solidFill>
              </a:defRPr>
            </a:lvl1pPr>
          </a:lstStyle>
          <a:p>
            <a:r>
              <a:rPr lang="fr-FR"/>
              <a:t>Modifiez le style du titre</a:t>
            </a:r>
            <a:endParaRPr lang="en-GB" dirty="0"/>
          </a:p>
        </p:txBody>
      </p:sp>
      <p:sp>
        <p:nvSpPr>
          <p:cNvPr id="6" name="Text Placeholder 7">
            <a:extLst>
              <a:ext uri="{FF2B5EF4-FFF2-40B4-BE49-F238E27FC236}">
                <a16:creationId xmlns:a16="http://schemas.microsoft.com/office/drawing/2014/main" id="{1DB89648-86B0-4B76-8DD3-0C599B335BAE}"/>
              </a:ext>
            </a:extLst>
          </p:cNvPr>
          <p:cNvSpPr>
            <a:spLocks noGrp="1"/>
          </p:cNvSpPr>
          <p:nvPr>
            <p:ph type="body" sz="quarter" idx="13"/>
          </p:nvPr>
        </p:nvSpPr>
        <p:spPr>
          <a:xfrm>
            <a:off x="449263" y="874801"/>
            <a:ext cx="5646737" cy="442826"/>
          </a:xfrm>
        </p:spPr>
        <p:txBody>
          <a:bodyPr/>
          <a:lstStyle>
            <a:lvl1pPr>
              <a:defRPr sz="2800">
                <a:solidFill>
                  <a:srgbClr val="FFFFFF"/>
                </a:solidFill>
                <a:latin typeface="+mn-lt"/>
              </a:defRPr>
            </a:lvl1pPr>
          </a:lstStyle>
          <a:p>
            <a:pPr lvl="0"/>
            <a:r>
              <a:rPr lang="fr-FR"/>
              <a:t>Cliquez pour modifier les styles du texte du masque</a:t>
            </a:r>
          </a:p>
        </p:txBody>
      </p:sp>
      <p:sp>
        <p:nvSpPr>
          <p:cNvPr id="10" name="TextBox 9">
            <a:extLst>
              <a:ext uri="{FF2B5EF4-FFF2-40B4-BE49-F238E27FC236}">
                <a16:creationId xmlns:a16="http://schemas.microsoft.com/office/drawing/2014/main" id="{A5D4EEF9-175F-4F85-8A21-B6991513BA22}"/>
              </a:ext>
            </a:extLst>
          </p:cNvPr>
          <p:cNvSpPr txBox="1"/>
          <p:nvPr userDrawn="1">
            <p:custDataLst>
              <p:tags r:id="rId1"/>
            </p:custDataLst>
          </p:nvPr>
        </p:nvSpPr>
        <p:spPr>
          <a:xfrm>
            <a:off x="450000" y="6408000"/>
            <a:ext cx="3812400" cy="248400"/>
          </a:xfrm>
          <a:prstGeom prst="rect">
            <a:avLst/>
          </a:prstGeom>
          <a:noFill/>
        </p:spPr>
        <p:txBody>
          <a:bodyPr vert="horz" wrap="square" lIns="0" tIns="0" rIns="0" bIns="0" rtlCol="0" anchor="b" anchorCtr="0">
            <a:noAutofit/>
          </a:bodyPr>
          <a:lstStyle/>
          <a:p>
            <a:pPr algn="l"/>
            <a:r>
              <a:rPr lang="en-GB" sz="800">
                <a:solidFill>
                  <a:srgbClr val="FFFFFF"/>
                </a:solidFill>
              </a:rPr>
              <a:t>L_LIVE_EMEA2:107445614v1</a:t>
            </a:r>
            <a:endParaRPr lang="en-GB" sz="800" dirty="0">
              <a:solidFill>
                <a:srgbClr val="FFFFFF"/>
              </a:solidFill>
            </a:endParaRPr>
          </a:p>
        </p:txBody>
      </p:sp>
    </p:spTree>
    <p:extLst>
      <p:ext uri="{BB962C8B-B14F-4D97-AF65-F5344CB8AC3E}">
        <p14:creationId xmlns:p14="http://schemas.microsoft.com/office/powerpoint/2010/main" val="3492947784"/>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2" name="Text Placeholder 13">
            <a:extLst>
              <a:ext uri="{FF2B5EF4-FFF2-40B4-BE49-F238E27FC236}">
                <a16:creationId xmlns:a16="http://schemas.microsoft.com/office/drawing/2014/main" id="{624056CC-96FA-C5FB-9263-C7EA877A5BAF}"/>
              </a:ext>
            </a:extLst>
          </p:cNvPr>
          <p:cNvSpPr>
            <a:spLocks noGrp="1"/>
          </p:cNvSpPr>
          <p:nvPr>
            <p:ph type="body" sz="quarter" idx="56" hasCustomPrompt="1"/>
          </p:nvPr>
        </p:nvSpPr>
        <p:spPr>
          <a:xfrm>
            <a:off x="10472400" y="478800"/>
            <a:ext cx="1443600" cy="169920"/>
          </a:xfrm>
          <a:ln>
            <a:noFill/>
          </a:ln>
        </p:spPr>
        <p:txBody>
          <a:bodyPr lIns="0" anchor="ctr" anchorCtr="0">
            <a:noAutofit/>
          </a:bodyPr>
          <a:lstStyle>
            <a:lvl1pPr>
              <a:defRPr sz="1200">
                <a:solidFill>
                  <a:srgbClr val="000000"/>
                </a:solidFill>
                <a:latin typeface="+mn-lt"/>
              </a:defRPr>
            </a:lvl1pPr>
          </a:lstStyle>
          <a:p>
            <a:pPr lvl="0"/>
            <a:r>
              <a:rPr lang="en-GB" dirty="0"/>
              <a:t>Section title name</a:t>
            </a:r>
          </a:p>
        </p:txBody>
      </p:sp>
      <p:pic>
        <p:nvPicPr>
          <p:cNvPr id="4" name="Picture 3">
            <a:extLst>
              <a:ext uri="{FF2B5EF4-FFF2-40B4-BE49-F238E27FC236}">
                <a16:creationId xmlns:a16="http://schemas.microsoft.com/office/drawing/2014/main" id="{60308741-7B51-3BDC-F180-05D45094D4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70000" y="455111"/>
            <a:ext cx="155448" cy="246889"/>
          </a:xfrm>
          <a:prstGeom prst="rect">
            <a:avLst/>
          </a:prstGeom>
        </p:spPr>
      </p:pic>
      <p:cxnSp>
        <p:nvCxnSpPr>
          <p:cNvPr id="7" name="Straight Connector 6">
            <a:extLst>
              <a:ext uri="{FF2B5EF4-FFF2-40B4-BE49-F238E27FC236}">
                <a16:creationId xmlns:a16="http://schemas.microsoft.com/office/drawing/2014/main" id="{82309E0F-352D-7B23-25ED-DCE182CDCA00}"/>
              </a:ext>
            </a:extLst>
          </p:cNvPr>
          <p:cNvCxnSpPr/>
          <p:nvPr userDrawn="1"/>
        </p:nvCxnSpPr>
        <p:spPr>
          <a:xfrm flipH="1">
            <a:off x="10455930" y="663467"/>
            <a:ext cx="1720800" cy="0"/>
          </a:xfrm>
          <a:prstGeom prst="line">
            <a:avLst/>
          </a:prstGeom>
          <a:ln w="28575">
            <a:solidFill>
              <a:srgbClr val="FC515B"/>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4224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 Front cover">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10" name="Background">
            <a:extLst>
              <a:ext uri="{FF2B5EF4-FFF2-40B4-BE49-F238E27FC236}">
                <a16:creationId xmlns:a16="http://schemas.microsoft.com/office/drawing/2014/main" id="{AD5D8014-746F-E1F6-4CB3-687523E8EBDD}"/>
              </a:ext>
            </a:extLst>
          </p:cNvPr>
          <p:cNvSpPr/>
          <p:nvPr userDrawn="1"/>
        </p:nvSpPr>
        <p:spPr>
          <a:xfrm>
            <a:off x="0" y="0"/>
            <a:ext cx="12192000" cy="6858000"/>
          </a:xfrm>
          <a:prstGeom prst="rect">
            <a:avLst/>
          </a:prstGeom>
          <a:solidFill>
            <a:srgbClr val="FC5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pic>
        <p:nvPicPr>
          <p:cNvPr id="13" name="MurmurationCover">
            <a:extLst>
              <a:ext uri="{FF2B5EF4-FFF2-40B4-BE49-F238E27FC236}">
                <a16:creationId xmlns:a16="http://schemas.microsoft.com/office/drawing/2014/main" id="{E3067FEA-2906-AD09-BB27-BA7CF7AA09BB}"/>
              </a:ext>
            </a:extLst>
          </p:cNvPr>
          <p:cNvPicPr>
            <a:picLocks noChangeAspect="1"/>
          </p:cNvPicPr>
          <p:nvPr userDrawn="1">
            <p:custDataLst>
              <p:tags r:id="rId1"/>
            </p:custDataLst>
          </p:nvPr>
        </p:nvPicPr>
        <p:blipFill>
          <a:blip r:embed="rId6">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effectLst>
            <a:glow>
              <a:srgbClr val="000000"/>
            </a:glow>
          </a:effectLst>
        </p:spPr>
      </p:pic>
      <p:sp>
        <p:nvSpPr>
          <p:cNvPr id="16" name="Date">
            <a:extLst>
              <a:ext uri="{FF2B5EF4-FFF2-40B4-BE49-F238E27FC236}">
                <a16:creationId xmlns:a16="http://schemas.microsoft.com/office/drawing/2014/main" id="{3FA0F1DF-38F1-959C-D083-2428909EF449}"/>
              </a:ext>
            </a:extLst>
          </p:cNvPr>
          <p:cNvSpPr>
            <a:spLocks noGrp="1"/>
          </p:cNvSpPr>
          <p:nvPr>
            <p:ph type="body" sz="quarter" idx="12" hasCustomPrompt="1"/>
          </p:nvPr>
        </p:nvSpPr>
        <p:spPr>
          <a:xfrm>
            <a:off x="450000" y="5360400"/>
            <a:ext cx="4808536" cy="309678"/>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Date month year in second level</a:t>
            </a:r>
            <a:endParaRPr lang="en-GB" dirty="0"/>
          </a:p>
        </p:txBody>
      </p:sp>
      <p:sp>
        <p:nvSpPr>
          <p:cNvPr id="11" name="LegendMurm">
            <a:extLst>
              <a:ext uri="{FF2B5EF4-FFF2-40B4-BE49-F238E27FC236}">
                <a16:creationId xmlns:a16="http://schemas.microsoft.com/office/drawing/2014/main" id="{9B6AEE67-E428-48C5-AEB7-0EB3459E5CD7}"/>
              </a:ext>
            </a:extLst>
          </p:cNvPr>
          <p:cNvSpPr>
            <a:spLocks noGrp="1"/>
          </p:cNvSpPr>
          <p:nvPr>
            <p:ph type="body" sz="quarter" idx="10" hasCustomPrompt="1"/>
          </p:nvPr>
        </p:nvSpPr>
        <p:spPr>
          <a:xfrm>
            <a:off x="449263" y="4968001"/>
            <a:ext cx="4808536" cy="309678"/>
          </a:xfrm>
        </p:spPr>
        <p:txBody>
          <a:bodyPr/>
          <a:lstStyle>
            <a:lvl1pPr>
              <a:lnSpc>
                <a:spcPct val="100000"/>
              </a:lnSpc>
              <a:defRPr>
                <a:solidFill>
                  <a:srgbClr val="FFFFFF"/>
                </a:solidFill>
                <a:latin typeface="+mj-lt"/>
              </a:defRPr>
            </a:lvl1pPr>
            <a:lvl2pPr marL="0" indent="0">
              <a:lnSpc>
                <a:spcPct val="100000"/>
              </a:lnSpc>
              <a:buNone/>
              <a:defRPr>
                <a:solidFill>
                  <a:schemeClr val="accent5"/>
                </a:solidFill>
                <a:latin typeface="+mn-lt"/>
              </a:defRPr>
            </a:lvl2pPr>
            <a:lvl3pPr>
              <a:defRPr>
                <a:solidFill>
                  <a:schemeClr val="bg1"/>
                </a:solidFill>
              </a:defRPr>
            </a:lvl3pPr>
            <a:lvl4pPr>
              <a:defRPr>
                <a:solidFill>
                  <a:schemeClr val="bg1"/>
                </a:solidFill>
              </a:defRPr>
            </a:lvl4pPr>
            <a:lvl5pPr>
              <a:defRPr>
                <a:solidFill>
                  <a:schemeClr val="bg1"/>
                </a:solidFill>
              </a:defRPr>
            </a:lvl5pPr>
          </a:lstStyle>
          <a:p>
            <a:r>
              <a:rPr lang="en-GB" dirty="0"/>
              <a:t>Location/conference in first level</a:t>
            </a:r>
          </a:p>
        </p:txBody>
      </p:sp>
      <p:sp>
        <p:nvSpPr>
          <p:cNvPr id="3" name="SubTitle">
            <a:extLst>
              <a:ext uri="{FF2B5EF4-FFF2-40B4-BE49-F238E27FC236}">
                <a16:creationId xmlns:a16="http://schemas.microsoft.com/office/drawing/2014/main" id="{35C1377C-01A0-4EFA-A492-89F99AAF0D18}"/>
              </a:ext>
            </a:extLst>
          </p:cNvPr>
          <p:cNvSpPr>
            <a:spLocks noGrp="1"/>
          </p:cNvSpPr>
          <p:nvPr>
            <p:ph type="subTitle" idx="1" hasCustomPrompt="1"/>
          </p:nvPr>
        </p:nvSpPr>
        <p:spPr>
          <a:xfrm>
            <a:off x="449262" y="1580321"/>
            <a:ext cx="4808537" cy="1094432"/>
          </a:xfrm>
        </p:spPr>
        <p:txBody>
          <a:bodyPr/>
          <a:lstStyle>
            <a:lvl1pPr marL="0" indent="0" algn="l">
              <a:lnSpc>
                <a:spcPct val="90000"/>
              </a:lnSpc>
              <a:buNone/>
              <a:defRPr sz="39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Presentation subtitle</a:t>
            </a:r>
          </a:p>
        </p:txBody>
      </p:sp>
      <p:sp>
        <p:nvSpPr>
          <p:cNvPr id="2" name="Title">
            <a:extLst>
              <a:ext uri="{FF2B5EF4-FFF2-40B4-BE49-F238E27FC236}">
                <a16:creationId xmlns:a16="http://schemas.microsoft.com/office/drawing/2014/main" id="{A02A1EC5-05E1-47D8-9B38-0DF17C155449}"/>
              </a:ext>
            </a:extLst>
          </p:cNvPr>
          <p:cNvSpPr>
            <a:spLocks noGrp="1"/>
          </p:cNvSpPr>
          <p:nvPr>
            <p:ph type="ctrTitle" hasCustomPrompt="1"/>
          </p:nvPr>
        </p:nvSpPr>
        <p:spPr>
          <a:xfrm>
            <a:off x="450852" y="979200"/>
            <a:ext cx="4806947" cy="530420"/>
          </a:xfrm>
        </p:spPr>
        <p:txBody>
          <a:bodyPr anchor="t"/>
          <a:lstStyle>
            <a:lvl1pPr algn="l">
              <a:defRPr sz="3900">
                <a:solidFill>
                  <a:srgbClr val="FFFFFF"/>
                </a:solidFill>
              </a:defRPr>
            </a:lvl1pPr>
          </a:lstStyle>
          <a:p>
            <a:r>
              <a:rPr lang="en-GB" dirty="0"/>
              <a:t>Presentation title</a:t>
            </a:r>
          </a:p>
        </p:txBody>
      </p:sp>
      <p:sp>
        <p:nvSpPr>
          <p:cNvPr id="7" name="AltWordmark">
            <a:extLst>
              <a:ext uri="{FF2B5EF4-FFF2-40B4-BE49-F238E27FC236}">
                <a16:creationId xmlns:a16="http://schemas.microsoft.com/office/drawing/2014/main" id="{E7AF2E17-7A51-4B41-A4F4-3896F76AC038}"/>
              </a:ext>
            </a:extLst>
          </p:cNvPr>
          <p:cNvSpPr txBox="1"/>
          <p:nvPr userDrawn="1">
            <p:custDataLst>
              <p:tags r:id="rId2"/>
            </p:custDataLst>
          </p:nvPr>
        </p:nvSpPr>
        <p:spPr>
          <a:xfrm>
            <a:off x="9266400" y="439200"/>
            <a:ext cx="2325600" cy="327600"/>
          </a:xfrm>
          <a:prstGeom prst="rect">
            <a:avLst/>
          </a:prstGeom>
          <a:noFill/>
        </p:spPr>
        <p:txBody>
          <a:bodyPr vert="horz" wrap="square" lIns="0" tIns="0" rIns="0" bIns="0" rtlCol="0">
            <a:noAutofit/>
          </a:bodyPr>
          <a:lstStyle/>
          <a:p>
            <a:pPr algn="r"/>
            <a:endParaRPr lang="en-GB" sz="800" dirty="0">
              <a:solidFill>
                <a:schemeClr val="bg2"/>
              </a:solidFill>
            </a:endParaRPr>
          </a:p>
        </p:txBody>
      </p:sp>
      <p:sp>
        <p:nvSpPr>
          <p:cNvPr id="8" name="WordmarkSecondary">
            <a:extLst>
              <a:ext uri="{FF2B5EF4-FFF2-40B4-BE49-F238E27FC236}">
                <a16:creationId xmlns:a16="http://schemas.microsoft.com/office/drawing/2014/main" id="{A5C434A4-15E6-4DFB-AE49-C0BC6F1B2AA2}"/>
              </a:ext>
            </a:extLst>
          </p:cNvPr>
          <p:cNvSpPr txBox="1"/>
          <p:nvPr userDrawn="1">
            <p:custDataLst>
              <p:tags r:id="rId3"/>
            </p:custDataLst>
          </p:nvPr>
        </p:nvSpPr>
        <p:spPr>
          <a:xfrm>
            <a:off x="10692000" y="828000"/>
            <a:ext cx="1080000" cy="327600"/>
          </a:xfrm>
          <a:prstGeom prst="rect">
            <a:avLst/>
          </a:prstGeom>
          <a:noFill/>
        </p:spPr>
        <p:txBody>
          <a:bodyPr vert="horz" wrap="square" lIns="0" tIns="0" rIns="0" bIns="0" rtlCol="0">
            <a:noAutofit/>
          </a:bodyPr>
          <a:lstStyle/>
          <a:p>
            <a:pPr algn="r"/>
            <a:endParaRPr lang="en-GB" sz="800" dirty="0">
              <a:solidFill>
                <a:schemeClr val="bg1"/>
              </a:solidFill>
            </a:endParaRPr>
          </a:p>
        </p:txBody>
      </p:sp>
      <p:pic>
        <p:nvPicPr>
          <p:cNvPr id="9" name="Image 8">
            <a:extLst>
              <a:ext uri="{FF2B5EF4-FFF2-40B4-BE49-F238E27FC236}">
                <a16:creationId xmlns:a16="http://schemas.microsoft.com/office/drawing/2014/main" id="{EEF641B0-DAEF-3D4B-2CEB-F4E73632EEDC}"/>
              </a:ext>
            </a:extLst>
          </p:cNvPr>
          <p:cNvPicPr>
            <a:picLocks noChangeAspect="1"/>
          </p:cNvPicPr>
          <p:nvPr userDrawn="1">
            <p:custDataLst>
              <p:tags r:id="rId4"/>
            </p:custDataLst>
          </p:nvPr>
        </p:nvPicPr>
        <p:blipFill>
          <a:blip r:embed="rId7">
            <a:extLst>
              <a:ext uri="{28A0092B-C50C-407E-A947-70E740481C1C}">
                <a14:useLocalDpi xmlns:a14="http://schemas.microsoft.com/office/drawing/2010/main" val="0"/>
              </a:ext>
            </a:extLst>
          </a:blip>
          <a:stretch>
            <a:fillRect/>
          </a:stretch>
        </p:blipFill>
        <p:spPr bwMode="auto">
          <a:xfrm>
            <a:off x="10598400" y="453600"/>
            <a:ext cx="1144800" cy="330584"/>
          </a:xfrm>
          <a:prstGeom prst="rect">
            <a:avLst/>
          </a:prstGeom>
        </p:spPr>
      </p:pic>
    </p:spTree>
    <p:extLst>
      <p:ext uri="{BB962C8B-B14F-4D97-AF65-F5344CB8AC3E}">
        <p14:creationId xmlns:p14="http://schemas.microsoft.com/office/powerpoint/2010/main" val="5574308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 Back cover">
    <p:bg>
      <p:bgPr>
        <a:solidFill>
          <a:schemeClr val="tx2"/>
        </a:solidFill>
        <a:effectLst/>
      </p:bgPr>
    </p:bg>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09613130-F028-628F-A6A8-D6D3233127FE}"/>
              </a:ext>
            </a:extLst>
          </p:cNvPr>
          <p:cNvSpPr/>
          <p:nvPr userDrawn="1"/>
        </p:nvSpPr>
        <p:spPr>
          <a:xfrm>
            <a:off x="0" y="0"/>
            <a:ext cx="12192000" cy="6858000"/>
          </a:xfrm>
          <a:prstGeom prst="rect">
            <a:avLst/>
          </a:prstGeom>
          <a:solidFill>
            <a:srgbClr val="FC5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p>
        </p:txBody>
      </p:sp>
      <p:pic>
        <p:nvPicPr>
          <p:cNvPr id="13" name="MurmurationCover">
            <a:extLst>
              <a:ext uri="{FF2B5EF4-FFF2-40B4-BE49-F238E27FC236}">
                <a16:creationId xmlns:a16="http://schemas.microsoft.com/office/drawing/2014/main" id="{9C1EB59A-944A-5101-E5B7-FD66EADEE70C}"/>
              </a:ext>
            </a:extLst>
          </p:cNvPr>
          <p:cNvPicPr>
            <a:picLocks noChangeAspect="1"/>
          </p:cNvPicPr>
          <p:nvPr userDrawn="1">
            <p:custDataLst>
              <p:tags r:id="rId1"/>
            </p:custDataLst>
          </p:nvPr>
        </p:nvPicPr>
        <p:blipFill>
          <a:blip r:embed="rId9">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effectLst>
            <a:glow>
              <a:srgbClr val="000000"/>
            </a:glow>
          </a:effectLst>
        </p:spPr>
      </p:pic>
      <p:sp>
        <p:nvSpPr>
          <p:cNvPr id="2" name="Disclaimer">
            <a:extLst>
              <a:ext uri="{FF2B5EF4-FFF2-40B4-BE49-F238E27FC236}">
                <a16:creationId xmlns:a16="http://schemas.microsoft.com/office/drawing/2014/main" id="{441D1A11-1586-4D7B-8A2C-5954DB923BAE}"/>
              </a:ext>
            </a:extLst>
          </p:cNvPr>
          <p:cNvSpPr txBox="1"/>
          <p:nvPr userDrawn="1">
            <p:custDataLst>
              <p:tags r:id="rId2"/>
            </p:custDataLst>
          </p:nvPr>
        </p:nvSpPr>
        <p:spPr>
          <a:xfrm>
            <a:off x="450000" y="5356800"/>
            <a:ext cx="5184000" cy="147600"/>
          </a:xfrm>
          <a:prstGeom prst="rect">
            <a:avLst/>
          </a:prstGeom>
          <a:noFill/>
        </p:spPr>
        <p:txBody>
          <a:bodyPr vert="horz" wrap="square" lIns="0" tIns="0" rIns="0" bIns="0" rtlCol="0">
            <a:noAutofit/>
          </a:bodyPr>
          <a:lstStyle/>
          <a:p>
            <a:pPr algn="l"/>
            <a:r>
              <a:rPr lang="en-GB" sz="900">
                <a:solidFill>
                  <a:srgbClr val="FFFFFF"/>
                </a:solidFill>
                <a:latin typeface="+mj-lt"/>
              </a:rPr>
              <a:t>Strictly Private and Confidential</a:t>
            </a:r>
            <a:endParaRPr lang="en-GB" sz="900" dirty="0">
              <a:solidFill>
                <a:srgbClr val="FFFFFF"/>
              </a:solidFill>
              <a:latin typeface="+mj-lt"/>
            </a:endParaRPr>
          </a:p>
        </p:txBody>
      </p:sp>
      <p:sp>
        <p:nvSpPr>
          <p:cNvPr id="9" name="Disclaimer">
            <a:extLst>
              <a:ext uri="{FF2B5EF4-FFF2-40B4-BE49-F238E27FC236}">
                <a16:creationId xmlns:a16="http://schemas.microsoft.com/office/drawing/2014/main" id="{C03285DA-F5C1-4E69-88B3-F51CB778D698}"/>
              </a:ext>
            </a:extLst>
          </p:cNvPr>
          <p:cNvSpPr txBox="1"/>
          <p:nvPr userDrawn="1">
            <p:custDataLst>
              <p:tags r:id="rId3"/>
            </p:custDataLst>
          </p:nvPr>
        </p:nvSpPr>
        <p:spPr>
          <a:xfrm>
            <a:off x="450000" y="5575599"/>
            <a:ext cx="5184000" cy="973482"/>
          </a:xfrm>
          <a:prstGeom prst="rect">
            <a:avLst/>
          </a:prstGeom>
          <a:noFill/>
        </p:spPr>
        <p:txBody>
          <a:bodyPr wrap="square" lIns="0" tIns="0" rIns="0" bIns="0" rtlCol="0" anchor="t" anchorCtr="0">
            <a:noAutofit/>
          </a:bodyPr>
          <a:lstStyle/>
          <a:p>
            <a:pPr>
              <a:spcAft>
                <a:spcPts val="300"/>
              </a:spcAft>
            </a:pPr>
            <a:r>
              <a:rPr lang="en-GB" sz="600" spc="90" baseline="0">
                <a:solidFill>
                  <a:srgbClr val="FFFFFF"/>
                </a:solidFill>
                <a:latin typeface="+mn-lt"/>
              </a:rPr>
              <a:t>© Simmons &amp; Simmons LLP and its licensors. All rights asserted and reserved. This document is for general guidance only. It does not contain definitive advice.  Simmons &amp; Simmons LLP is a limited liability partnership registered in England &amp; Wales with number OC352713 and with its registered office at Citypoint, 1 Ropemaker Street, London EC2Y 9SS, United Kingdom. The word “partner” refers to a member of Simmons &amp; Simmons LLP or an employee or consultant with equivalent standing. A list of members and other partners together with their professional qualifications is available for inspection at the above address.</a:t>
            </a:r>
            <a:endParaRPr lang="en-GB" sz="300" spc="0" baseline="0" dirty="0">
              <a:solidFill>
                <a:srgbClr val="FFFFFF"/>
              </a:solidFill>
              <a:latin typeface="+mn-lt"/>
            </a:endParaRPr>
          </a:p>
        </p:txBody>
      </p:sp>
      <p:sp>
        <p:nvSpPr>
          <p:cNvPr id="10" name="URL">
            <a:extLst>
              <a:ext uri="{FF2B5EF4-FFF2-40B4-BE49-F238E27FC236}">
                <a16:creationId xmlns:a16="http://schemas.microsoft.com/office/drawing/2014/main" id="{B92B1033-45E5-4A92-89C8-E678F0030150}"/>
              </a:ext>
            </a:extLst>
          </p:cNvPr>
          <p:cNvSpPr txBox="1"/>
          <p:nvPr userDrawn="1">
            <p:custDataLst>
              <p:tags r:id="rId4"/>
            </p:custDataLst>
          </p:nvPr>
        </p:nvSpPr>
        <p:spPr>
          <a:xfrm>
            <a:off x="450000" y="4923438"/>
            <a:ext cx="3625196" cy="357564"/>
          </a:xfrm>
          <a:prstGeom prst="rect">
            <a:avLst/>
          </a:prstGeom>
          <a:noFill/>
        </p:spPr>
        <p:txBody>
          <a:bodyPr wrap="square" lIns="0" tIns="0" rIns="0" bIns="0" rtlCol="0">
            <a:noAutofit/>
          </a:bodyPr>
          <a:lstStyle/>
          <a:p>
            <a:pPr algn="l"/>
            <a:r>
              <a:rPr lang="en-GB" sz="2400" spc="-50" baseline="0">
                <a:solidFill>
                  <a:srgbClr val="FFFFFF"/>
                </a:solidFill>
                <a:latin typeface="+mj-lt"/>
              </a:rPr>
              <a:t>simmons-simmons.com</a:t>
            </a:r>
            <a:endParaRPr lang="en-GB" sz="2400" spc="-50" baseline="0" dirty="0">
              <a:solidFill>
                <a:srgbClr val="FFFFFF"/>
              </a:solidFill>
              <a:latin typeface="+mj-lt"/>
            </a:endParaRPr>
          </a:p>
        </p:txBody>
      </p:sp>
      <p:sp>
        <p:nvSpPr>
          <p:cNvPr id="7" name="AltWordmark">
            <a:extLst>
              <a:ext uri="{FF2B5EF4-FFF2-40B4-BE49-F238E27FC236}">
                <a16:creationId xmlns:a16="http://schemas.microsoft.com/office/drawing/2014/main" id="{E7AF2E17-7A51-4B41-A4F4-3896F76AC038}"/>
              </a:ext>
            </a:extLst>
          </p:cNvPr>
          <p:cNvSpPr txBox="1"/>
          <p:nvPr userDrawn="1">
            <p:custDataLst>
              <p:tags r:id="rId5"/>
            </p:custDataLst>
          </p:nvPr>
        </p:nvSpPr>
        <p:spPr>
          <a:xfrm>
            <a:off x="9266400" y="439200"/>
            <a:ext cx="2325600" cy="327600"/>
          </a:xfrm>
          <a:prstGeom prst="rect">
            <a:avLst/>
          </a:prstGeom>
          <a:noFill/>
        </p:spPr>
        <p:txBody>
          <a:bodyPr vert="horz" wrap="square" lIns="0" tIns="0" rIns="0" bIns="0" rtlCol="0">
            <a:noAutofit/>
          </a:bodyPr>
          <a:lstStyle/>
          <a:p>
            <a:pPr algn="r"/>
            <a:endParaRPr lang="en-GB" sz="800" dirty="0">
              <a:solidFill>
                <a:schemeClr val="bg2"/>
              </a:solidFill>
            </a:endParaRPr>
          </a:p>
        </p:txBody>
      </p:sp>
      <p:sp>
        <p:nvSpPr>
          <p:cNvPr id="8" name="SecondaryWordmark">
            <a:extLst>
              <a:ext uri="{FF2B5EF4-FFF2-40B4-BE49-F238E27FC236}">
                <a16:creationId xmlns:a16="http://schemas.microsoft.com/office/drawing/2014/main" id="{A5C434A4-15E6-4DFB-AE49-C0BC6F1B2AA2}"/>
              </a:ext>
            </a:extLst>
          </p:cNvPr>
          <p:cNvSpPr txBox="1"/>
          <p:nvPr userDrawn="1">
            <p:custDataLst>
              <p:tags r:id="rId6"/>
            </p:custDataLst>
          </p:nvPr>
        </p:nvSpPr>
        <p:spPr>
          <a:xfrm>
            <a:off x="10692000" y="828000"/>
            <a:ext cx="1080000" cy="327600"/>
          </a:xfrm>
          <a:prstGeom prst="rect">
            <a:avLst/>
          </a:prstGeom>
          <a:noFill/>
        </p:spPr>
        <p:txBody>
          <a:bodyPr vert="horz" wrap="square" lIns="0" tIns="0" rIns="0" bIns="0" rtlCol="0">
            <a:noAutofit/>
          </a:bodyPr>
          <a:lstStyle/>
          <a:p>
            <a:pPr algn="r"/>
            <a:endParaRPr lang="en-GB" sz="800" dirty="0">
              <a:solidFill>
                <a:schemeClr val="bg1"/>
              </a:solidFill>
            </a:endParaRPr>
          </a:p>
        </p:txBody>
      </p:sp>
      <p:pic>
        <p:nvPicPr>
          <p:cNvPr id="11" name="Image 10">
            <a:extLst>
              <a:ext uri="{FF2B5EF4-FFF2-40B4-BE49-F238E27FC236}">
                <a16:creationId xmlns:a16="http://schemas.microsoft.com/office/drawing/2014/main" id="{C8122B81-FEE7-6D4A-DA27-EBC944701951}"/>
              </a:ext>
            </a:extLst>
          </p:cNvPr>
          <p:cNvPicPr>
            <a:picLocks noChangeAspect="1"/>
          </p:cNvPicPr>
          <p:nvPr userDrawn="1">
            <p:custDataLst>
              <p:tags r:id="rId7"/>
            </p:custDataLst>
          </p:nvPr>
        </p:nvPicPr>
        <p:blipFill>
          <a:blip r:embed="rId10">
            <a:extLst>
              <a:ext uri="{28A0092B-C50C-407E-A947-70E740481C1C}">
                <a14:useLocalDpi xmlns:a14="http://schemas.microsoft.com/office/drawing/2010/main" val="0"/>
              </a:ext>
            </a:extLst>
          </a:blip>
          <a:stretch>
            <a:fillRect/>
          </a:stretch>
        </p:blipFill>
        <p:spPr bwMode="auto">
          <a:xfrm>
            <a:off x="10598400" y="453600"/>
            <a:ext cx="1144800" cy="330584"/>
          </a:xfrm>
          <a:prstGeom prst="rect">
            <a:avLst/>
          </a:prstGeom>
        </p:spPr>
      </p:pic>
    </p:spTree>
    <p:extLst>
      <p:ext uri="{BB962C8B-B14F-4D97-AF65-F5344CB8AC3E}">
        <p14:creationId xmlns:p14="http://schemas.microsoft.com/office/powerpoint/2010/main" val="1502712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rel logo">
    <p:spTree>
      <p:nvGrpSpPr>
        <p:cNvPr id="1" name=""/>
        <p:cNvGrpSpPr/>
        <p:nvPr/>
      </p:nvGrpSpPr>
      <p:grpSpPr>
        <a:xfrm>
          <a:off x="0" y="0"/>
          <a:ext cx="0" cy="0"/>
          <a:chOff x="0" y="0"/>
          <a:chExt cx="0" cy="0"/>
        </a:xfrm>
      </p:grpSpPr>
      <p:sp>
        <p:nvSpPr>
          <p:cNvPr id="240" name="Rectangle"/>
          <p:cNvSpPr/>
          <p:nvPr userDrawn="1"/>
        </p:nvSpPr>
        <p:spPr>
          <a:xfrm>
            <a:off x="0" y="6526229"/>
            <a:ext cx="12192000" cy="340119"/>
          </a:xfrm>
          <a:prstGeom prst="rect">
            <a:avLst/>
          </a:prstGeom>
          <a:solidFill>
            <a:srgbClr val="FC515B"/>
          </a:solidFill>
          <a:ln w="12700">
            <a:miter lim="400000"/>
          </a:ln>
          <a:effectLst/>
        </p:spPr>
        <p:txBody>
          <a:bodyPr lIns="29356" tIns="29356" rIns="29356" bIns="29356" anchor="ctr"/>
          <a:lstStyle/>
          <a:p>
            <a:endParaRPr sz="412" b="0" i="0">
              <a:latin typeface="Real Text" panose="020B0504020101010102" pitchFamily="34" charset="77"/>
            </a:endParaRPr>
          </a:p>
        </p:txBody>
      </p:sp>
      <p:sp>
        <p:nvSpPr>
          <p:cNvPr id="241" name="Slide Number"/>
          <p:cNvSpPr txBox="1">
            <a:spLocks noGrp="1"/>
          </p:cNvSpPr>
          <p:nvPr>
            <p:ph type="sldNum" sz="quarter" idx="2"/>
          </p:nvPr>
        </p:nvSpPr>
        <p:spPr>
          <a:xfrm>
            <a:off x="11591366" y="6575446"/>
            <a:ext cx="457936" cy="241681"/>
          </a:xfrm>
          <a:prstGeom prst="rect">
            <a:avLst/>
          </a:prstGeom>
        </p:spPr>
        <p:txBody>
          <a:bodyPr/>
          <a:lstStyle>
            <a:lvl1pPr>
              <a:defRPr sz="800" b="0" i="0">
                <a:solidFill>
                  <a:srgbClr val="FFFFFF"/>
                </a:solidFill>
                <a:latin typeface="Real Text" panose="020B0504020101010102" pitchFamily="34" charset="77"/>
                <a:ea typeface="Real Text" panose="020B0504020101010102" pitchFamily="34" charset="77"/>
                <a:cs typeface="Real Text" panose="020B0504020101010102" pitchFamily="34" charset="77"/>
                <a:sym typeface="Real Text"/>
              </a:defRPr>
            </a:lvl1pPr>
          </a:lstStyle>
          <a:p>
            <a:fld id="{86CB4B4D-7CA3-9044-876B-883B54F8677D}" type="slidenum">
              <a:rPr lang="en-GB" smtClean="0"/>
              <a:pPr/>
              <a:t>‹N°›</a:t>
            </a:fld>
            <a:endParaRPr lang="en-GB"/>
          </a:p>
        </p:txBody>
      </p:sp>
      <p:pic>
        <p:nvPicPr>
          <p:cNvPr id="5" name="Simmons+Simmons – Wordmark – RGB – Coral.png" descr="Simmons+Simmons – Wordmark – RGB – Coral.png">
            <a:extLst>
              <a:ext uri="{FF2B5EF4-FFF2-40B4-BE49-F238E27FC236}">
                <a16:creationId xmlns:a16="http://schemas.microsoft.com/office/drawing/2014/main" id="{01D445A0-9CF7-4D2D-B2CD-FC0404C9B0CE}"/>
              </a:ext>
            </a:extLst>
          </p:cNvPr>
          <p:cNvPicPr>
            <a:picLocks noChangeAspect="1"/>
          </p:cNvPicPr>
          <p:nvPr userDrawn="1"/>
        </p:nvPicPr>
        <p:blipFill>
          <a:blip r:embed="rId2"/>
          <a:stretch>
            <a:fillRect/>
          </a:stretch>
        </p:blipFill>
        <p:spPr>
          <a:xfrm>
            <a:off x="10754802" y="343607"/>
            <a:ext cx="1070437" cy="544853"/>
          </a:xfrm>
          <a:prstGeom prst="rect">
            <a:avLst/>
          </a:prstGeom>
          <a:ln w="12700">
            <a:miter lim="400000"/>
          </a:ln>
        </p:spPr>
      </p:pic>
    </p:spTree>
    <p:extLst>
      <p:ext uri="{BB962C8B-B14F-4D97-AF65-F5344CB8AC3E}">
        <p14:creationId xmlns:p14="http://schemas.microsoft.com/office/powerpoint/2010/main" val="3290928105"/>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133D4-B05F-8C96-92B2-14C2B744A9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1DC1CC26-6233-7BA0-4DEA-F39AE7B602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9170EA28-84FA-57AB-AF75-3563F3B63145}"/>
              </a:ext>
            </a:extLst>
          </p:cNvPr>
          <p:cNvSpPr>
            <a:spLocks noGrp="1"/>
          </p:cNvSpPr>
          <p:nvPr>
            <p:ph type="dt" sz="half" idx="10"/>
          </p:nvPr>
        </p:nvSpPr>
        <p:spPr/>
        <p:txBody>
          <a:bodyPr/>
          <a:lstStyle/>
          <a:p>
            <a:fld id="{F2BFF609-F281-4277-9E85-DE19D200C6CD}" type="datetimeFigureOut">
              <a:rPr lang="fr-FR" smtClean="0"/>
              <a:t>17/09/2026</a:t>
            </a:fld>
            <a:endParaRPr lang="fr-FR"/>
          </a:p>
        </p:txBody>
      </p:sp>
      <p:sp>
        <p:nvSpPr>
          <p:cNvPr id="5" name="Footer Placeholder 4">
            <a:extLst>
              <a:ext uri="{FF2B5EF4-FFF2-40B4-BE49-F238E27FC236}">
                <a16:creationId xmlns:a16="http://schemas.microsoft.com/office/drawing/2014/main" id="{C1BA98C5-0FEF-6396-D4C4-8F51CE8D8DC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15EEAA4-330A-4E73-3928-EFC95F55DD63}"/>
              </a:ext>
            </a:extLst>
          </p:cNvPr>
          <p:cNvSpPr>
            <a:spLocks noGrp="1"/>
          </p:cNvSpPr>
          <p:nvPr>
            <p:ph type="sldNum" sz="quarter" idx="12"/>
          </p:nvPr>
        </p:nvSpPr>
        <p:spPr/>
        <p:txBody>
          <a:bodyPr/>
          <a:lstStyle/>
          <a:p>
            <a:fld id="{A786954E-F0A3-45A7-8716-738ECDE63886}" type="slidenum">
              <a:rPr lang="fr-FR" smtClean="0"/>
              <a:t>‹N°›</a:t>
            </a:fld>
            <a:endParaRPr lang="fr-FR"/>
          </a:p>
        </p:txBody>
      </p:sp>
    </p:spTree>
    <p:extLst>
      <p:ext uri="{BB962C8B-B14F-4D97-AF65-F5344CB8AC3E}">
        <p14:creationId xmlns:p14="http://schemas.microsoft.com/office/powerpoint/2010/main" val="814067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80000" y="1079500"/>
            <a:ext cx="11280000" cy="720000"/>
          </a:xfrm>
        </p:spPr>
        <p:txBody>
          <a:bodyPr/>
          <a:lstStyle>
            <a:lvl1pPr algn="l">
              <a:defRPr/>
            </a:lvl1pPr>
          </a:lstStyle>
          <a:p>
            <a:r>
              <a:rPr lang="en-US" dirty="0"/>
              <a:t>Click to add title</a:t>
            </a:r>
            <a:endParaRPr lang="en-GB" dirty="0"/>
          </a:p>
        </p:txBody>
      </p:sp>
      <p:sp>
        <p:nvSpPr>
          <p:cNvPr id="3" name="Content Placeholder 2"/>
          <p:cNvSpPr>
            <a:spLocks noGrp="1"/>
          </p:cNvSpPr>
          <p:nvPr>
            <p:ph sz="quarter" idx="11" hasCustomPrompt="1"/>
          </p:nvPr>
        </p:nvSpPr>
        <p:spPr>
          <a:xfrm>
            <a:off x="480000" y="1800000"/>
            <a:ext cx="11280000" cy="4320000"/>
          </a:xfrm>
        </p:spPr>
        <p:txBody>
          <a:bodyPr/>
          <a:lstStyle>
            <a:lvl1pPr>
              <a:defRPr baseline="0"/>
            </a:lvl1pPr>
            <a:lvl3pPr>
              <a:defRPr/>
            </a:lvl3pPr>
            <a:lvl4pPr>
              <a:defRPr/>
            </a:lvl4pPr>
            <a:lvl5pPr>
              <a:defRPr/>
            </a:lvl5pPr>
          </a:lstStyle>
          <a:p>
            <a:pPr lvl="0"/>
            <a:r>
              <a:rPr lang="en-US" dirty="0"/>
              <a:t>Click to add bullets: press tab to promote / shift-tab to demote bullet levels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93942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699443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xte (vert)">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E9E49D8-F321-3B4B-9A0D-812624CCD2F1}"/>
              </a:ext>
            </a:extLst>
          </p:cNvPr>
          <p:cNvSpPr>
            <a:spLocks noGrp="1"/>
          </p:cNvSpPr>
          <p:nvPr>
            <p:ph type="sldNum" sz="quarter" idx="11"/>
          </p:nvPr>
        </p:nvSpPr>
        <p:spPr/>
        <p:txBody>
          <a:bodyPr/>
          <a:lstStyle/>
          <a:p>
            <a:fld id="{7A42709D-D9F4-424C-9684-22963DC0A745}" type="slidenum">
              <a:rPr lang="fr-FR" smtClean="0"/>
              <a:t>‹N°›</a:t>
            </a:fld>
            <a:endParaRPr lang="fr-FR"/>
          </a:p>
        </p:txBody>
      </p:sp>
      <p:sp>
        <p:nvSpPr>
          <p:cNvPr id="18" name="Titre 1">
            <a:extLst>
              <a:ext uri="{FF2B5EF4-FFF2-40B4-BE49-F238E27FC236}">
                <a16:creationId xmlns:a16="http://schemas.microsoft.com/office/drawing/2014/main" id="{E2BAD98B-4448-CD4E-8C21-639860D7C2F0}"/>
              </a:ext>
            </a:extLst>
          </p:cNvPr>
          <p:cNvSpPr>
            <a:spLocks noGrp="1"/>
          </p:cNvSpPr>
          <p:nvPr>
            <p:ph type="ctrTitle"/>
          </p:nvPr>
        </p:nvSpPr>
        <p:spPr>
          <a:xfrm>
            <a:off x="967172" y="1042275"/>
            <a:ext cx="10392496" cy="536724"/>
          </a:xfrm>
          <a:prstGeom prst="rect">
            <a:avLst/>
          </a:prstGeom>
        </p:spPr>
        <p:txBody>
          <a:bodyPr anchor="t"/>
          <a:lstStyle>
            <a:lvl1pPr algn="l">
              <a:defRPr sz="2800">
                <a:solidFill>
                  <a:srgbClr val="0E0F50"/>
                </a:solidFill>
              </a:defRPr>
            </a:lvl1pPr>
          </a:lstStyle>
          <a:p>
            <a:r>
              <a:rPr lang="fr-FR" dirty="0"/>
              <a:t>Modifiez le style du titre</a:t>
            </a:r>
          </a:p>
        </p:txBody>
      </p:sp>
      <p:sp>
        <p:nvSpPr>
          <p:cNvPr id="19" name="Espace réservé du contenu 2">
            <a:extLst>
              <a:ext uri="{FF2B5EF4-FFF2-40B4-BE49-F238E27FC236}">
                <a16:creationId xmlns:a16="http://schemas.microsoft.com/office/drawing/2014/main" id="{D3E8265B-A6B0-4541-BB54-6740871E4712}"/>
              </a:ext>
            </a:extLst>
          </p:cNvPr>
          <p:cNvSpPr>
            <a:spLocks noGrp="1"/>
          </p:cNvSpPr>
          <p:nvPr>
            <p:ph idx="13"/>
          </p:nvPr>
        </p:nvSpPr>
        <p:spPr>
          <a:xfrm>
            <a:off x="967172" y="1902690"/>
            <a:ext cx="10413888" cy="4523161"/>
          </a:xfrm>
          <a:prstGeom prst="rect">
            <a:avLst/>
          </a:prstGeom>
        </p:spPr>
        <p:txBody>
          <a:bodyPr/>
          <a:lstStyle>
            <a:lvl1pPr marL="285750" indent="-285750" algn="just">
              <a:buFont typeface="Wingdings" panose="05000000000000000000" pitchFamily="2" charset="2"/>
              <a:buChar char="Ø"/>
              <a:defRPr lang="fr-FR" sz="1800" b="0" i="0" kern="0" spc="0" baseline="0" smtClean="0">
                <a:solidFill>
                  <a:srgbClr val="0E0F50"/>
                </a:solidFill>
                <a:latin typeface="Lato Regular"/>
                <a:ea typeface="+mn-ea"/>
                <a:cs typeface="Poppins" panose="00000500000000000000" pitchFamily="50" charset="0"/>
              </a:defRPr>
            </a:lvl1pPr>
            <a:lvl2pPr marL="742950" indent="-285750" algn="just">
              <a:buFont typeface="Courier New" panose="02070309020205020404" pitchFamily="49" charset="0"/>
              <a:buChar char="o"/>
              <a:defRPr sz="1400" b="0" kern="0" spc="0" baseline="0">
                <a:solidFill>
                  <a:srgbClr val="11208E"/>
                </a:solidFill>
                <a:latin typeface="Lato Regular"/>
                <a:ea typeface="Roboto" panose="02000000000000000000" pitchFamily="2" charset="0"/>
                <a:cs typeface="Poppins" panose="00000500000000000000" pitchFamily="50" charset="0"/>
              </a:defRPr>
            </a:lvl2pPr>
            <a:lvl3pPr marL="1200150" indent="-285750" algn="just">
              <a:buFont typeface="Courier New" panose="02070309020205020404" pitchFamily="49" charset="0"/>
              <a:buChar char="o"/>
              <a:defRPr lang="fr-FR" sz="1400" b="0" i="0" kern="0" spc="0" baseline="0">
                <a:solidFill>
                  <a:schemeClr val="accent5"/>
                </a:solidFill>
                <a:latin typeface="Lato Regular"/>
                <a:ea typeface="Roboto" panose="02000000000000000000" pitchFamily="2" charset="0"/>
                <a:cs typeface="Poppins" panose="00000500000000000000" pitchFamily="50" charset="0"/>
              </a:defRPr>
            </a:lvl3pPr>
            <a:lvl4pPr marL="1371600" indent="0">
              <a:buFontTx/>
              <a:buNone/>
              <a:defRPr sz="1100" kern="0" spc="0" baseline="0">
                <a:latin typeface="Lato Regular"/>
                <a:cs typeface="Poppins" panose="00000500000000000000" pitchFamily="50" charset="0"/>
              </a:defRPr>
            </a:lvl4pPr>
            <a:lvl5pPr marL="2057400" indent="-228600">
              <a:buFont typeface="Courier New" panose="02070309020205020404" pitchFamily="49" charset="0"/>
              <a:buChar char="o"/>
              <a:defRPr lang="fr-FR" sz="1600" b="0" i="0" kern="1200" spc="120" baseline="0" smtClean="0">
                <a:solidFill>
                  <a:schemeClr val="accent1"/>
                </a:solidFill>
                <a:latin typeface="Public Sans" pitchFamily="2" charset="77"/>
                <a:ea typeface="+mn-ea"/>
                <a:cs typeface="+mn-cs"/>
              </a:defRPr>
            </a:lvl5pPr>
          </a:lstStyle>
          <a:p>
            <a:pPr lvl="0"/>
            <a:r>
              <a:rPr lang="fr-FR" dirty="0"/>
              <a:t>Cliquez pour modifier les styles du texte du masque</a:t>
            </a:r>
          </a:p>
          <a:p>
            <a:pPr lvl="1"/>
            <a:r>
              <a:rPr lang="fr-FR" dirty="0"/>
              <a:t>Deuxième niveau</a:t>
            </a:r>
          </a:p>
          <a:p>
            <a:pPr marL="1200150" lvl="2" indent="-285750" algn="l" defTabSz="914400" rtl="0" eaLnBrk="1" latinLnBrk="0" hangingPunct="1">
              <a:lnSpc>
                <a:spcPct val="90000"/>
              </a:lnSpc>
              <a:spcBef>
                <a:spcPts val="500"/>
              </a:spcBef>
              <a:buFontTx/>
              <a:buChar char="-"/>
            </a:pPr>
            <a:r>
              <a:rPr lang="fr-FR" dirty="0"/>
              <a:t>Troisième niveau</a:t>
            </a:r>
          </a:p>
        </p:txBody>
      </p:sp>
    </p:spTree>
    <p:extLst>
      <p:ext uri="{BB962C8B-B14F-4D97-AF65-F5344CB8AC3E}">
        <p14:creationId xmlns:p14="http://schemas.microsoft.com/office/powerpoint/2010/main" val="60416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customXml" Target="../ink/ink1.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7D9BEB-F42F-4AE1-9606-651A8BC7EFE8}"/>
              </a:ext>
            </a:extLst>
          </p:cNvPr>
          <p:cNvSpPr>
            <a:spLocks noGrp="1"/>
          </p:cNvSpPr>
          <p:nvPr>
            <p:ph type="title"/>
          </p:nvPr>
        </p:nvSpPr>
        <p:spPr>
          <a:xfrm>
            <a:off x="449263" y="452438"/>
            <a:ext cx="8747999" cy="394727"/>
          </a:xfrm>
          <a:prstGeom prst="rect">
            <a:avLst/>
          </a:prstGeom>
        </p:spPr>
        <p:txBody>
          <a:bodyPr vert="horz" lIns="0" tIns="0" rIns="0" bIns="0" rtlCol="0" anchor="t">
            <a:noAutofit/>
          </a:bodyPr>
          <a:lstStyle/>
          <a:p>
            <a:r>
              <a:rPr lang="fr-FR"/>
              <a:t>Modifiez le style du titre</a:t>
            </a:r>
            <a:endParaRPr lang="en-GB" dirty="0"/>
          </a:p>
        </p:txBody>
      </p:sp>
      <p:sp>
        <p:nvSpPr>
          <p:cNvPr id="3" name="Text Placeholder 2">
            <a:extLst>
              <a:ext uri="{FF2B5EF4-FFF2-40B4-BE49-F238E27FC236}">
                <a16:creationId xmlns:a16="http://schemas.microsoft.com/office/drawing/2014/main" id="{B5BFDD5A-188D-4BE2-B7D6-28D4F3346820}"/>
              </a:ext>
            </a:extLst>
          </p:cNvPr>
          <p:cNvSpPr>
            <a:spLocks noGrp="1"/>
          </p:cNvSpPr>
          <p:nvPr>
            <p:ph type="body" idx="1"/>
          </p:nvPr>
        </p:nvSpPr>
        <p:spPr>
          <a:xfrm>
            <a:off x="449264" y="1765299"/>
            <a:ext cx="11291886" cy="4364039"/>
          </a:xfrm>
          <a:prstGeom prst="rect">
            <a:avLst/>
          </a:prstGeom>
        </p:spPr>
        <p:txBody>
          <a:bodyPr vert="horz" lIns="0" tIns="0" rIns="0" bIns="0" rtlCol="0" anchor="t">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dirty="0"/>
          </a:p>
        </p:txBody>
      </p:sp>
      <mc:AlternateContent xmlns:mc="http://schemas.openxmlformats.org/markup-compatibility/2006" xmlns:p14="http://schemas.microsoft.com/office/powerpoint/2010/main">
        <mc:Choice Requires="p14">
          <p:contentPart p14:bwMode="auto" r:id="rId20">
            <p14:nvContentPartPr>
              <p14:cNvPr id="7" name="Ink 6">
                <a:extLst>
                  <a:ext uri="{FF2B5EF4-FFF2-40B4-BE49-F238E27FC236}">
                    <a16:creationId xmlns:a16="http://schemas.microsoft.com/office/drawing/2014/main" id="{61D977D2-C1E9-4937-B94A-7C8884DAB5AA}"/>
                  </a:ext>
                </a:extLst>
              </p14:cNvPr>
              <p14:cNvContentPartPr/>
              <p14:nvPr userDrawn="1"/>
            </p14:nvContentPartPr>
            <p14:xfrm>
              <a:off x="11841205" y="6849699"/>
              <a:ext cx="360" cy="360"/>
            </p14:xfrm>
          </p:contentPart>
        </mc:Choice>
        <mc:Fallback xmlns:p15="http://schemas.microsoft.com/office/powerpoint/2012/main" xmlns:a16="http://schemas.microsoft.com/office/drawing/2014/main" xmlns="">
          <p:pic>
            <p:nvPicPr>
              <p:cNvPr id="7" name="Ink 6">
                <a:extLst>
                  <a:ext uri="{FF2B5EF4-FFF2-40B4-BE49-F238E27FC236}">
                    <a16:creationId xmlns:a16="http://schemas.microsoft.com/office/drawing/2014/main" id="{61D977D2-C1E9-4937-B94A-7C8884DAB5AA}"/>
                  </a:ext>
                </a:extLst>
              </p:cNvPr>
              <p:cNvPicPr/>
              <p:nvPr/>
            </p:nvPicPr>
            <p:blipFill>
              <a:blip r:embed="rId29"/>
              <a:stretch>
                <a:fillRect/>
              </a:stretch>
            </p:blipFill>
            <p:spPr>
              <a:xfrm>
                <a:off x="11832205" y="6840699"/>
                <a:ext cx="18000" cy="18000"/>
              </a:xfrm>
              <a:prstGeom prst="rect">
                <a:avLst/>
              </a:prstGeom>
            </p:spPr>
          </p:pic>
        </mc:Fallback>
      </mc:AlternateContent>
      <p:sp>
        <p:nvSpPr>
          <p:cNvPr id="6" name="SlideNumber">
            <a:extLst>
              <a:ext uri="{FF2B5EF4-FFF2-40B4-BE49-F238E27FC236}">
                <a16:creationId xmlns:a16="http://schemas.microsoft.com/office/drawing/2014/main" id="{9B5AD59E-AAB8-3AF4-0A20-2B30CE361790}"/>
              </a:ext>
            </a:extLst>
          </p:cNvPr>
          <p:cNvSpPr txBox="1">
            <a:spLocks/>
          </p:cNvSpPr>
          <p:nvPr userDrawn="1"/>
        </p:nvSpPr>
        <p:spPr>
          <a:xfrm>
            <a:off x="11322589" y="6568448"/>
            <a:ext cx="504790" cy="260853"/>
          </a:xfrm>
          <a:prstGeom prst="rect">
            <a:avLst/>
          </a:prstGeom>
        </p:spPr>
        <p:txBody>
          <a:bodyPr anchor="ctr"/>
          <a:lstStyle>
            <a:defPPr marL="0" marR="0" indent="0" algn="l" defTabSz="457189"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587115" rtl="0" fontAlgn="auto" latinLnBrk="0" hangingPunct="0">
              <a:lnSpc>
                <a:spcPct val="100000"/>
              </a:lnSpc>
              <a:spcBef>
                <a:spcPts val="0"/>
              </a:spcBef>
              <a:spcAft>
                <a:spcPts val="0"/>
              </a:spcAft>
              <a:buClrTx/>
              <a:buSzTx/>
              <a:buFontTx/>
              <a:buNone/>
              <a:tabLst/>
              <a:defRPr kumimoji="0" sz="800" b="0" i="0" u="none" strike="noStrike" cap="none" spc="0" normalizeH="0" baseline="0">
                <a:ln>
                  <a:noFill/>
                </a:ln>
                <a:solidFill>
                  <a:srgbClr val="FFFFFF"/>
                </a:solidFill>
                <a:effectLst/>
                <a:uFillTx/>
                <a:latin typeface="Real Text" panose="020B0504020101010102"/>
                <a:ea typeface="Real Text" panose="020B0504020101010102"/>
                <a:cs typeface="Real Text" panose="020B0504020101010102"/>
                <a:sym typeface="Real Text"/>
              </a:defRPr>
            </a:lvl1pPr>
            <a:lvl2pPr marL="0" marR="0" indent="0" algn="l" defTabSz="587115"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FillTx/>
                <a:latin typeface="+mn-lt"/>
                <a:ea typeface="+mn-ea"/>
                <a:cs typeface="+mn-cs"/>
                <a:sym typeface="Arial"/>
              </a:defRPr>
            </a:lvl2pPr>
            <a:lvl3pPr marL="0" marR="0" indent="0" algn="l" defTabSz="587115"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FillTx/>
                <a:latin typeface="+mn-lt"/>
                <a:ea typeface="+mn-ea"/>
                <a:cs typeface="+mn-cs"/>
                <a:sym typeface="Arial"/>
              </a:defRPr>
            </a:lvl3pPr>
            <a:lvl4pPr marL="0" marR="0" indent="0" algn="l" defTabSz="587115"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FillTx/>
                <a:latin typeface="+mn-lt"/>
                <a:ea typeface="+mn-ea"/>
                <a:cs typeface="+mn-cs"/>
                <a:sym typeface="Arial"/>
              </a:defRPr>
            </a:lvl4pPr>
            <a:lvl5pPr marL="0" marR="0" indent="0" algn="l" defTabSz="587115"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FillTx/>
                <a:latin typeface="+mn-lt"/>
                <a:ea typeface="+mn-ea"/>
                <a:cs typeface="+mn-cs"/>
                <a:sym typeface="Arial"/>
              </a:defRPr>
            </a:lvl5pPr>
            <a:lvl6pPr marL="0" marR="0" indent="0" algn="l" defTabSz="587115"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FillTx/>
                <a:latin typeface="+mn-lt"/>
                <a:ea typeface="+mn-ea"/>
                <a:cs typeface="+mn-cs"/>
                <a:sym typeface="Arial"/>
              </a:defRPr>
            </a:lvl6pPr>
            <a:lvl7pPr marL="0" marR="0" indent="0" algn="l" defTabSz="587115"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FillTx/>
                <a:latin typeface="+mn-lt"/>
                <a:ea typeface="+mn-ea"/>
                <a:cs typeface="+mn-cs"/>
                <a:sym typeface="Arial"/>
              </a:defRPr>
            </a:lvl7pPr>
            <a:lvl8pPr marL="0" marR="0" indent="0" algn="l" defTabSz="587115"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FillTx/>
                <a:latin typeface="+mn-lt"/>
                <a:ea typeface="+mn-ea"/>
                <a:cs typeface="+mn-cs"/>
                <a:sym typeface="Arial"/>
              </a:defRPr>
            </a:lvl8pPr>
            <a:lvl9pPr marL="0" marR="0" indent="0" algn="l" defTabSz="587115"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rgbClr val="000000"/>
                </a:solidFill>
                <a:effectLst/>
                <a:uFillTx/>
                <a:latin typeface="+mn-lt"/>
                <a:ea typeface="+mn-ea"/>
                <a:cs typeface="+mn-cs"/>
                <a:sym typeface="Arial"/>
              </a:defRPr>
            </a:lvl9pPr>
          </a:lstStyle>
          <a:p>
            <a:fld id="{86CB4B4D-7CA3-9044-876B-883B54F8677D}" type="slidenum">
              <a:rPr lang="en-GB" sz="800" smtClean="0">
                <a:solidFill>
                  <a:srgbClr val="303030"/>
                </a:solidFill>
                <a:latin typeface="+mn-lt"/>
              </a:rPr>
              <a:pPr/>
              <a:t>‹N°›</a:t>
            </a:fld>
            <a:endParaRPr lang="en-GB" sz="800" dirty="0">
              <a:solidFill>
                <a:srgbClr val="303030"/>
              </a:solidFill>
              <a:latin typeface="+mn-lt"/>
            </a:endParaRPr>
          </a:p>
        </p:txBody>
      </p:sp>
    </p:spTree>
    <p:extLst>
      <p:ext uri="{BB962C8B-B14F-4D97-AF65-F5344CB8AC3E}">
        <p14:creationId xmlns:p14="http://schemas.microsoft.com/office/powerpoint/2010/main" val="946517098"/>
      </p:ext>
    </p:extLst>
  </p:cSld>
  <p:clrMap bg1="lt1" tx1="dk1" bg2="lt2" tx2="dk2" accent1="accent1" accent2="accent2" accent3="accent3" accent4="accent4" accent5="accent5" accent6="accent6" hlink="hlink" folHlink="folHlink"/>
  <p:sldLayoutIdLst>
    <p:sldLayoutId id="2147483911" r:id="rId1"/>
    <p:sldLayoutId id="2147483897" r:id="rId2"/>
    <p:sldLayoutId id="2147483898" r:id="rId3"/>
    <p:sldLayoutId id="2147483899" r:id="rId4"/>
    <p:sldLayoutId id="2147483900" r:id="rId5"/>
    <p:sldLayoutId id="2147483901" r:id="rId6"/>
    <p:sldLayoutId id="2147483902" r:id="rId7"/>
    <p:sldLayoutId id="2147483904" r:id="rId8"/>
    <p:sldLayoutId id="2147483906" r:id="rId9"/>
    <p:sldLayoutId id="2147483912" r:id="rId10"/>
    <p:sldLayoutId id="2147483913" r:id="rId11"/>
    <p:sldLayoutId id="2147483834" r:id="rId12"/>
    <p:sldLayoutId id="2147483847" r:id="rId13"/>
    <p:sldLayoutId id="2147483915" r:id="rId14"/>
    <p:sldLayoutId id="2147483916" r:id="rId15"/>
    <p:sldLayoutId id="2147483917" r:id="rId16"/>
    <p:sldLayoutId id="2147483918" r:id="rId17"/>
    <p:sldLayoutId id="2147483920" r:id="rId18"/>
  </p:sldLayoutIdLst>
  <p:hf hdr="0" ftr="0" dt="0"/>
  <p:txStyles>
    <p:titleStyle>
      <a:lvl1pPr algn="l" defTabSz="914400" rtl="0" eaLnBrk="1" latinLnBrk="0" hangingPunct="1">
        <a:lnSpc>
          <a:spcPct val="90000"/>
        </a:lnSpc>
        <a:spcBef>
          <a:spcPct val="0"/>
        </a:spcBef>
        <a:buNone/>
        <a:defRPr sz="3200" kern="1200">
          <a:solidFill>
            <a:srgbClr val="FC515B"/>
          </a:solidFill>
          <a:latin typeface="+mj-lt"/>
          <a:ea typeface="+mj-ea"/>
          <a:cs typeface="+mj-cs"/>
        </a:defRPr>
      </a:lvl1pPr>
    </p:titleStyle>
    <p:bodyStyle>
      <a:lvl1pPr marL="0" indent="0" algn="l" defTabSz="914400" rtl="0" eaLnBrk="1" latinLnBrk="0" hangingPunct="1">
        <a:lnSpc>
          <a:spcPct val="120000"/>
        </a:lnSpc>
        <a:spcBef>
          <a:spcPts val="0"/>
        </a:spcBef>
        <a:buFont typeface="Arial" panose="020B0604020202020204" pitchFamily="34" charset="0"/>
        <a:buNone/>
        <a:defRPr sz="1800" kern="1200">
          <a:solidFill>
            <a:srgbClr val="303030"/>
          </a:solidFill>
          <a:latin typeface="+mn-lt"/>
          <a:ea typeface="+mn-ea"/>
          <a:cs typeface="+mn-cs"/>
        </a:defRPr>
      </a:lvl1pPr>
      <a:lvl2pPr marL="0" indent="0" algn="l" defTabSz="914400" rtl="0" eaLnBrk="1" latinLnBrk="0" hangingPunct="1">
        <a:lnSpc>
          <a:spcPct val="120000"/>
        </a:lnSpc>
        <a:spcBef>
          <a:spcPts val="0"/>
        </a:spcBef>
        <a:buClr>
          <a:srgbClr val="FC515B"/>
        </a:buClr>
        <a:buFontTx/>
        <a:buNone/>
        <a:defRPr sz="1800" kern="1200">
          <a:solidFill>
            <a:srgbClr val="303030"/>
          </a:solidFill>
          <a:latin typeface="+mj-lt"/>
          <a:ea typeface="+mn-ea"/>
          <a:cs typeface="+mn-cs"/>
        </a:defRPr>
      </a:lvl2pPr>
      <a:lvl3pPr marL="360000" indent="-360000" algn="l" defTabSz="914400" rtl="0" eaLnBrk="1" latinLnBrk="0" hangingPunct="1">
        <a:lnSpc>
          <a:spcPct val="120000"/>
        </a:lnSpc>
        <a:spcBef>
          <a:spcPts val="0"/>
        </a:spcBef>
        <a:buClr>
          <a:srgbClr val="FC515B"/>
        </a:buClr>
        <a:buFont typeface="Arial" panose="020B0604020202020204" pitchFamily="34" charset="0"/>
        <a:buChar char="•"/>
        <a:defRPr sz="1800" kern="1200">
          <a:solidFill>
            <a:srgbClr val="303030"/>
          </a:solidFill>
          <a:latin typeface="+mn-lt"/>
          <a:ea typeface="+mn-ea"/>
          <a:cs typeface="+mn-cs"/>
        </a:defRPr>
      </a:lvl3pPr>
      <a:lvl4pPr marL="720000" indent="-360000" algn="l" defTabSz="914400" rtl="0" eaLnBrk="1" latinLnBrk="0" hangingPunct="1">
        <a:lnSpc>
          <a:spcPct val="120000"/>
        </a:lnSpc>
        <a:spcBef>
          <a:spcPts val="0"/>
        </a:spcBef>
        <a:buClr>
          <a:srgbClr val="FC515B"/>
        </a:buClr>
        <a:buFont typeface="Arial" panose="020B0604020202020204" pitchFamily="34" charset="0"/>
        <a:buChar char="•"/>
        <a:defRPr sz="1800" kern="1200">
          <a:solidFill>
            <a:srgbClr val="303030"/>
          </a:solidFill>
          <a:latin typeface="+mn-lt"/>
          <a:ea typeface="+mn-ea"/>
          <a:cs typeface="+mn-cs"/>
        </a:defRPr>
      </a:lvl4pPr>
      <a:lvl5pPr marL="1080000" indent="-360000" algn="l" defTabSz="914400" rtl="0" eaLnBrk="1" latinLnBrk="0" hangingPunct="1">
        <a:lnSpc>
          <a:spcPct val="120000"/>
        </a:lnSpc>
        <a:spcBef>
          <a:spcPts val="0"/>
        </a:spcBef>
        <a:buClr>
          <a:srgbClr val="FC515B"/>
        </a:buClr>
        <a:buFont typeface="Arial" panose="020B0604020202020204" pitchFamily="34" charset="0"/>
        <a:buChar char="•"/>
        <a:defRPr sz="1800" kern="1200">
          <a:solidFill>
            <a:srgbClr val="30303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83">
          <p15:clr>
            <a:srgbClr val="F26B43"/>
          </p15:clr>
        </p15:guide>
        <p15:guide id="4" orient="horz" pos="285">
          <p15:clr>
            <a:srgbClr val="F26B43"/>
          </p15:clr>
        </p15:guide>
        <p15:guide id="5" pos="7396">
          <p15:clr>
            <a:srgbClr val="F26B43"/>
          </p15:clr>
        </p15:guide>
        <p15:guide id="6" orient="horz" pos="1112">
          <p15:clr>
            <a:srgbClr val="F26B43"/>
          </p15:clr>
        </p15:guide>
        <p15:guide id="7" orient="horz" pos="4035">
          <p15:clr>
            <a:srgbClr val="F26B43"/>
          </p15:clr>
        </p15:guide>
        <p15:guide id="8" orient="horz" pos="386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s://www.contexte.com/medias/pdf/medias-documents/2026/7/decision-ce-leem-9Po9.pdf?utm_source=briefing&amp;utm_medium=email&amp;utm_content=27238&amp;go-back-to-briefitem=272359&amp;uid=1f4c0510fb9f46669494eec53af8ae47"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hyperlink" Target="http://audeladupoids.fr/" TargetMode="External"/><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hyperlink" Target="https://gbr01.safelinks.protection.outlook.com/?url=https%3A%2F%2Fvideos.senat.fr%2Fvideo.5673356_6982f1c35e52a.haute-autorite-de-sante--bilan-et-perspectives&amp;data=05%7C02%7CLouis.Tistchenko%40simmons-simmons.com%7C302ee9dcc81340cad34b08de67b73b20%7C9c0035ef4799443f8b14c5d60303e8cd%7C0%7C0%7C639062233836246996%7CUnknown%7CTWFpbGZsb3d8eyJFbXB0eU1hcGkiOnRydWUsIlYiOiIwLjAuMDAwMCIsIlAiOiJXaW4zMiIsIkFOIjoiTWFpbCIsIldUIjoyfQ%3D%3D%7C0%7C%7C%7C&amp;sdata=zWlL0DrAZ79bO%2ByhPFP7NUNKNWIwdwshnrmP6w14L34%3D&amp;reserved=0"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28.png"/></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30.png"/></Relationships>
</file>

<file path=ppt/slides/_rels/slide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515B"/>
        </a:solidFill>
        <a:effectLst/>
      </p:bgPr>
    </p:bg>
    <p:spTree>
      <p:nvGrpSpPr>
        <p:cNvPr id="1" name=""/>
        <p:cNvGrpSpPr/>
        <p:nvPr/>
      </p:nvGrpSpPr>
      <p:grpSpPr>
        <a:xfrm>
          <a:off x="0" y="0"/>
          <a:ext cx="0" cy="0"/>
          <a:chOff x="0" y="0"/>
          <a:chExt cx="0" cy="0"/>
        </a:xfrm>
      </p:grpSpPr>
      <p:sp>
        <p:nvSpPr>
          <p:cNvPr id="44" name="Text Placeholder 43">
            <a:extLst>
              <a:ext uri="{FF2B5EF4-FFF2-40B4-BE49-F238E27FC236}">
                <a16:creationId xmlns:a16="http://schemas.microsoft.com/office/drawing/2014/main" id="{2667579A-3736-92DA-D811-9ABECEBB9AD5}"/>
              </a:ext>
            </a:extLst>
          </p:cNvPr>
          <p:cNvSpPr>
            <a:spLocks noGrp="1"/>
          </p:cNvSpPr>
          <p:nvPr>
            <p:ph type="body" sz="quarter" idx="12"/>
          </p:nvPr>
        </p:nvSpPr>
        <p:spPr/>
        <p:txBody>
          <a:bodyPr/>
          <a:lstStyle/>
          <a:p>
            <a:endParaRPr lang="en-GB"/>
          </a:p>
        </p:txBody>
      </p:sp>
      <p:sp>
        <p:nvSpPr>
          <p:cNvPr id="43" name="Text Placeholder 42">
            <a:extLst>
              <a:ext uri="{FF2B5EF4-FFF2-40B4-BE49-F238E27FC236}">
                <a16:creationId xmlns:a16="http://schemas.microsoft.com/office/drawing/2014/main" id="{97E60DA9-8BED-F30D-5470-8D04B76FC159}"/>
              </a:ext>
            </a:extLst>
          </p:cNvPr>
          <p:cNvSpPr>
            <a:spLocks noGrp="1"/>
          </p:cNvSpPr>
          <p:nvPr>
            <p:ph type="body" sz="quarter" idx="10"/>
          </p:nvPr>
        </p:nvSpPr>
        <p:spPr/>
        <p:txBody>
          <a:bodyPr/>
          <a:lstStyle/>
          <a:p>
            <a:endParaRPr lang="en-GB"/>
          </a:p>
        </p:txBody>
      </p:sp>
      <p:sp>
        <p:nvSpPr>
          <p:cNvPr id="42" name="Subtitle 41">
            <a:extLst>
              <a:ext uri="{FF2B5EF4-FFF2-40B4-BE49-F238E27FC236}">
                <a16:creationId xmlns:a16="http://schemas.microsoft.com/office/drawing/2014/main" id="{86B75655-7F90-CDA8-3CE5-AC3F0842FC97}"/>
              </a:ext>
            </a:extLst>
          </p:cNvPr>
          <p:cNvSpPr>
            <a:spLocks noGrp="1"/>
          </p:cNvSpPr>
          <p:nvPr>
            <p:ph type="subTitle" idx="1"/>
          </p:nvPr>
        </p:nvSpPr>
        <p:spPr/>
        <p:txBody>
          <a:bodyPr/>
          <a:lstStyle/>
          <a:p>
            <a:endParaRPr lang="en-GB"/>
          </a:p>
        </p:txBody>
      </p:sp>
      <p:sp>
        <p:nvSpPr>
          <p:cNvPr id="41" name="Title 40">
            <a:extLst>
              <a:ext uri="{FF2B5EF4-FFF2-40B4-BE49-F238E27FC236}">
                <a16:creationId xmlns:a16="http://schemas.microsoft.com/office/drawing/2014/main" id="{27AC4C04-9565-7539-3C08-438F037FC4A6}"/>
              </a:ext>
            </a:extLst>
          </p:cNvPr>
          <p:cNvSpPr>
            <a:spLocks noGrp="1"/>
          </p:cNvSpPr>
          <p:nvPr>
            <p:ph type="ctrTitle"/>
          </p:nvPr>
        </p:nvSpPr>
        <p:spPr/>
        <p:txBody>
          <a:bodyPr/>
          <a:lstStyle/>
          <a:p>
            <a:endParaRPr lang="en-GB" dirty="0"/>
          </a:p>
        </p:txBody>
      </p:sp>
      <p:pic>
        <p:nvPicPr>
          <p:cNvPr id="2" name="GettyImages-637513348.jpg">
            <a:extLst>
              <a:ext uri="{FF2B5EF4-FFF2-40B4-BE49-F238E27FC236}">
                <a16:creationId xmlns:a16="http://schemas.microsoft.com/office/drawing/2014/main" id="{61B9F837-118B-CC6F-55B6-87E50BEBE224}"/>
              </a:ext>
            </a:extLst>
          </p:cNvPr>
          <p:cNvPicPr>
            <a:picLocks noChangeAspect="1"/>
          </p:cNvPicPr>
          <p:nvPr/>
        </p:nvPicPr>
        <p:blipFill>
          <a:blip r:embed="rId3">
            <a:extLst>
              <a:ext uri="{28A0092B-C50C-407E-A947-70E740481C1C}">
                <a14:useLocalDpi xmlns:a14="http://schemas.microsoft.com/office/drawing/2010/main" val="0"/>
              </a:ext>
            </a:extLst>
          </a:blip>
          <a:srcRect t="7" b="7"/>
          <a:stretch/>
        </p:blipFill>
        <p:spPr>
          <a:xfrm>
            <a:off x="0" y="0"/>
            <a:ext cx="12192000" cy="6857999"/>
          </a:xfrm>
          <a:prstGeom prst="rect">
            <a:avLst/>
          </a:prstGeom>
          <a:ln w="12700">
            <a:miter lim="400000"/>
          </a:ln>
        </p:spPr>
      </p:pic>
      <p:sp>
        <p:nvSpPr>
          <p:cNvPr id="3" name="Freeform 6">
            <a:extLst>
              <a:ext uri="{FF2B5EF4-FFF2-40B4-BE49-F238E27FC236}">
                <a16:creationId xmlns:a16="http://schemas.microsoft.com/office/drawing/2014/main" id="{CC8F33FA-ABC2-680C-F1FC-18425819F475}"/>
              </a:ext>
            </a:extLst>
          </p:cNvPr>
          <p:cNvSpPr/>
          <p:nvPr/>
        </p:nvSpPr>
        <p:spPr>
          <a:xfrm>
            <a:off x="0" y="0"/>
            <a:ext cx="5849679" cy="4463143"/>
          </a:xfrm>
          <a:custGeom>
            <a:avLst/>
            <a:gdLst>
              <a:gd name="connsiteX0" fmla="*/ 0 w 6551242"/>
              <a:gd name="connsiteY0" fmla="*/ 0 h 5250829"/>
              <a:gd name="connsiteX1" fmla="*/ 6212361 w 6551242"/>
              <a:gd name="connsiteY1" fmla="*/ 0 h 5250829"/>
              <a:gd name="connsiteX2" fmla="*/ 6259790 w 6551242"/>
              <a:gd name="connsiteY2" fmla="*/ 98455 h 5250829"/>
              <a:gd name="connsiteX3" fmla="*/ 6551242 w 6551242"/>
              <a:gd name="connsiteY3" fmla="*/ 1542071 h 5250829"/>
              <a:gd name="connsiteX4" fmla="*/ 2842484 w 6551242"/>
              <a:gd name="connsiteY4" fmla="*/ 5250829 h 5250829"/>
              <a:gd name="connsiteX5" fmla="*/ 219996 w 6551242"/>
              <a:gd name="connsiteY5" fmla="*/ 4164559 h 5250829"/>
              <a:gd name="connsiteX6" fmla="*/ 0 w 6551242"/>
              <a:gd name="connsiteY6" fmla="*/ 3922502 h 525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1242" h="5250829">
                <a:moveTo>
                  <a:pt x="0" y="0"/>
                </a:moveTo>
                <a:lnTo>
                  <a:pt x="6212361" y="0"/>
                </a:lnTo>
                <a:lnTo>
                  <a:pt x="6259790" y="98455"/>
                </a:lnTo>
                <a:cubicBezTo>
                  <a:pt x="6447463" y="542165"/>
                  <a:pt x="6551242" y="1029999"/>
                  <a:pt x="6551242" y="1542071"/>
                </a:cubicBezTo>
                <a:cubicBezTo>
                  <a:pt x="6551242" y="3590361"/>
                  <a:pt x="4890774" y="5250829"/>
                  <a:pt x="2842484" y="5250829"/>
                </a:cubicBezTo>
                <a:cubicBezTo>
                  <a:pt x="1818339" y="5250829"/>
                  <a:pt x="891150" y="4835712"/>
                  <a:pt x="219996" y="4164559"/>
                </a:cubicBezTo>
                <a:lnTo>
                  <a:pt x="0" y="3922502"/>
                </a:lnTo>
                <a:close/>
              </a:path>
            </a:pathLst>
          </a:custGeom>
          <a:solidFill>
            <a:schemeClr val="tx1"/>
          </a:solidFill>
          <a:ln w="12700">
            <a:miter lim="400000"/>
          </a:ln>
        </p:spPr>
        <p:txBody>
          <a:bodyPr wrap="square" lIns="29356" tIns="29356" rIns="29356" bIns="29356" anchor="ctr">
            <a:noAutofit/>
          </a:bodyPr>
          <a:lstStyle/>
          <a:p>
            <a:pPr>
              <a:defRPr>
                <a:solidFill>
                  <a:srgbClr val="FC515B"/>
                </a:solidFill>
              </a:defRPr>
            </a:pPr>
            <a:endParaRPr sz="412">
              <a:latin typeface="Real Text" panose="020B0504020101010102" pitchFamily="34" charset="77"/>
            </a:endParaRPr>
          </a:p>
        </p:txBody>
      </p:sp>
      <p:sp>
        <p:nvSpPr>
          <p:cNvPr id="4" name="Lorem Ipsum is simply dummy text of the printing and typesetting industry.">
            <a:extLst>
              <a:ext uri="{FF2B5EF4-FFF2-40B4-BE49-F238E27FC236}">
                <a16:creationId xmlns:a16="http://schemas.microsoft.com/office/drawing/2014/main" id="{675877A9-83F0-64FA-C321-5B06ED24B6CA}"/>
              </a:ext>
            </a:extLst>
          </p:cNvPr>
          <p:cNvSpPr txBox="1"/>
          <p:nvPr/>
        </p:nvSpPr>
        <p:spPr>
          <a:xfrm>
            <a:off x="376917" y="342430"/>
            <a:ext cx="5256211" cy="1167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p14="http://schemas.microsoft.com/office/powerpoint/2010/main" xmlns:a16="http://schemas.microsoft.com/office/drawing/2014/main" xmlns="" val="1"/>
            </a:ext>
          </a:extLst>
        </p:spPr>
        <p:txBody>
          <a:bodyPr wrap="square" lIns="29356" tIns="29356" rIns="29356" bIns="29356">
            <a:spAutoFit/>
          </a:bodyPr>
          <a:lstStyle/>
          <a:p>
            <a:pPr>
              <a:spcBef>
                <a:spcPts val="189"/>
              </a:spcBef>
              <a:defRPr sz="5000">
                <a:solidFill>
                  <a:srgbClr val="FFEEEF"/>
                </a:solidFill>
                <a:latin typeface="RealText-Light"/>
                <a:ea typeface="RealText-Light"/>
                <a:cs typeface="RealText-Light"/>
                <a:sym typeface="Real Text Light"/>
              </a:defRPr>
            </a:pPr>
            <a:r>
              <a:rPr lang="en-GB" sz="3600" dirty="0">
                <a:solidFill>
                  <a:srgbClr val="FFEEEF"/>
                </a:solidFill>
                <a:latin typeface="Real Text Medium" panose="020B0604020101010102" pitchFamily="34" charset="0"/>
              </a:rPr>
              <a:t>Panorama </a:t>
            </a:r>
            <a:r>
              <a:rPr lang="en-GB" sz="3600" dirty="0" err="1">
                <a:solidFill>
                  <a:srgbClr val="FFEEEF"/>
                </a:solidFill>
                <a:latin typeface="Real Text Medium" panose="020B0604020101010102" pitchFamily="34" charset="0"/>
              </a:rPr>
              <a:t>juridico-pharmaceutique</a:t>
            </a:r>
            <a:r>
              <a:rPr lang="en-GB" sz="3600" dirty="0">
                <a:solidFill>
                  <a:srgbClr val="FFEEEF"/>
                </a:solidFill>
                <a:latin typeface="Real Text Medium" panose="020B0604020101010102" pitchFamily="34" charset="0"/>
              </a:rPr>
              <a:t> 2026</a:t>
            </a:r>
            <a:endParaRPr lang="fr-FR" sz="3600" dirty="0">
              <a:solidFill>
                <a:srgbClr val="FFEEEF"/>
              </a:solidFill>
              <a:latin typeface="Real Text Medium" panose="020B0604020101010102" pitchFamily="34" charset="0"/>
            </a:endParaRPr>
          </a:p>
        </p:txBody>
      </p:sp>
      <p:sp>
        <p:nvSpPr>
          <p:cNvPr id="5" name="Text Placeholder 11">
            <a:extLst>
              <a:ext uri="{FF2B5EF4-FFF2-40B4-BE49-F238E27FC236}">
                <a16:creationId xmlns:a16="http://schemas.microsoft.com/office/drawing/2014/main" id="{A76C389F-57C7-3080-5A17-61F2C1F283F8}"/>
              </a:ext>
            </a:extLst>
          </p:cNvPr>
          <p:cNvSpPr txBox="1">
            <a:spLocks/>
          </p:cNvSpPr>
          <p:nvPr/>
        </p:nvSpPr>
        <p:spPr>
          <a:xfrm>
            <a:off x="376917" y="2698117"/>
            <a:ext cx="3490995" cy="998471"/>
          </a:xfrm>
          <a:prstGeom prst="rect">
            <a:avLst/>
          </a:prstGeom>
        </p:spPr>
        <p:txBody>
          <a:bodyPr/>
          <a:lstStyle>
            <a:lvl1pPr marL="0" indent="0" algn="l" defTabSz="914400" rtl="0" eaLnBrk="1" latinLnBrk="0" hangingPunct="1">
              <a:lnSpc>
                <a:spcPct val="120000"/>
              </a:lnSpc>
              <a:spcBef>
                <a:spcPts val="0"/>
              </a:spcBef>
              <a:buFont typeface="Arial" panose="020B0604020202020204" pitchFamily="34" charset="0"/>
              <a:buNone/>
              <a:defRPr sz="1800" kern="1200">
                <a:solidFill>
                  <a:srgbClr val="303030"/>
                </a:solidFill>
                <a:latin typeface="+mn-lt"/>
                <a:ea typeface="+mn-ea"/>
                <a:cs typeface="+mn-cs"/>
              </a:defRPr>
            </a:lvl1pPr>
            <a:lvl2pPr marL="285750" indent="-285750" algn="l" defTabSz="914400" rtl="0" eaLnBrk="1" latinLnBrk="0" hangingPunct="1">
              <a:lnSpc>
                <a:spcPct val="120000"/>
              </a:lnSpc>
              <a:spcBef>
                <a:spcPts val="0"/>
              </a:spcBef>
              <a:buClr>
                <a:srgbClr val="FC515B"/>
              </a:buClr>
              <a:buFont typeface="Arial" panose="020B0604020202020204" pitchFamily="34" charset="0"/>
              <a:buChar char="•"/>
              <a:defRPr sz="1800" kern="1200">
                <a:solidFill>
                  <a:srgbClr val="303030"/>
                </a:solidFill>
                <a:latin typeface="+mj-lt"/>
                <a:ea typeface="+mn-ea"/>
                <a:cs typeface="+mn-cs"/>
              </a:defRPr>
            </a:lvl2pPr>
            <a:lvl3pPr marL="360000" indent="-360000" algn="l" defTabSz="914400" rtl="0" eaLnBrk="1" latinLnBrk="0" hangingPunct="1">
              <a:lnSpc>
                <a:spcPct val="120000"/>
              </a:lnSpc>
              <a:spcBef>
                <a:spcPts val="0"/>
              </a:spcBef>
              <a:buClr>
                <a:srgbClr val="FC515B"/>
              </a:buClr>
              <a:buFont typeface="Arial" panose="020B0604020202020204" pitchFamily="34" charset="0"/>
              <a:buChar char="•"/>
              <a:defRPr sz="1800" kern="1200">
                <a:solidFill>
                  <a:srgbClr val="303030"/>
                </a:solidFill>
                <a:latin typeface="+mn-lt"/>
                <a:ea typeface="+mn-ea"/>
                <a:cs typeface="+mn-cs"/>
              </a:defRPr>
            </a:lvl3pPr>
            <a:lvl4pPr marL="900000" indent="-540000" algn="l" defTabSz="914400" rtl="0" eaLnBrk="1" latinLnBrk="0" hangingPunct="1">
              <a:lnSpc>
                <a:spcPct val="120000"/>
              </a:lnSpc>
              <a:spcBef>
                <a:spcPts val="0"/>
              </a:spcBef>
              <a:buClr>
                <a:srgbClr val="FC515B"/>
              </a:buClr>
              <a:buFont typeface="Arial" panose="020B0604020202020204" pitchFamily="34" charset="0"/>
              <a:buChar char="•"/>
              <a:defRPr sz="1800" kern="1200">
                <a:solidFill>
                  <a:srgbClr val="303030"/>
                </a:solidFill>
                <a:latin typeface="+mn-lt"/>
                <a:ea typeface="+mn-ea"/>
                <a:cs typeface="+mn-cs"/>
              </a:defRPr>
            </a:lvl4pPr>
            <a:lvl5pPr marL="1440000" indent="-540000" algn="l" defTabSz="914400" rtl="0" eaLnBrk="1" latinLnBrk="0" hangingPunct="1">
              <a:lnSpc>
                <a:spcPct val="120000"/>
              </a:lnSpc>
              <a:spcBef>
                <a:spcPts val="0"/>
              </a:spcBef>
              <a:buClr>
                <a:srgbClr val="FC515B"/>
              </a:buClr>
              <a:buFont typeface="Arial" panose="020B0604020202020204" pitchFamily="34" charset="0"/>
              <a:buChar char="•"/>
              <a:defRPr sz="1800" kern="1200">
                <a:solidFill>
                  <a:srgbClr val="30303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dirty="0">
                <a:solidFill>
                  <a:schemeClr val="bg1"/>
                </a:solidFill>
              </a:rPr>
              <a:t>CPDIS, 17 septembre 2026</a:t>
            </a:r>
          </a:p>
          <a:p>
            <a:endParaRPr lang="fr-FR" sz="1600" b="1" dirty="0">
              <a:solidFill>
                <a:schemeClr val="bg1"/>
              </a:solidFill>
            </a:endParaRPr>
          </a:p>
          <a:p>
            <a:r>
              <a:rPr lang="fr-FR" sz="1600" b="1" dirty="0">
                <a:solidFill>
                  <a:schemeClr val="bg1"/>
                </a:solidFill>
              </a:rPr>
              <a:t>Anne-Catherine Perroy</a:t>
            </a:r>
          </a:p>
          <a:p>
            <a:r>
              <a:rPr lang="fr-FR" sz="1600" b="1" dirty="0">
                <a:solidFill>
                  <a:schemeClr val="bg1"/>
                </a:solidFill>
                <a:latin typeface="+mn-lt"/>
              </a:rPr>
              <a:t> </a:t>
            </a:r>
          </a:p>
        </p:txBody>
      </p:sp>
      <p:pic>
        <p:nvPicPr>
          <p:cNvPr id="6" name="Picture 1">
            <a:extLst>
              <a:ext uri="{FF2B5EF4-FFF2-40B4-BE49-F238E27FC236}">
                <a16:creationId xmlns:a16="http://schemas.microsoft.com/office/drawing/2014/main" id="{308BF59B-233D-652B-69B8-6245541EC5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2506" y="452438"/>
            <a:ext cx="1678644" cy="480828"/>
          </a:xfrm>
          <a:prstGeom prst="rect">
            <a:avLst/>
          </a:prstGeom>
        </p:spPr>
      </p:pic>
    </p:spTree>
    <p:extLst>
      <p:ext uri="{BB962C8B-B14F-4D97-AF65-F5344CB8AC3E}">
        <p14:creationId xmlns:p14="http://schemas.microsoft.com/office/powerpoint/2010/main" val="2211660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F80AA-D36E-6B46-F4F0-7763AC7FEAF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1F7213F-7631-61C9-6EB3-353F7F022C4B}"/>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5" name="Espace réservé du contenu 2">
            <a:extLst>
              <a:ext uri="{FF2B5EF4-FFF2-40B4-BE49-F238E27FC236}">
                <a16:creationId xmlns:a16="http://schemas.microsoft.com/office/drawing/2014/main" id="{1DD10745-4A0B-5933-075A-C324E5AD3AF4}"/>
              </a:ext>
            </a:extLst>
          </p:cNvPr>
          <p:cNvSpPr txBox="1">
            <a:spLocks/>
          </p:cNvSpPr>
          <p:nvPr/>
        </p:nvSpPr>
        <p:spPr>
          <a:xfrm>
            <a:off x="449263" y="1598962"/>
            <a:ext cx="11291886" cy="4507231"/>
          </a:xfrm>
          <a:prstGeom prst="rect">
            <a:avLst/>
          </a:prstGeom>
        </p:spPr>
        <p:txBody>
          <a:bodyPr vert="horz" lIns="0" tIns="0" rIns="0" bIns="0" rtlCol="0" anchor="t">
            <a:noAutofit/>
          </a:bodyPr>
          <a:lstStyle>
            <a:lvl1pPr marL="0" indent="0" algn="l" defTabSz="914400" rtl="0" eaLnBrk="1" latinLnBrk="0" hangingPunct="1">
              <a:lnSpc>
                <a:spcPct val="90000"/>
              </a:lnSpc>
              <a:spcBef>
                <a:spcPct val="0"/>
              </a:spcBef>
              <a:buFont typeface="Arial" panose="020B0604020202020204" pitchFamily="34" charset="0"/>
              <a:buNone/>
              <a:defRPr sz="3900" kern="1200">
                <a:solidFill>
                  <a:schemeClr val="bg1"/>
                </a:solidFill>
                <a:latin typeface="+mn-lt"/>
                <a:ea typeface="+mn-ea"/>
                <a:cs typeface="+mn-cs"/>
              </a:defRPr>
            </a:lvl1pPr>
            <a:lvl2pPr marL="457200" indent="0" algn="ctr" defTabSz="914400" rtl="0" eaLnBrk="1" latinLnBrk="0" hangingPunct="1">
              <a:lnSpc>
                <a:spcPct val="120000"/>
              </a:lnSpc>
              <a:spcBef>
                <a:spcPct val="0"/>
              </a:spcBef>
              <a:buFont typeface="Arial" panose="020B0604020202020204" pitchFamily="34" charset="0"/>
              <a:buNone/>
              <a:defRPr sz="2000" kern="1200">
                <a:solidFill>
                  <a:schemeClr val="tx2"/>
                </a:solidFill>
                <a:latin typeface="+mj-lt"/>
                <a:ea typeface="+mn-ea"/>
                <a:cs typeface="+mn-cs"/>
              </a:defRPr>
            </a:lvl2pPr>
            <a:lvl3pPr marL="914400" indent="0" algn="ctr" defTabSz="914400" rtl="0" eaLnBrk="1" latinLnBrk="0" hangingPunct="1">
              <a:lnSpc>
                <a:spcPct val="120000"/>
              </a:lnSpc>
              <a:spcBef>
                <a:spcPct val="0"/>
              </a:spcBef>
              <a:buClr>
                <a:schemeClr val="bg2"/>
              </a:buClr>
              <a:buSzTx/>
              <a:buFont typeface="Symbol" panose="05050102010706020507" pitchFamily="18" charset="2"/>
              <a:buNone/>
              <a:defRPr sz="1800" kern="1200">
                <a:solidFill>
                  <a:schemeClr val="tx2"/>
                </a:solidFill>
                <a:latin typeface="+mn-lt"/>
                <a:ea typeface="+mn-ea"/>
                <a:cs typeface="+mn-cs"/>
              </a:defRPr>
            </a:lvl3pPr>
            <a:lvl4pPr marL="1371600" indent="0" algn="ctr" defTabSz="717550" rtl="0" eaLnBrk="1" latinLnBrk="0" hangingPunct="1">
              <a:lnSpc>
                <a:spcPct val="120000"/>
              </a:lnSpc>
              <a:spcBef>
                <a:spcPct val="0"/>
              </a:spcBef>
              <a:buClr>
                <a:schemeClr val="bg2"/>
              </a:buClr>
              <a:buSzTx/>
              <a:buFont typeface="Symbol" panose="05050102010706020507" pitchFamily="18" charset="2"/>
              <a:buNone/>
              <a:defRPr sz="1600" kern="1200">
                <a:solidFill>
                  <a:schemeClr val="tx2"/>
                </a:solidFill>
                <a:latin typeface="+mn-lt"/>
                <a:ea typeface="+mn-ea"/>
                <a:cs typeface="+mn-cs"/>
              </a:defRPr>
            </a:lvl4pPr>
            <a:lvl5pPr marL="1828800" indent="0" algn="ctr" defTabSz="914400" rtl="0" eaLnBrk="1" latinLnBrk="0" hangingPunct="1">
              <a:lnSpc>
                <a:spcPct val="120000"/>
              </a:lnSpc>
              <a:spcBef>
                <a:spcPct val="0"/>
              </a:spcBef>
              <a:buClr>
                <a:schemeClr val="bg2"/>
              </a:buClr>
              <a:buSzTx/>
              <a:buFont typeface="Symbol" panose="05050102010706020507" pitchFamily="18" charset="2"/>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0" algn="l" defTabSz="914400" rtl="0" eaLnBrk="1" fontAlgn="auto" latinLnBrk="0" hangingPunct="1">
              <a:lnSpc>
                <a:spcPct val="90000"/>
              </a:lnSpc>
              <a:spcBef>
                <a:spcPts val="600"/>
              </a:spcBef>
              <a:spcAft>
                <a:spcPts val="0"/>
              </a:spcAft>
              <a:buClr>
                <a:srgbClr val="FC515B"/>
              </a:buClr>
              <a:buSzTx/>
              <a:tabLst/>
              <a:defRPr/>
            </a:pPr>
            <a:endParaRPr kumimoji="0" lang="fr-FR" sz="2000" b="0" i="0" u="none" strike="noStrike" kern="1200" cap="none" spc="0" normalizeH="0" baseline="0" noProof="0" dirty="0">
              <a:ln>
                <a:noFill/>
              </a:ln>
              <a:solidFill>
                <a:prstClr val="white"/>
              </a:solidFill>
              <a:effectLst/>
              <a:uLnTx/>
              <a:uFillTx/>
              <a:latin typeface="Real Text Light"/>
              <a:ea typeface="+mn-ea"/>
              <a:cs typeface="+mn-cs"/>
            </a:endParaRP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r>
              <a:rPr lang="fr-FR" sz="2000" b="1" u="sng" dirty="0">
                <a:solidFill>
                  <a:schemeClr val="bg2"/>
                </a:solidFill>
                <a:cs typeface="Arial" panose="020B0604020202020204" pitchFamily="34" charset="0"/>
              </a:rPr>
              <a:t>Entrée</a:t>
            </a:r>
            <a:r>
              <a:rPr lang="fr-FR" sz="2000" b="1" dirty="0">
                <a:solidFill>
                  <a:schemeClr val="bg2"/>
                </a:solidFill>
                <a:cs typeface="Arial" panose="020B0604020202020204" pitchFamily="34" charset="0"/>
              </a:rPr>
              <a:t> : ANSM</a:t>
            </a: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endParaRPr kumimoji="0" lang="fr-FR" sz="2000" b="1" i="0" u="none" strike="noStrike" kern="1200" cap="none" spc="0" normalizeH="0" baseline="0" noProof="0" dirty="0">
              <a:ln>
                <a:noFill/>
              </a:ln>
              <a:solidFill>
                <a:schemeClr val="bg2"/>
              </a:solidFill>
              <a:effectLst/>
              <a:uLnTx/>
              <a:uFillTx/>
              <a:cs typeface="Arial" panose="020B0604020202020204" pitchFamily="34" charset="0"/>
            </a:endParaRP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r>
              <a:rPr kumimoji="0" lang="fr-FR" sz="2000" b="0" i="0" u="sng" strike="noStrike" kern="1200" cap="none" spc="0" normalizeH="0" baseline="0" noProof="0" dirty="0">
                <a:ln>
                  <a:noFill/>
                </a:ln>
                <a:solidFill>
                  <a:schemeClr val="tx1"/>
                </a:solidFill>
                <a:effectLst/>
                <a:uLnTx/>
                <a:uFillTx/>
                <a:cs typeface="Arial" panose="020B0604020202020204" pitchFamily="34" charset="0"/>
              </a:rPr>
              <a:t>Plat</a:t>
            </a:r>
            <a:r>
              <a:rPr kumimoji="0" lang="fr-FR" sz="2000" b="0" i="0" strike="noStrike" kern="1200" cap="none" spc="0" normalizeH="0" baseline="0" noProof="0" dirty="0">
                <a:ln>
                  <a:noFill/>
                </a:ln>
                <a:solidFill>
                  <a:schemeClr val="tx1"/>
                </a:solidFill>
                <a:effectLst/>
                <a:uLnTx/>
                <a:uFillTx/>
                <a:cs typeface="Arial" panose="020B0604020202020204" pitchFamily="34" charset="0"/>
              </a:rPr>
              <a:t> </a:t>
            </a:r>
            <a:r>
              <a:rPr kumimoji="0" lang="fr-FR" sz="2000" b="0" i="0" u="none" strike="noStrike" kern="1200" cap="none" spc="0" normalizeH="0" baseline="0" noProof="0" dirty="0">
                <a:ln>
                  <a:noFill/>
                </a:ln>
                <a:solidFill>
                  <a:schemeClr val="tx1"/>
                </a:solidFill>
                <a:effectLst/>
                <a:uLnTx/>
                <a:uFillTx/>
                <a:cs typeface="Arial" panose="020B0604020202020204" pitchFamily="34" charset="0"/>
              </a:rPr>
              <a:t>: HAS / CEPS</a:t>
            </a: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endParaRPr lang="fr-FR" sz="2000" dirty="0">
              <a:solidFill>
                <a:schemeClr val="tx1"/>
              </a:solidFill>
              <a:cs typeface="Arial" panose="020B0604020202020204" pitchFamily="34" charset="0"/>
            </a:endParaRPr>
          </a:p>
          <a:p>
            <a:pPr marL="457200" lvl="0" indent="-457200">
              <a:spcBef>
                <a:spcPts val="600"/>
              </a:spcBef>
              <a:buClr>
                <a:srgbClr val="FC515B"/>
              </a:buClr>
              <a:buFont typeface="+mj-lt"/>
              <a:buAutoNum type="arabicPeriod"/>
              <a:defRPr/>
            </a:pPr>
            <a:r>
              <a:rPr lang="fr-FR" sz="2000" u="sng" dirty="0">
                <a:solidFill>
                  <a:schemeClr val="tx1"/>
                </a:solidFill>
                <a:cs typeface="Arial" panose="020B0604020202020204" pitchFamily="34" charset="0"/>
              </a:rPr>
              <a:t>Dessert</a:t>
            </a:r>
            <a:r>
              <a:rPr lang="fr-FR" sz="2000" dirty="0">
                <a:solidFill>
                  <a:schemeClr val="tx1"/>
                </a:solidFill>
                <a:cs typeface="Arial" panose="020B0604020202020204" pitchFamily="34" charset="0"/>
              </a:rPr>
              <a:t> : DEA, concurrence…</a:t>
            </a:r>
          </a:p>
        </p:txBody>
      </p:sp>
      <p:sp>
        <p:nvSpPr>
          <p:cNvPr id="17" name="Titre 1">
            <a:extLst>
              <a:ext uri="{FF2B5EF4-FFF2-40B4-BE49-F238E27FC236}">
                <a16:creationId xmlns:a16="http://schemas.microsoft.com/office/drawing/2014/main" id="{9C6AF752-A448-A77E-630B-D40861761512}"/>
              </a:ext>
            </a:extLst>
          </p:cNvPr>
          <p:cNvSpPr txBox="1">
            <a:spLocks/>
          </p:cNvSpPr>
          <p:nvPr/>
        </p:nvSpPr>
        <p:spPr>
          <a:xfrm>
            <a:off x="449263" y="452438"/>
            <a:ext cx="8747999"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bg2"/>
                </a:solidFill>
                <a:effectLst/>
                <a:uLnTx/>
                <a:uFillTx/>
                <a:latin typeface="Real Text Medium"/>
                <a:ea typeface="+mj-ea"/>
                <a:cs typeface="+mj-cs"/>
              </a:rPr>
              <a:t>Sommaire</a:t>
            </a:r>
          </a:p>
        </p:txBody>
      </p:sp>
    </p:spTree>
    <p:extLst>
      <p:ext uri="{BB962C8B-B14F-4D97-AF65-F5344CB8AC3E}">
        <p14:creationId xmlns:p14="http://schemas.microsoft.com/office/powerpoint/2010/main" val="86206316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9901D-4FFA-F1C4-563F-2B8ABC35F4E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CFB1437-29B8-B1D1-5A59-6F74FAECAFBD}"/>
              </a:ext>
            </a:extLst>
          </p:cNvPr>
          <p:cNvPicPr>
            <a:picLocks noChangeAspect="1"/>
          </p:cNvPicPr>
          <p:nvPr/>
        </p:nvPicPr>
        <p:blipFill>
          <a:blip r:embed="rId3"/>
          <a:srcRect l="7563"/>
          <a:stretch>
            <a:fillRect/>
          </a:stretch>
        </p:blipFill>
        <p:spPr>
          <a:xfrm>
            <a:off x="2426825" y="292873"/>
            <a:ext cx="7338349" cy="5876152"/>
          </a:xfrm>
          <a:prstGeom prst="rect">
            <a:avLst/>
          </a:prstGeom>
        </p:spPr>
      </p:pic>
    </p:spTree>
    <p:extLst>
      <p:ext uri="{BB962C8B-B14F-4D97-AF65-F5344CB8AC3E}">
        <p14:creationId xmlns:p14="http://schemas.microsoft.com/office/powerpoint/2010/main" val="1679080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7B8ADC-8F23-470D-A774-1718D4B8D914}"/>
              </a:ext>
            </a:extLst>
          </p:cNvPr>
          <p:cNvPicPr>
            <a:picLocks noChangeAspect="1"/>
          </p:cNvPicPr>
          <p:nvPr/>
        </p:nvPicPr>
        <p:blipFill>
          <a:blip r:embed="rId3"/>
          <a:stretch>
            <a:fillRect/>
          </a:stretch>
        </p:blipFill>
        <p:spPr>
          <a:xfrm>
            <a:off x="2255921" y="718589"/>
            <a:ext cx="7680158" cy="5489099"/>
          </a:xfrm>
          <a:prstGeom prst="rect">
            <a:avLst/>
          </a:prstGeom>
          <a:ln>
            <a:solidFill>
              <a:schemeClr val="tx1"/>
            </a:solidFill>
          </a:ln>
        </p:spPr>
      </p:pic>
      <p:sp>
        <p:nvSpPr>
          <p:cNvPr id="4" name="TextBox 3">
            <a:extLst>
              <a:ext uri="{FF2B5EF4-FFF2-40B4-BE49-F238E27FC236}">
                <a16:creationId xmlns:a16="http://schemas.microsoft.com/office/drawing/2014/main" id="{686D0C19-97F2-B899-3E6F-00822434E3B4}"/>
              </a:ext>
            </a:extLst>
          </p:cNvPr>
          <p:cNvSpPr txBox="1"/>
          <p:nvPr/>
        </p:nvSpPr>
        <p:spPr>
          <a:xfrm>
            <a:off x="10264555" y="1281706"/>
            <a:ext cx="1482364" cy="369332"/>
          </a:xfrm>
          <a:prstGeom prst="rect">
            <a:avLst/>
          </a:prstGeom>
          <a:noFill/>
        </p:spPr>
        <p:txBody>
          <a:bodyPr wrap="square">
            <a:spAutoFit/>
          </a:bodyPr>
          <a:lstStyle/>
          <a:p>
            <a:pPr>
              <a:buNone/>
            </a:pPr>
            <a:r>
              <a:rPr lang="en-GB" sz="1800" b="1" i="1" dirty="0" err="1">
                <a:solidFill>
                  <a:srgbClr val="FF9933"/>
                </a:solidFill>
                <a:effectLst/>
                <a:latin typeface="Segoe UI" panose="020B0502040204020203" pitchFamily="34" charset="0"/>
              </a:rPr>
              <a:t>Impartialité</a:t>
            </a:r>
            <a:endParaRPr lang="en-GB" sz="2000" b="1" i="1" dirty="0">
              <a:solidFill>
                <a:srgbClr val="FF9933"/>
              </a:solidFill>
              <a:effectLst/>
              <a:latin typeface="Arial" panose="020B0604020202020204" pitchFamily="34" charset="0"/>
            </a:endParaRPr>
          </a:p>
        </p:txBody>
      </p:sp>
      <p:sp>
        <p:nvSpPr>
          <p:cNvPr id="5" name="TextBox 4">
            <a:extLst>
              <a:ext uri="{FF2B5EF4-FFF2-40B4-BE49-F238E27FC236}">
                <a16:creationId xmlns:a16="http://schemas.microsoft.com/office/drawing/2014/main" id="{964BC021-0726-BB35-C5AF-4BD2021BA074}"/>
              </a:ext>
            </a:extLst>
          </p:cNvPr>
          <p:cNvSpPr txBox="1"/>
          <p:nvPr/>
        </p:nvSpPr>
        <p:spPr>
          <a:xfrm>
            <a:off x="10251310" y="3352678"/>
            <a:ext cx="1752313" cy="369332"/>
          </a:xfrm>
          <a:prstGeom prst="rect">
            <a:avLst/>
          </a:prstGeom>
          <a:noFill/>
        </p:spPr>
        <p:txBody>
          <a:bodyPr wrap="square">
            <a:spAutoFit/>
          </a:bodyPr>
          <a:lstStyle/>
          <a:p>
            <a:pPr>
              <a:buNone/>
            </a:pPr>
            <a:r>
              <a:rPr lang="en-GB" sz="1800" b="1" i="1" dirty="0" err="1">
                <a:solidFill>
                  <a:srgbClr val="FF9933"/>
                </a:solidFill>
                <a:effectLst/>
                <a:latin typeface="Segoe UI" panose="020B0502040204020203" pitchFamily="34" charset="0"/>
              </a:rPr>
              <a:t>Contradictoire</a:t>
            </a:r>
            <a:endParaRPr lang="en-GB" sz="2000" b="1" i="1" dirty="0">
              <a:solidFill>
                <a:srgbClr val="FF9933"/>
              </a:solidFill>
              <a:effectLst/>
              <a:latin typeface="Arial" panose="020B0604020202020204" pitchFamily="34" charset="0"/>
            </a:endParaRPr>
          </a:p>
        </p:txBody>
      </p:sp>
      <p:sp>
        <p:nvSpPr>
          <p:cNvPr id="6" name="TextBox 5">
            <a:extLst>
              <a:ext uri="{FF2B5EF4-FFF2-40B4-BE49-F238E27FC236}">
                <a16:creationId xmlns:a16="http://schemas.microsoft.com/office/drawing/2014/main" id="{8F9790C3-EC78-4012-D720-1611D214DFB1}"/>
              </a:ext>
            </a:extLst>
          </p:cNvPr>
          <p:cNvSpPr txBox="1"/>
          <p:nvPr/>
        </p:nvSpPr>
        <p:spPr>
          <a:xfrm>
            <a:off x="10264555" y="1799449"/>
            <a:ext cx="1416569" cy="369332"/>
          </a:xfrm>
          <a:prstGeom prst="rect">
            <a:avLst/>
          </a:prstGeom>
          <a:noFill/>
        </p:spPr>
        <p:txBody>
          <a:bodyPr wrap="square">
            <a:spAutoFit/>
          </a:bodyPr>
          <a:lstStyle/>
          <a:p>
            <a:pPr>
              <a:buNone/>
            </a:pPr>
            <a:r>
              <a:rPr lang="en-GB" sz="1800" b="1" i="1" dirty="0" err="1">
                <a:solidFill>
                  <a:srgbClr val="FF9933"/>
                </a:solidFill>
                <a:effectLst/>
                <a:latin typeface="Segoe UI" panose="020B0502040204020203" pitchFamily="34" charset="0"/>
              </a:rPr>
              <a:t>Objectivité</a:t>
            </a:r>
            <a:endParaRPr lang="en-GB" sz="2000" b="1" i="1" dirty="0">
              <a:solidFill>
                <a:srgbClr val="FF9933"/>
              </a:solidFill>
              <a:effectLst/>
              <a:latin typeface="Arial" panose="020B0604020202020204" pitchFamily="34" charset="0"/>
            </a:endParaRPr>
          </a:p>
        </p:txBody>
      </p:sp>
      <p:sp>
        <p:nvSpPr>
          <p:cNvPr id="7" name="TextBox 6">
            <a:extLst>
              <a:ext uri="{FF2B5EF4-FFF2-40B4-BE49-F238E27FC236}">
                <a16:creationId xmlns:a16="http://schemas.microsoft.com/office/drawing/2014/main" id="{8B5A762F-4FE7-0719-C045-D35897EA7FF6}"/>
              </a:ext>
            </a:extLst>
          </p:cNvPr>
          <p:cNvSpPr txBox="1"/>
          <p:nvPr/>
        </p:nvSpPr>
        <p:spPr>
          <a:xfrm>
            <a:off x="10264555" y="2834935"/>
            <a:ext cx="1827271" cy="369332"/>
          </a:xfrm>
          <a:prstGeom prst="rect">
            <a:avLst/>
          </a:prstGeom>
          <a:noFill/>
        </p:spPr>
        <p:txBody>
          <a:bodyPr wrap="square">
            <a:spAutoFit/>
          </a:bodyPr>
          <a:lstStyle/>
          <a:p>
            <a:pPr>
              <a:buNone/>
            </a:pPr>
            <a:r>
              <a:rPr lang="en-GB" sz="1800" b="1" i="1" dirty="0" err="1">
                <a:solidFill>
                  <a:srgbClr val="FF9933"/>
                </a:solidFill>
                <a:effectLst/>
                <a:latin typeface="Segoe UI" panose="020B0502040204020203" pitchFamily="34" charset="0"/>
              </a:rPr>
              <a:t>Transparence</a:t>
            </a:r>
            <a:endParaRPr lang="en-GB" sz="2000" b="1" i="1" dirty="0">
              <a:solidFill>
                <a:srgbClr val="FF9933"/>
              </a:solidFill>
              <a:effectLst/>
              <a:latin typeface="Arial" panose="020B0604020202020204" pitchFamily="34" charset="0"/>
            </a:endParaRPr>
          </a:p>
        </p:txBody>
      </p:sp>
      <p:sp>
        <p:nvSpPr>
          <p:cNvPr id="8" name="TextBox 7">
            <a:extLst>
              <a:ext uri="{FF2B5EF4-FFF2-40B4-BE49-F238E27FC236}">
                <a16:creationId xmlns:a16="http://schemas.microsoft.com/office/drawing/2014/main" id="{870C1E77-79D3-FD7F-93F0-98B962061582}"/>
              </a:ext>
            </a:extLst>
          </p:cNvPr>
          <p:cNvSpPr txBox="1"/>
          <p:nvPr/>
        </p:nvSpPr>
        <p:spPr>
          <a:xfrm>
            <a:off x="10251310" y="2317192"/>
            <a:ext cx="1907072" cy="369332"/>
          </a:xfrm>
          <a:prstGeom prst="rect">
            <a:avLst/>
          </a:prstGeom>
          <a:noFill/>
        </p:spPr>
        <p:txBody>
          <a:bodyPr wrap="square">
            <a:spAutoFit/>
          </a:bodyPr>
          <a:lstStyle/>
          <a:p>
            <a:pPr>
              <a:buNone/>
            </a:pPr>
            <a:r>
              <a:rPr lang="en-GB" sz="1800" b="1" i="1" dirty="0" err="1">
                <a:solidFill>
                  <a:srgbClr val="FF9933"/>
                </a:solidFill>
                <a:effectLst/>
                <a:latin typeface="Segoe UI" panose="020B0502040204020203" pitchFamily="34" charset="0"/>
              </a:rPr>
              <a:t>Proportionalité</a:t>
            </a:r>
            <a:endParaRPr lang="en-GB" sz="2000" b="1" i="1" dirty="0">
              <a:solidFill>
                <a:srgbClr val="FF9933"/>
              </a:solidFill>
              <a:effectLst/>
              <a:latin typeface="Arial" panose="020B0604020202020204" pitchFamily="34" charset="0"/>
            </a:endParaRPr>
          </a:p>
        </p:txBody>
      </p:sp>
    </p:spTree>
    <p:extLst>
      <p:ext uri="{BB962C8B-B14F-4D97-AF65-F5344CB8AC3E}">
        <p14:creationId xmlns:p14="http://schemas.microsoft.com/office/powerpoint/2010/main" val="2900569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50458DB3-5043-65FE-1C01-849506C40CE0}"/>
              </a:ext>
            </a:extLst>
          </p:cNvPr>
          <p:cNvPicPr>
            <a:picLocks noChangeAspect="1"/>
          </p:cNvPicPr>
          <p:nvPr/>
        </p:nvPicPr>
        <p:blipFill>
          <a:blip r:embed="rId2"/>
          <a:srcRect r="2601"/>
          <a:stretch>
            <a:fillRect/>
          </a:stretch>
        </p:blipFill>
        <p:spPr>
          <a:xfrm>
            <a:off x="354789" y="0"/>
            <a:ext cx="7252370" cy="2286662"/>
          </a:xfrm>
          <a:prstGeom prst="rect">
            <a:avLst/>
          </a:prstGeom>
        </p:spPr>
      </p:pic>
      <p:pic>
        <p:nvPicPr>
          <p:cNvPr id="3" name="Picture 2">
            <a:extLst>
              <a:ext uri="{FF2B5EF4-FFF2-40B4-BE49-F238E27FC236}">
                <a16:creationId xmlns:a16="http://schemas.microsoft.com/office/drawing/2014/main" id="{D548670C-EFA9-5B16-5A1A-35AAE943B211}"/>
              </a:ext>
            </a:extLst>
          </p:cNvPr>
          <p:cNvPicPr>
            <a:picLocks noChangeAspect="1"/>
          </p:cNvPicPr>
          <p:nvPr/>
        </p:nvPicPr>
        <p:blipFill>
          <a:blip r:embed="rId3"/>
          <a:srcRect t="1039"/>
          <a:stretch>
            <a:fillRect/>
          </a:stretch>
        </p:blipFill>
        <p:spPr>
          <a:xfrm>
            <a:off x="4785427" y="2196836"/>
            <a:ext cx="5104007" cy="4480580"/>
          </a:xfrm>
          <a:prstGeom prst="rect">
            <a:avLst/>
          </a:prstGeom>
        </p:spPr>
      </p:pic>
    </p:spTree>
    <p:extLst>
      <p:ext uri="{BB962C8B-B14F-4D97-AF65-F5344CB8AC3E}">
        <p14:creationId xmlns:p14="http://schemas.microsoft.com/office/powerpoint/2010/main" val="2629596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417688" y="618067"/>
            <a:ext cx="11774312" cy="6036733"/>
          </a:xfrm>
        </p:spPr>
        <p:txBody>
          <a:bodyPr vert="horz" lIns="360000" tIns="0" rIns="360000" bIns="0" rtlCol="0" anchor="ctr" anchorCtr="0">
            <a:noAutofit/>
          </a:bodyPr>
          <a:lstStyle/>
          <a:p>
            <a:pPr algn="just"/>
            <a:endParaRPr lang="fr-FR" dirty="0"/>
          </a:p>
          <a:p>
            <a:pPr algn="ctr"/>
            <a:r>
              <a:rPr lang="fr-FR" b="1" dirty="0">
                <a:solidFill>
                  <a:srgbClr val="0070C0"/>
                </a:solidFill>
              </a:rPr>
              <a:t>Décision administrative (Sanctions financières, injonctions…)</a:t>
            </a:r>
          </a:p>
          <a:p>
            <a:pPr algn="ctr"/>
            <a:r>
              <a:rPr lang="fr-FR" b="1" dirty="0">
                <a:solidFill>
                  <a:srgbClr val="00B0F0"/>
                </a:solidFill>
              </a:rPr>
              <a:t>▼</a:t>
            </a:r>
          </a:p>
          <a:p>
            <a:pPr algn="ctr"/>
            <a:r>
              <a:rPr lang="fr-FR" b="1" dirty="0">
                <a:solidFill>
                  <a:srgbClr val="00B0F0"/>
                </a:solidFill>
              </a:rPr>
              <a:t>Obligation faite à l’administration d’ouvrir une phase CONTRADICTOIRE</a:t>
            </a:r>
          </a:p>
          <a:p>
            <a:pPr algn="ctr"/>
            <a:r>
              <a:rPr lang="fr-FR" sz="2000" b="1" dirty="0"/>
              <a:t>Au stade de la lettre préalable, la décision n’est qu’en projet</a:t>
            </a:r>
          </a:p>
          <a:p>
            <a:pPr algn="ctr"/>
            <a:endParaRPr lang="fr-FR" sz="2000" b="1" dirty="0"/>
          </a:p>
          <a:p>
            <a:pPr algn="ctr"/>
            <a:r>
              <a:rPr lang="fr-FR" sz="2000" b="1" dirty="0"/>
              <a:t>Possibilité ouverte à l’intéressé de faire des observations / demander à être entendu</a:t>
            </a:r>
            <a:endParaRPr lang="fr-FR" sz="2000" dirty="0"/>
          </a:p>
          <a:p>
            <a:pPr algn="ctr"/>
            <a:endParaRPr lang="fr-FR" dirty="0"/>
          </a:p>
          <a:p>
            <a:pPr algn="ctr"/>
            <a:r>
              <a:rPr lang="fr-FR" sz="2000" dirty="0">
                <a:solidFill>
                  <a:srgbClr val="0070C0"/>
                </a:solidFill>
              </a:rPr>
              <a:t>Pas de délai imposé par les textes</a:t>
            </a:r>
          </a:p>
          <a:p>
            <a:pPr algn="ctr"/>
            <a:r>
              <a:rPr lang="fr-FR" sz="2000" dirty="0">
                <a:solidFill>
                  <a:srgbClr val="0070C0"/>
                </a:solidFill>
              </a:rPr>
              <a:t>Possibilité de demander un délai supplémentaire</a:t>
            </a:r>
          </a:p>
          <a:p>
            <a:pPr algn="ctr">
              <a:buFontTx/>
              <a:buChar char="-"/>
            </a:pPr>
            <a:r>
              <a:rPr lang="fr-FR" sz="1800" dirty="0">
                <a:solidFill>
                  <a:srgbClr val="0070C0"/>
                </a:solidFill>
              </a:rPr>
              <a:t>Période de congés</a:t>
            </a:r>
          </a:p>
          <a:p>
            <a:pPr algn="ctr">
              <a:buFontTx/>
              <a:buChar char="-"/>
            </a:pPr>
            <a:r>
              <a:rPr lang="fr-FR" sz="1800" dirty="0">
                <a:solidFill>
                  <a:srgbClr val="0070C0"/>
                </a:solidFill>
              </a:rPr>
              <a:t>Demande d’audition (à une date nécessairement préalable à celle de la remise des observations écrites)</a:t>
            </a:r>
          </a:p>
          <a:p>
            <a:pPr marL="514350" indent="-514350" algn="just">
              <a:buAutoNum type="romanUcPeriod"/>
            </a:pPr>
            <a:endParaRPr lang="fr-FR" dirty="0"/>
          </a:p>
        </p:txBody>
      </p:sp>
      <p:sp>
        <p:nvSpPr>
          <p:cNvPr id="2" name="Slide Number Placeholder 3">
            <a:extLst>
              <a:ext uri="{FF2B5EF4-FFF2-40B4-BE49-F238E27FC236}">
                <a16:creationId xmlns:a16="http://schemas.microsoft.com/office/drawing/2014/main" id="{576362C0-87A3-FF9D-F295-5DBF5305C795}"/>
              </a:ext>
            </a:extLst>
          </p:cNvPr>
          <p:cNvSpPr txBox="1">
            <a:spLocks/>
          </p:cNvSpPr>
          <p:nvPr/>
        </p:nvSpPr>
        <p:spPr>
          <a:xfrm>
            <a:off x="11419241" y="6219268"/>
            <a:ext cx="478591" cy="25595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40F04C-0113-48AC-B208-C432829543B5}" type="slidenum">
              <a:rPr lang="en-GB" sz="1200" smtClean="0"/>
              <a:pPr/>
              <a:t>6</a:t>
            </a:fld>
            <a:endParaRPr lang="en-GB" sz="1200" dirty="0"/>
          </a:p>
        </p:txBody>
      </p:sp>
    </p:spTree>
    <p:extLst>
      <p:ext uri="{BB962C8B-B14F-4D97-AF65-F5344CB8AC3E}">
        <p14:creationId xmlns:p14="http://schemas.microsoft.com/office/powerpoint/2010/main" val="434647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C8D91-2436-6F23-F75E-A293813745A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3BEFD0C-8296-7E09-68E3-F5EF96BE3397}"/>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3D70C6DC-3C7E-EA13-DCDC-DF6F46E5C839}"/>
              </a:ext>
            </a:extLst>
          </p:cNvPr>
          <p:cNvSpPr txBox="1">
            <a:spLocks/>
          </p:cNvSpPr>
          <p:nvPr/>
        </p:nvSpPr>
        <p:spPr>
          <a:xfrm>
            <a:off x="4618927" y="3034273"/>
            <a:ext cx="8747999"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bg2"/>
                </a:solidFill>
                <a:effectLst/>
                <a:uLnTx/>
                <a:uFillTx/>
                <a:latin typeface="Real Text Medium"/>
                <a:ea typeface="+mj-ea"/>
                <a:cs typeface="+mj-cs"/>
              </a:rPr>
              <a:t>INJONCTIONS</a:t>
            </a:r>
          </a:p>
        </p:txBody>
      </p:sp>
    </p:spTree>
    <p:extLst>
      <p:ext uri="{BB962C8B-B14F-4D97-AF65-F5344CB8AC3E}">
        <p14:creationId xmlns:p14="http://schemas.microsoft.com/office/powerpoint/2010/main" val="112539197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E1165-7F14-1FE2-B5FE-86301044CF96}"/>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2B3A3BA-4823-7C42-0983-E6A4B4AF5493}"/>
              </a:ext>
            </a:extLst>
          </p:cNvPr>
          <p:cNvSpPr>
            <a:spLocks noGrp="1"/>
          </p:cNvSpPr>
          <p:nvPr>
            <p:ph type="sldNum" sz="quarter" idx="11"/>
          </p:nvPr>
        </p:nvSpPr>
        <p:spPr/>
        <p:txBody>
          <a:bodyPr/>
          <a:lstStyle/>
          <a:p>
            <a:endParaRPr lang="fr-FR" dirty="0"/>
          </a:p>
        </p:txBody>
      </p:sp>
      <p:sp>
        <p:nvSpPr>
          <p:cNvPr id="3" name="Espace réservé du texte 5">
            <a:extLst>
              <a:ext uri="{FF2B5EF4-FFF2-40B4-BE49-F238E27FC236}">
                <a16:creationId xmlns:a16="http://schemas.microsoft.com/office/drawing/2014/main" id="{A907A5B4-103E-4CA7-796A-BF941950FA8E}"/>
              </a:ext>
            </a:extLst>
          </p:cNvPr>
          <p:cNvSpPr txBox="1">
            <a:spLocks/>
          </p:cNvSpPr>
          <p:nvPr/>
        </p:nvSpPr>
        <p:spPr>
          <a:xfrm>
            <a:off x="2902227" y="312056"/>
            <a:ext cx="5138530" cy="442826"/>
          </a:xfrm>
          <a:prstGeom prst="rect">
            <a:avLst/>
          </a:prstGeom>
        </p:spPr>
        <p:txBody>
          <a:bodyPr vert="horz" lIns="0" tIns="0" rIns="0" bIns="0" rtlCol="0" anchor="t">
            <a:noAutofit/>
          </a:bodyPr>
          <a:lstStyle>
            <a:lvl1pPr marL="0" indent="0" algn="l" defTabSz="914400" rtl="0" eaLnBrk="1" latinLnBrk="0" hangingPunct="1">
              <a:lnSpc>
                <a:spcPct val="120000"/>
              </a:lnSpc>
              <a:spcBef>
                <a:spcPts val="0"/>
              </a:spcBef>
              <a:buFont typeface="Arial" panose="020B0604020202020204" pitchFamily="34" charset="0"/>
              <a:buNone/>
              <a:defRPr sz="2800" kern="1200">
                <a:solidFill>
                  <a:schemeClr val="tx2"/>
                </a:solidFill>
                <a:latin typeface="+mn-lt"/>
                <a:ea typeface="+mn-ea"/>
                <a:cs typeface="+mn-cs"/>
              </a:defRPr>
            </a:lvl1pPr>
            <a:lvl2pPr marL="0" indent="0" algn="l" defTabSz="914400" rtl="0" eaLnBrk="1" latinLnBrk="0" hangingPunct="1">
              <a:lnSpc>
                <a:spcPct val="120000"/>
              </a:lnSpc>
              <a:spcBef>
                <a:spcPts val="0"/>
              </a:spcBef>
              <a:buFont typeface="Arial" panose="020B0604020202020204" pitchFamily="34" charset="0"/>
              <a:buNone/>
              <a:defRPr sz="2400" kern="1200">
                <a:solidFill>
                  <a:schemeClr val="tx2"/>
                </a:solidFill>
                <a:latin typeface="+mj-lt"/>
                <a:ea typeface="+mn-ea"/>
                <a:cs typeface="+mn-cs"/>
              </a:defRPr>
            </a:lvl2pPr>
            <a:lvl3pPr marL="358775" indent="-358775" algn="l" defTabSz="914400" rtl="0" eaLnBrk="1" latinLnBrk="0" hangingPunct="1">
              <a:lnSpc>
                <a:spcPct val="120000"/>
              </a:lnSpc>
              <a:spcBef>
                <a:spcPts val="0"/>
              </a:spcBef>
              <a:buClr>
                <a:schemeClr val="bg2"/>
              </a:buClr>
              <a:buSzPct val="100000"/>
              <a:buFont typeface="Symbol" panose="05050102010706020507" pitchFamily="18" charset="2"/>
              <a:buChar char=""/>
              <a:defRPr sz="2400" kern="1200">
                <a:solidFill>
                  <a:schemeClr val="tx2"/>
                </a:solidFill>
                <a:latin typeface="+mn-lt"/>
                <a:ea typeface="+mn-ea"/>
                <a:cs typeface="+mn-cs"/>
              </a:defRPr>
            </a:lvl3pPr>
            <a:lvl4pPr marL="717550" indent="-358775" algn="l" defTabSz="717550" rtl="0" eaLnBrk="1" latinLnBrk="0" hangingPunct="1">
              <a:lnSpc>
                <a:spcPct val="120000"/>
              </a:lnSpc>
              <a:spcBef>
                <a:spcPts val="0"/>
              </a:spcBef>
              <a:buClr>
                <a:schemeClr val="bg2"/>
              </a:buClr>
              <a:buSzPct val="100000"/>
              <a:buFont typeface="Symbol" panose="05050102010706020507" pitchFamily="18" charset="2"/>
              <a:buChar char=""/>
              <a:defRPr sz="2400" kern="1200">
                <a:solidFill>
                  <a:schemeClr val="tx2"/>
                </a:solidFill>
                <a:latin typeface="+mn-lt"/>
                <a:ea typeface="+mn-ea"/>
                <a:cs typeface="+mn-cs"/>
              </a:defRPr>
            </a:lvl4pPr>
            <a:lvl5pPr marL="1079500" indent="-361950" algn="l" defTabSz="914400" rtl="0" eaLnBrk="1" latinLnBrk="0" hangingPunct="1">
              <a:lnSpc>
                <a:spcPct val="120000"/>
              </a:lnSpc>
              <a:spcBef>
                <a:spcPts val="0"/>
              </a:spcBef>
              <a:buClr>
                <a:schemeClr val="bg2"/>
              </a:buClr>
              <a:buSzPct val="100000"/>
              <a:buFont typeface="Symbol" panose="05050102010706020507" pitchFamily="18" charset="2"/>
              <a:buChar char=""/>
              <a:defRPr sz="2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Clr>
                <a:srgbClr val="FF0000"/>
              </a:buClr>
              <a:buSzPts val="3500"/>
            </a:pPr>
            <a:r>
              <a:rPr lang="fr-FR" sz="2500" b="1" dirty="0">
                <a:solidFill>
                  <a:srgbClr val="7030A0"/>
                </a:solidFill>
                <a:latin typeface="Poppins SemiBold" panose="00000700000000000000" pitchFamily="2" charset="0"/>
                <a:cs typeface="Poppins SemiBold" panose="00000700000000000000" pitchFamily="2" charset="0"/>
              </a:rPr>
              <a:t>Quelques chiffres &amp; rappels</a:t>
            </a:r>
            <a:endParaRPr lang="en-GB" sz="2500" b="1" dirty="0">
              <a:solidFill>
                <a:srgbClr val="7030A0"/>
              </a:solidFill>
              <a:latin typeface="Poppins SemiBold" panose="00000700000000000000" pitchFamily="2" charset="0"/>
              <a:cs typeface="Poppins SemiBold" panose="00000700000000000000" pitchFamily="2" charset="0"/>
            </a:endParaRPr>
          </a:p>
        </p:txBody>
      </p:sp>
      <p:pic>
        <p:nvPicPr>
          <p:cNvPr id="5" name="Picture 4">
            <a:extLst>
              <a:ext uri="{FF2B5EF4-FFF2-40B4-BE49-F238E27FC236}">
                <a16:creationId xmlns:a16="http://schemas.microsoft.com/office/drawing/2014/main" id="{5AA711B8-69AB-3625-8D66-E54F73B31649}"/>
              </a:ext>
            </a:extLst>
          </p:cNvPr>
          <p:cNvPicPr>
            <a:picLocks noChangeAspect="1"/>
          </p:cNvPicPr>
          <p:nvPr/>
        </p:nvPicPr>
        <p:blipFill>
          <a:blip r:embed="rId2"/>
          <a:stretch>
            <a:fillRect/>
          </a:stretch>
        </p:blipFill>
        <p:spPr>
          <a:xfrm>
            <a:off x="101317" y="1301661"/>
            <a:ext cx="7218581" cy="4956966"/>
          </a:xfrm>
          <a:prstGeom prst="rect">
            <a:avLst/>
          </a:prstGeom>
        </p:spPr>
      </p:pic>
      <p:sp>
        <p:nvSpPr>
          <p:cNvPr id="6" name="TextBox 5">
            <a:extLst>
              <a:ext uri="{FF2B5EF4-FFF2-40B4-BE49-F238E27FC236}">
                <a16:creationId xmlns:a16="http://schemas.microsoft.com/office/drawing/2014/main" id="{A0D8C8D0-6FFE-9973-5CBE-5210F75C1600}"/>
              </a:ext>
            </a:extLst>
          </p:cNvPr>
          <p:cNvSpPr txBox="1"/>
          <p:nvPr/>
        </p:nvSpPr>
        <p:spPr>
          <a:xfrm>
            <a:off x="7086599" y="1023184"/>
            <a:ext cx="4244009" cy="4770537"/>
          </a:xfrm>
          <a:prstGeom prst="rect">
            <a:avLst/>
          </a:prstGeom>
          <a:noFill/>
        </p:spPr>
        <p:txBody>
          <a:bodyPr wrap="square">
            <a:spAutoFit/>
          </a:bodyPr>
          <a:lstStyle/>
          <a:p>
            <a:pPr marL="342900" indent="-342900" algn="just">
              <a:buFont typeface="Arial" panose="020B0604020202020204" pitchFamily="34" charset="0"/>
              <a:buChar char="•"/>
            </a:pPr>
            <a:r>
              <a:rPr lang="fr-FR" sz="1600" b="1" dirty="0"/>
              <a:t>Champ très large des possibles injonctions = tout manquement</a:t>
            </a:r>
          </a:p>
          <a:p>
            <a:pPr marL="342900" indent="-342900" algn="just">
              <a:buFont typeface="Arial" panose="020B0604020202020204" pitchFamily="34" charset="0"/>
              <a:buChar char="•"/>
            </a:pPr>
            <a:endParaRPr lang="fr-FR" sz="1600" b="1" dirty="0"/>
          </a:p>
          <a:p>
            <a:pPr marL="342900" indent="-342900" algn="just">
              <a:buFont typeface="Arial" panose="020B0604020202020204" pitchFamily="34" charset="0"/>
              <a:buChar char="•"/>
            </a:pPr>
            <a:r>
              <a:rPr lang="fr-FR" sz="1600" b="1" dirty="0"/>
              <a:t>Pas de corrélation directe entre manquement (nombre, nature…) et injonction</a:t>
            </a:r>
          </a:p>
          <a:p>
            <a:pPr marL="800100" lvl="1" indent="-342900" algn="just">
              <a:buFont typeface="Arial" panose="020B0604020202020204" pitchFamily="34" charset="0"/>
              <a:buChar char="•"/>
            </a:pPr>
            <a:r>
              <a:rPr lang="fr-FR" sz="1600" b="1" dirty="0">
                <a:solidFill>
                  <a:srgbClr val="00B0F0"/>
                </a:solidFill>
              </a:rPr>
              <a:t>Lignes directrices: « </a:t>
            </a:r>
            <a:r>
              <a:rPr lang="fr-FR" sz="1600" b="1" i="1" dirty="0">
                <a:solidFill>
                  <a:srgbClr val="00B0F0"/>
                </a:solidFill>
              </a:rPr>
              <a:t>manquements importants</a:t>
            </a:r>
            <a:r>
              <a:rPr lang="fr-FR" sz="1600" b="1" dirty="0">
                <a:solidFill>
                  <a:srgbClr val="00B0F0"/>
                </a:solidFill>
              </a:rPr>
              <a:t> »</a:t>
            </a:r>
          </a:p>
          <a:p>
            <a:pPr marL="800100" lvl="1" indent="-342900" algn="just">
              <a:buFont typeface="Arial" panose="020B0604020202020204" pitchFamily="34" charset="0"/>
              <a:buChar char="•"/>
            </a:pPr>
            <a:r>
              <a:rPr lang="fr-FR" sz="1600" b="1" dirty="0">
                <a:solidFill>
                  <a:srgbClr val="00B0F0"/>
                </a:solidFill>
              </a:rPr>
              <a:t>En pratique: écarts critiques, multiples écarts majeurs, répétition d’écarts…</a:t>
            </a:r>
          </a:p>
          <a:p>
            <a:pPr marL="0" indent="0" algn="just" eaLnBrk="1" hangingPunct="1">
              <a:buClr>
                <a:srgbClr val="C0143C"/>
              </a:buClr>
              <a:buNone/>
              <a:defRPr/>
            </a:pPr>
            <a:endParaRPr lang="fr-FR" sz="1600" kern="0" dirty="0">
              <a:solidFill>
                <a:srgbClr val="000000"/>
              </a:solidFill>
              <a:latin typeface="Century Gothic"/>
            </a:endParaRPr>
          </a:p>
          <a:p>
            <a:pPr marL="342900" indent="-342900" algn="just">
              <a:buFont typeface="Arial" panose="020B0604020202020204" pitchFamily="34" charset="0"/>
              <a:buChar char="•"/>
            </a:pPr>
            <a:r>
              <a:rPr lang="fr-FR" sz="1600" b="1" dirty="0"/>
              <a:t>Même si un plan d’action sérieux est proposé par l’opérateur, dans les délais sollicités par l’ANSM, l’injonction sur les points non résolus à la date de la réponse à la lettre préalable sera prononcée.</a:t>
            </a:r>
          </a:p>
          <a:p>
            <a:pPr marL="342900" indent="-342900" algn="just">
              <a:buFont typeface="Arial" panose="020B0604020202020204" pitchFamily="34" charset="0"/>
              <a:buChar char="•"/>
            </a:pPr>
            <a:endParaRPr lang="fr-FR" sz="1600" b="1" dirty="0"/>
          </a:p>
        </p:txBody>
      </p:sp>
    </p:spTree>
    <p:extLst>
      <p:ext uri="{BB962C8B-B14F-4D97-AF65-F5344CB8AC3E}">
        <p14:creationId xmlns:p14="http://schemas.microsoft.com/office/powerpoint/2010/main" val="739637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1524000" y="618067"/>
            <a:ext cx="9144000" cy="6036733"/>
          </a:xfrm>
        </p:spPr>
        <p:txBody>
          <a:bodyPr vert="horz" lIns="360000" tIns="0" rIns="360000" bIns="0" rtlCol="0" anchor="ctr" anchorCtr="0">
            <a:noAutofit/>
          </a:bodyPr>
          <a:lstStyle/>
          <a:p>
            <a:r>
              <a:rPr lang="fr-FR" dirty="0"/>
              <a:t> </a:t>
            </a:r>
            <a:endParaRPr lang="en-GB" dirty="0"/>
          </a:p>
        </p:txBody>
      </p:sp>
      <p:pic>
        <p:nvPicPr>
          <p:cNvPr id="4" name="Picture 3">
            <a:extLst>
              <a:ext uri="{FF2B5EF4-FFF2-40B4-BE49-F238E27FC236}">
                <a16:creationId xmlns:a16="http://schemas.microsoft.com/office/drawing/2014/main" id="{974070D2-B2D6-2AAD-7600-2CC58A7C9A44}"/>
              </a:ext>
            </a:extLst>
          </p:cNvPr>
          <p:cNvPicPr>
            <a:picLocks noChangeAspect="1"/>
          </p:cNvPicPr>
          <p:nvPr/>
        </p:nvPicPr>
        <p:blipFill>
          <a:blip r:embed="rId3"/>
          <a:stretch>
            <a:fillRect/>
          </a:stretch>
        </p:blipFill>
        <p:spPr>
          <a:xfrm>
            <a:off x="1677230" y="1272227"/>
            <a:ext cx="8837539" cy="5496518"/>
          </a:xfrm>
          <a:prstGeom prst="rect">
            <a:avLst/>
          </a:prstGeom>
        </p:spPr>
      </p:pic>
      <p:sp>
        <p:nvSpPr>
          <p:cNvPr id="5" name="TextBox 4">
            <a:extLst>
              <a:ext uri="{FF2B5EF4-FFF2-40B4-BE49-F238E27FC236}">
                <a16:creationId xmlns:a16="http://schemas.microsoft.com/office/drawing/2014/main" id="{C061497A-6444-2E03-2351-E358D3D72A79}"/>
              </a:ext>
            </a:extLst>
          </p:cNvPr>
          <p:cNvSpPr txBox="1"/>
          <p:nvPr/>
        </p:nvSpPr>
        <p:spPr>
          <a:xfrm>
            <a:off x="846425" y="618067"/>
            <a:ext cx="10499148" cy="515526"/>
          </a:xfrm>
          <a:prstGeom prst="rect">
            <a:avLst/>
          </a:prstGeom>
          <a:noFill/>
        </p:spPr>
        <p:txBody>
          <a:bodyPr wrap="square">
            <a:spAutoFit/>
          </a:bodyPr>
          <a:lstStyle/>
          <a:p>
            <a:pPr marL="0" lvl="2" algn="ctr" fontAlgn="ctr">
              <a:lnSpc>
                <a:spcPct val="110000"/>
              </a:lnSpc>
              <a:spcBef>
                <a:spcPts val="1000"/>
              </a:spcBef>
              <a:spcAft>
                <a:spcPts val="1000"/>
              </a:spcAft>
              <a:buClr>
                <a:srgbClr val="FF0000"/>
              </a:buClr>
              <a:buSzPts val="3500"/>
            </a:pPr>
            <a:r>
              <a:rPr lang="fr-FR" sz="2500" b="1" dirty="0">
                <a:solidFill>
                  <a:srgbClr val="7030A0"/>
                </a:solidFill>
                <a:latin typeface="Poppins SemiBold" panose="00000700000000000000" pitchFamily="2" charset="0"/>
                <a:cs typeface="Poppins SemiBold" panose="00000700000000000000" pitchFamily="2" charset="0"/>
              </a:rPr>
              <a:t>Principales causes d’injonctions pour un exploitant</a:t>
            </a:r>
          </a:p>
        </p:txBody>
      </p:sp>
    </p:spTree>
    <p:extLst>
      <p:ext uri="{BB962C8B-B14F-4D97-AF65-F5344CB8AC3E}">
        <p14:creationId xmlns:p14="http://schemas.microsoft.com/office/powerpoint/2010/main" val="94272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1">
            <a:extLst>
              <a:ext uri="{FF2B5EF4-FFF2-40B4-BE49-F238E27FC236}">
                <a16:creationId xmlns:a16="http://schemas.microsoft.com/office/drawing/2014/main" id="{3DC0E41C-0B4D-148C-2DBC-7B80EBF10277}"/>
              </a:ext>
            </a:extLst>
          </p:cNvPr>
          <p:cNvGraphicFramePr>
            <a:graphicFrameLocks noGrp="1"/>
          </p:cNvGraphicFramePr>
          <p:nvPr>
            <p:extLst>
              <p:ext uri="{D42A27DB-BD31-4B8C-83A1-F6EECF244321}">
                <p14:modId xmlns:p14="http://schemas.microsoft.com/office/powerpoint/2010/main" val="367329310"/>
              </p:ext>
            </p:extLst>
          </p:nvPr>
        </p:nvGraphicFramePr>
        <p:xfrm>
          <a:off x="346265" y="181888"/>
          <a:ext cx="11282902" cy="6370320"/>
        </p:xfrm>
        <a:graphic>
          <a:graphicData uri="http://schemas.openxmlformats.org/drawingml/2006/table">
            <a:tbl>
              <a:tblPr firstRow="1" firstCol="1" bandRow="1">
                <a:tableStyleId>{7DF18680-E054-41AD-8BC1-D1AEF772440D}</a:tableStyleId>
              </a:tblPr>
              <a:tblGrid>
                <a:gridCol w="1162544">
                  <a:extLst>
                    <a:ext uri="{9D8B030D-6E8A-4147-A177-3AD203B41FA5}">
                      <a16:colId xmlns:a16="http://schemas.microsoft.com/office/drawing/2014/main" val="753281397"/>
                    </a:ext>
                  </a:extLst>
                </a:gridCol>
                <a:gridCol w="4855896">
                  <a:extLst>
                    <a:ext uri="{9D8B030D-6E8A-4147-A177-3AD203B41FA5}">
                      <a16:colId xmlns:a16="http://schemas.microsoft.com/office/drawing/2014/main" val="2844133669"/>
                    </a:ext>
                  </a:extLst>
                </a:gridCol>
                <a:gridCol w="4612562">
                  <a:extLst>
                    <a:ext uri="{9D8B030D-6E8A-4147-A177-3AD203B41FA5}">
                      <a16:colId xmlns:a16="http://schemas.microsoft.com/office/drawing/2014/main" val="1664078128"/>
                    </a:ext>
                  </a:extLst>
                </a:gridCol>
                <a:gridCol w="651900">
                  <a:extLst>
                    <a:ext uri="{9D8B030D-6E8A-4147-A177-3AD203B41FA5}">
                      <a16:colId xmlns:a16="http://schemas.microsoft.com/office/drawing/2014/main" val="1794018179"/>
                    </a:ext>
                  </a:extLst>
                </a:gridCol>
              </a:tblGrid>
              <a:tr h="306832">
                <a:tc>
                  <a:txBody>
                    <a:bodyPr/>
                    <a:lstStyle/>
                    <a:p>
                      <a:pPr algn="just">
                        <a:lnSpc>
                          <a:spcPct val="100000"/>
                        </a:lnSpc>
                        <a:spcAft>
                          <a:spcPts val="800"/>
                        </a:spcAft>
                        <a:buNone/>
                      </a:pPr>
                      <a:r>
                        <a:rPr lang="fr-FR" sz="1100" kern="100" dirty="0">
                          <a:effectLst/>
                          <a:latin typeface="+mn-lt"/>
                          <a:cs typeface="Arial" panose="020B0604020202020204" pitchFamily="34" charset="0"/>
                        </a:rPr>
                        <a:t> </a:t>
                      </a:r>
                      <a:endParaRPr lang="en-GB" sz="1100" kern="100" dirty="0">
                        <a:effectLst/>
                        <a:latin typeface="+mn-lt"/>
                        <a:ea typeface="DengXian" panose="02010600030101010101" pitchFamily="2" charset="-122"/>
                        <a:cs typeface="Arial" panose="020B0604020202020204" pitchFamily="34" charset="0"/>
                      </a:endParaRPr>
                    </a:p>
                  </a:txBody>
                  <a:tcPr marL="30183" marR="30183" marT="0" marB="0"/>
                </a:tc>
                <a:tc>
                  <a:txBody>
                    <a:bodyPr/>
                    <a:lstStyle/>
                    <a:p>
                      <a:pPr algn="ctr">
                        <a:lnSpc>
                          <a:spcPct val="100000"/>
                        </a:lnSpc>
                        <a:spcAft>
                          <a:spcPts val="0"/>
                        </a:spcAft>
                        <a:buNone/>
                      </a:pPr>
                      <a:endParaRPr lang="fr-FR" sz="1100" b="1" kern="1200" dirty="0">
                        <a:solidFill>
                          <a:schemeClr val="lt1"/>
                        </a:solidFill>
                        <a:latin typeface="+mn-lt"/>
                        <a:ea typeface="+mn-ea"/>
                        <a:cs typeface="Arial" panose="020B0604020202020204" pitchFamily="34" charset="0"/>
                      </a:endParaRPr>
                    </a:p>
                    <a:p>
                      <a:pPr algn="ctr">
                        <a:lnSpc>
                          <a:spcPct val="100000"/>
                        </a:lnSpc>
                        <a:spcAft>
                          <a:spcPts val="0"/>
                        </a:spcAft>
                        <a:buNone/>
                      </a:pPr>
                      <a:r>
                        <a:rPr lang="fr-FR" sz="1100" b="1" kern="1200" dirty="0">
                          <a:solidFill>
                            <a:schemeClr val="lt1"/>
                          </a:solidFill>
                          <a:latin typeface="+mn-lt"/>
                          <a:ea typeface="+mn-ea"/>
                          <a:cs typeface="Arial" panose="020B0604020202020204" pitchFamily="34" charset="0"/>
                        </a:rPr>
                        <a:t>Manquements</a:t>
                      </a:r>
                    </a:p>
                    <a:p>
                      <a:pPr algn="ctr">
                        <a:lnSpc>
                          <a:spcPct val="100000"/>
                        </a:lnSpc>
                        <a:spcAft>
                          <a:spcPts val="0"/>
                        </a:spcAft>
                        <a:buNone/>
                      </a:pPr>
                      <a:endParaRPr lang="en-GB" sz="1100" b="1" kern="1200" dirty="0">
                        <a:solidFill>
                          <a:schemeClr val="lt1"/>
                        </a:solidFill>
                        <a:latin typeface="+mn-lt"/>
                        <a:ea typeface="+mn-ea"/>
                        <a:cs typeface="Arial" panose="020B0604020202020204" pitchFamily="34" charset="0"/>
                      </a:endParaRPr>
                    </a:p>
                    <a:p>
                      <a:pPr algn="ctr">
                        <a:lnSpc>
                          <a:spcPct val="100000"/>
                        </a:lnSpc>
                        <a:spcAft>
                          <a:spcPts val="0"/>
                        </a:spcAft>
                        <a:buNone/>
                      </a:pPr>
                      <a:endParaRPr lang="en-GB" sz="1100" b="1" kern="1200" dirty="0">
                        <a:solidFill>
                          <a:schemeClr val="lt1"/>
                        </a:solidFill>
                        <a:latin typeface="+mn-lt"/>
                        <a:ea typeface="+mn-ea"/>
                        <a:cs typeface="Arial" panose="020B0604020202020204" pitchFamily="34" charset="0"/>
                      </a:endParaRPr>
                    </a:p>
                  </a:txBody>
                  <a:tcPr marL="30183" marR="30183" marT="0" marB="0"/>
                </a:tc>
                <a:tc>
                  <a:txBody>
                    <a:bodyPr/>
                    <a:lstStyle/>
                    <a:p>
                      <a:pPr algn="ctr">
                        <a:lnSpc>
                          <a:spcPct val="100000"/>
                        </a:lnSpc>
                        <a:spcAft>
                          <a:spcPts val="0"/>
                        </a:spcAft>
                        <a:buNone/>
                      </a:pPr>
                      <a:endParaRPr lang="fr-FR" sz="1100" b="1" kern="100" dirty="0">
                        <a:effectLst/>
                        <a:latin typeface="+mn-lt"/>
                        <a:cs typeface="Arial" panose="020B0604020202020204" pitchFamily="34" charset="0"/>
                      </a:endParaRPr>
                    </a:p>
                    <a:p>
                      <a:pPr algn="ctr">
                        <a:lnSpc>
                          <a:spcPct val="100000"/>
                        </a:lnSpc>
                        <a:spcAft>
                          <a:spcPts val="0"/>
                        </a:spcAft>
                        <a:buNone/>
                      </a:pPr>
                      <a:r>
                        <a:rPr lang="fr-FR" sz="1100" b="1" kern="100" dirty="0">
                          <a:effectLst/>
                          <a:latin typeface="+mn-lt"/>
                          <a:cs typeface="Arial" panose="020B0604020202020204" pitchFamily="34" charset="0"/>
                        </a:rPr>
                        <a:t>Injonctions</a:t>
                      </a:r>
                      <a:endParaRPr lang="en-GB" sz="1100" b="1" kern="100" dirty="0">
                        <a:effectLst/>
                        <a:latin typeface="+mn-lt"/>
                        <a:ea typeface="DengXian" panose="02010600030101010101" pitchFamily="2" charset="-122"/>
                        <a:cs typeface="Arial" panose="020B0604020202020204" pitchFamily="34" charset="0"/>
                      </a:endParaRPr>
                    </a:p>
                  </a:txBody>
                  <a:tcPr marL="30183" marR="30183" marT="0" marB="0"/>
                </a:tc>
                <a:tc>
                  <a:txBody>
                    <a:bodyPr/>
                    <a:lstStyle/>
                    <a:p>
                      <a:pPr algn="ctr">
                        <a:lnSpc>
                          <a:spcPct val="100000"/>
                        </a:lnSpc>
                        <a:spcAft>
                          <a:spcPts val="0"/>
                        </a:spcAft>
                        <a:buNone/>
                      </a:pPr>
                      <a:endParaRPr lang="fr-FR" sz="1100" b="1" kern="100" dirty="0">
                        <a:effectLst/>
                        <a:latin typeface="+mn-lt"/>
                        <a:cs typeface="Arial" panose="020B0604020202020204" pitchFamily="34" charset="0"/>
                      </a:endParaRPr>
                    </a:p>
                    <a:p>
                      <a:pPr algn="ctr">
                        <a:lnSpc>
                          <a:spcPct val="100000"/>
                        </a:lnSpc>
                        <a:spcAft>
                          <a:spcPts val="0"/>
                        </a:spcAft>
                        <a:buNone/>
                      </a:pPr>
                      <a:r>
                        <a:rPr lang="fr-FR" sz="1100" b="1" kern="100" dirty="0">
                          <a:effectLst/>
                          <a:latin typeface="+mn-lt"/>
                          <a:cs typeface="Arial" panose="020B0604020202020204" pitchFamily="34" charset="0"/>
                        </a:rPr>
                        <a:t>Délais</a:t>
                      </a:r>
                      <a:endParaRPr lang="en-GB" sz="1100" b="1" kern="100" dirty="0">
                        <a:effectLst/>
                        <a:latin typeface="+mn-lt"/>
                        <a:ea typeface="DengXian" panose="02010600030101010101" pitchFamily="2" charset="-122"/>
                        <a:cs typeface="Arial" panose="020B0604020202020204" pitchFamily="34" charset="0"/>
                      </a:endParaRPr>
                    </a:p>
                  </a:txBody>
                  <a:tcPr marL="30183" marR="30183" marT="0" marB="0"/>
                </a:tc>
                <a:extLst>
                  <a:ext uri="{0D108BD9-81ED-4DB2-BD59-A6C34878D82A}">
                    <a16:rowId xmlns:a16="http://schemas.microsoft.com/office/drawing/2014/main" val="3884527342"/>
                  </a:ext>
                </a:extLst>
              </a:tr>
              <a:tr h="2612647">
                <a:tc>
                  <a:txBody>
                    <a:bodyPr/>
                    <a:lstStyle/>
                    <a:p>
                      <a:pPr marL="36000" algn="just">
                        <a:lnSpc>
                          <a:spcPct val="100000"/>
                        </a:lnSpc>
                        <a:spcAft>
                          <a:spcPts val="0"/>
                        </a:spcAft>
                        <a:buNone/>
                      </a:pPr>
                      <a:endParaRPr lang="fr-FR" sz="1600" b="0" u="none" kern="100" dirty="0">
                        <a:effectLst/>
                        <a:latin typeface="+mn-lt"/>
                        <a:cs typeface="Arial" panose="020B0604020202020204" pitchFamily="34" charset="0"/>
                      </a:endParaRPr>
                    </a:p>
                    <a:p>
                      <a:pPr marL="36000" algn="just">
                        <a:lnSpc>
                          <a:spcPct val="100000"/>
                        </a:lnSpc>
                        <a:spcAft>
                          <a:spcPts val="0"/>
                        </a:spcAft>
                        <a:buNone/>
                      </a:pPr>
                      <a:r>
                        <a:rPr lang="fr-FR" sz="1600" b="1" u="none" kern="100" dirty="0">
                          <a:effectLst/>
                          <a:latin typeface="+mn-lt"/>
                          <a:cs typeface="Arial" panose="020B0604020202020204" pitchFamily="34" charset="0"/>
                        </a:rPr>
                        <a:t>OSP</a:t>
                      </a:r>
                    </a:p>
                    <a:p>
                      <a:pPr marL="36000" algn="just">
                        <a:lnSpc>
                          <a:spcPct val="100000"/>
                        </a:lnSpc>
                        <a:spcAft>
                          <a:spcPts val="0"/>
                        </a:spcAft>
                        <a:buNone/>
                      </a:pPr>
                      <a:endParaRPr lang="fr-FR" sz="1600" u="sng" kern="100" dirty="0">
                        <a:effectLst/>
                        <a:latin typeface="+mn-lt"/>
                        <a:cs typeface="Arial" panose="020B0604020202020204" pitchFamily="34" charset="0"/>
                      </a:endParaRPr>
                    </a:p>
                    <a:p>
                      <a:pPr marL="36000" algn="just">
                        <a:lnSpc>
                          <a:spcPct val="100000"/>
                        </a:lnSpc>
                        <a:spcAft>
                          <a:spcPts val="0"/>
                        </a:spcAft>
                        <a:buNone/>
                      </a:pPr>
                      <a:r>
                        <a:rPr lang="fr-FR" sz="1600" b="0" u="none" kern="100" dirty="0">
                          <a:effectLst/>
                          <a:latin typeface="+mn-lt"/>
                          <a:cs typeface="Arial" panose="020B0604020202020204" pitchFamily="34" charset="0"/>
                        </a:rPr>
                        <a:t>Sirona-Pharma - </a:t>
                      </a:r>
                      <a:r>
                        <a:rPr lang="fr-FR" sz="1600" b="0" i="0" u="none" kern="100" dirty="0">
                          <a:effectLst/>
                          <a:latin typeface="+mn-lt"/>
                          <a:cs typeface="Arial" panose="020B0604020202020204" pitchFamily="34" charset="0"/>
                        </a:rPr>
                        <a:t>15.01.26</a:t>
                      </a:r>
                      <a:endParaRPr lang="en-GB" sz="1600" b="0" i="1" u="none" kern="100" dirty="0">
                        <a:effectLst/>
                        <a:latin typeface="+mn-lt"/>
                        <a:cs typeface="Arial" panose="020B0604020202020204" pitchFamily="34" charset="0"/>
                      </a:endParaRPr>
                    </a:p>
                    <a:p>
                      <a:pPr marL="36000" algn="just">
                        <a:lnSpc>
                          <a:spcPct val="100000"/>
                        </a:lnSpc>
                        <a:spcAft>
                          <a:spcPts val="0"/>
                        </a:spcAft>
                        <a:buNone/>
                      </a:pPr>
                      <a:endParaRPr lang="fr-FR" sz="1600" kern="100" dirty="0">
                        <a:effectLst/>
                        <a:latin typeface="+mn-lt"/>
                        <a:cs typeface="Arial" panose="020B0604020202020204" pitchFamily="34" charset="0"/>
                      </a:endParaRPr>
                    </a:p>
                    <a:p>
                      <a:pPr marL="36000" algn="just">
                        <a:lnSpc>
                          <a:spcPct val="100000"/>
                        </a:lnSpc>
                        <a:spcAft>
                          <a:spcPts val="0"/>
                        </a:spcAft>
                        <a:buNone/>
                      </a:pPr>
                      <a:r>
                        <a:rPr lang="fr-FR" sz="1600" kern="100" dirty="0">
                          <a:effectLst/>
                          <a:latin typeface="+mn-lt"/>
                          <a:cs typeface="Arial" panose="020B0604020202020204" pitchFamily="34" charset="0"/>
                        </a:rPr>
                        <a:t> </a:t>
                      </a:r>
                      <a:endParaRPr lang="en-GB" sz="1600" kern="100" dirty="0">
                        <a:effectLst/>
                        <a:latin typeface="+mn-lt"/>
                        <a:ea typeface="DengXian" panose="02010600030101010101" pitchFamily="2" charset="-122"/>
                        <a:cs typeface="Arial" panose="020B0604020202020204" pitchFamily="34" charset="0"/>
                      </a:endParaRPr>
                    </a:p>
                  </a:txBody>
                  <a:tcPr marL="30183" marR="30183" marT="0" marB="0"/>
                </a:tc>
                <a:tc>
                  <a:txBody>
                    <a:bodyPr/>
                    <a:lstStyle/>
                    <a:p>
                      <a:pPr marL="171450" lvl="0" indent="-171450" algn="just" rtl="0">
                        <a:lnSpc>
                          <a:spcPct val="100000"/>
                        </a:lnSpc>
                        <a:buFont typeface="Arial" panose="020B0604020202020204" pitchFamily="34" charset="0"/>
                        <a:buChar char="•"/>
                      </a:pPr>
                      <a:r>
                        <a:rPr lang="fr-FR" sz="1100" b="1" kern="100" dirty="0">
                          <a:effectLst/>
                          <a:latin typeface="+mn-lt"/>
                          <a:cs typeface="Arial" panose="020B0604020202020204" pitchFamily="34" charset="0"/>
                        </a:rPr>
                        <a:t>Non-respect des OSP </a:t>
                      </a:r>
                      <a:r>
                        <a:rPr lang="fr-FR" sz="1100" kern="100" dirty="0">
                          <a:effectLst/>
                          <a:latin typeface="+mn-lt"/>
                          <a:cs typeface="Arial" panose="020B0604020202020204" pitchFamily="34" charset="0"/>
                        </a:rPr>
                        <a:t>:</a:t>
                      </a:r>
                    </a:p>
                    <a:p>
                      <a:pPr marL="0" lvl="0" indent="0" algn="just" rtl="0">
                        <a:lnSpc>
                          <a:spcPct val="100000"/>
                        </a:lnSpc>
                        <a:buFont typeface="Arial" panose="020B0604020202020204" pitchFamily="34" charset="0"/>
                        <a:buNone/>
                      </a:pPr>
                      <a:endParaRPr lang="fr-FR" sz="1100" kern="100" dirty="0">
                        <a:effectLst/>
                        <a:latin typeface="+mn-lt"/>
                        <a:cs typeface="Arial" panose="020B0604020202020204" pitchFamily="34" charset="0"/>
                      </a:endParaRPr>
                    </a:p>
                    <a:p>
                      <a:pPr marL="541338" lvl="1" indent="-276225" algn="just">
                        <a:buFont typeface="Arial" panose="020B0604020202020204" pitchFamily="34" charset="0"/>
                        <a:buChar char="•"/>
                      </a:pPr>
                      <a:r>
                        <a:rPr lang="fr-FR" sz="1100" kern="100" dirty="0">
                          <a:effectLst/>
                          <a:latin typeface="+mn-lt"/>
                          <a:cs typeface="Arial" panose="020B0604020202020204" pitchFamily="34" charset="0"/>
                        </a:rPr>
                        <a:t>Incapacité, compte-tenu de manquements dans les contrats de sous-traitance avec les transporteurs et d’une gestion interne non satisfaisante des commandes, de livrer dans les </a:t>
                      </a:r>
                      <a:r>
                        <a:rPr lang="fr-FR" sz="1100" b="1" kern="100" dirty="0">
                          <a:solidFill>
                            <a:srgbClr val="FA0410"/>
                          </a:solidFill>
                          <a:effectLst/>
                          <a:latin typeface="+mn-lt"/>
                          <a:cs typeface="Arial" panose="020B0604020202020204" pitchFamily="34" charset="0"/>
                        </a:rPr>
                        <a:t>24h</a:t>
                      </a:r>
                      <a:r>
                        <a:rPr lang="fr-FR" sz="1100" kern="100" dirty="0">
                          <a:effectLst/>
                          <a:latin typeface="+mn-lt"/>
                          <a:cs typeface="Arial" panose="020B0604020202020204" pitchFamily="34" charset="0"/>
                        </a:rPr>
                        <a:t> toute commande passée avant le samedi 14h ;</a:t>
                      </a:r>
                      <a:endParaRPr lang="en-GB" sz="1100" kern="100" dirty="0">
                        <a:effectLst/>
                        <a:latin typeface="+mn-lt"/>
                        <a:cs typeface="Arial" panose="020B0604020202020204" pitchFamily="34" charset="0"/>
                      </a:endParaRPr>
                    </a:p>
                    <a:p>
                      <a:pPr marL="541338" lvl="1" indent="-276225" algn="just">
                        <a:buFont typeface="Arial" panose="020B0604020202020204" pitchFamily="34" charset="0"/>
                        <a:buChar char="•"/>
                      </a:pPr>
                      <a:r>
                        <a:rPr lang="fr-FR" sz="1100" b="1" kern="100" dirty="0">
                          <a:solidFill>
                            <a:srgbClr val="FA0410"/>
                          </a:solidFill>
                          <a:effectLst/>
                          <a:latin typeface="+mn-lt"/>
                          <a:cs typeface="Arial" panose="020B0604020202020204" pitchFamily="34" charset="0"/>
                        </a:rPr>
                        <a:t>Assortiment</a:t>
                      </a:r>
                      <a:r>
                        <a:rPr lang="fr-FR" sz="1100" kern="100" dirty="0">
                          <a:effectLst/>
                          <a:latin typeface="+mn-lt"/>
                          <a:cs typeface="Arial" panose="020B0604020202020204" pitchFamily="34" charset="0"/>
                        </a:rPr>
                        <a:t> de médicaments insuffisant, à la fois en matière de nombre de références et de quantité d'unités détenues ;</a:t>
                      </a:r>
                      <a:endParaRPr lang="en-GB" sz="1100" kern="100" dirty="0">
                        <a:effectLst/>
                        <a:latin typeface="+mn-lt"/>
                        <a:cs typeface="Arial" panose="020B0604020202020204" pitchFamily="34" charset="0"/>
                      </a:endParaRPr>
                    </a:p>
                    <a:p>
                      <a:pPr marL="541338" lvl="1" indent="-276225" algn="just">
                        <a:buFont typeface="Arial" panose="020B0604020202020204" pitchFamily="34" charset="0"/>
                        <a:buChar char="•"/>
                      </a:pPr>
                      <a:r>
                        <a:rPr lang="fr-FR" sz="1100" kern="100" dirty="0">
                          <a:effectLst/>
                          <a:latin typeface="+mn-lt"/>
                          <a:cs typeface="Arial" panose="020B0604020202020204" pitchFamily="34" charset="0"/>
                        </a:rPr>
                        <a:t>Activité de </a:t>
                      </a:r>
                      <a:r>
                        <a:rPr lang="fr-FR" sz="1100" b="1" kern="100" dirty="0">
                          <a:solidFill>
                            <a:srgbClr val="FA0410"/>
                          </a:solidFill>
                          <a:effectLst/>
                          <a:latin typeface="+mn-lt"/>
                          <a:cs typeface="Arial" panose="020B0604020202020204" pitchFamily="34" charset="0"/>
                        </a:rPr>
                        <a:t>distribution majoritairement à destination d’autres GR </a:t>
                      </a:r>
                      <a:r>
                        <a:rPr lang="fr-FR" sz="1100" kern="100" dirty="0">
                          <a:effectLst/>
                          <a:latin typeface="+mn-lt"/>
                          <a:cs typeface="Arial" panose="020B0604020202020204" pitchFamily="34" charset="0"/>
                        </a:rPr>
                        <a:t>n’assurant pas de façon appropriée un approvisionnement continu des officines de manière à couvrir les besoins des patients sur le territoire de répartition déclaré. </a:t>
                      </a:r>
                      <a:endParaRPr lang="en-GB" sz="1100" kern="100" dirty="0">
                        <a:effectLst/>
                        <a:latin typeface="+mn-lt"/>
                        <a:cs typeface="Arial" panose="020B0604020202020204" pitchFamily="34" charset="0"/>
                      </a:endParaRPr>
                    </a:p>
                    <a:p>
                      <a:pPr marL="457200" algn="just">
                        <a:lnSpc>
                          <a:spcPct val="100000"/>
                        </a:lnSpc>
                        <a:buNone/>
                      </a:pPr>
                      <a:r>
                        <a:rPr lang="fr-FR" sz="1100" kern="100" dirty="0">
                          <a:effectLst/>
                          <a:latin typeface="+mn-lt"/>
                          <a:cs typeface="Arial" panose="020B0604020202020204" pitchFamily="34" charset="0"/>
                        </a:rPr>
                        <a:t> </a:t>
                      </a:r>
                      <a:endParaRPr lang="en-GB" sz="1100" kern="100" dirty="0">
                        <a:effectLst/>
                        <a:latin typeface="+mn-lt"/>
                        <a:cs typeface="Arial" panose="020B0604020202020204" pitchFamily="34" charset="0"/>
                      </a:endParaRPr>
                    </a:p>
                    <a:p>
                      <a:pPr marL="171450" lvl="0" indent="-171450" algn="just">
                        <a:lnSpc>
                          <a:spcPct val="100000"/>
                        </a:lnSpc>
                        <a:buFont typeface="Arial" panose="020B0604020202020204" pitchFamily="34" charset="0"/>
                        <a:buChar char="•"/>
                      </a:pPr>
                      <a:r>
                        <a:rPr lang="fr-FR" sz="1100" b="1" kern="100" dirty="0">
                          <a:effectLst/>
                          <a:latin typeface="+mn-lt"/>
                          <a:cs typeface="Arial" panose="020B0604020202020204" pitchFamily="34" charset="0"/>
                        </a:rPr>
                        <a:t>Absence de système qualité</a:t>
                      </a:r>
                      <a:r>
                        <a:rPr lang="fr-FR" sz="1100" kern="100" dirty="0">
                          <a:effectLst/>
                          <a:latin typeface="+mn-lt"/>
                          <a:cs typeface="Arial" panose="020B0604020202020204" pitchFamily="34" charset="0"/>
                        </a:rPr>
                        <a:t> conforme aux exigences définies dans les BPDG et </a:t>
                      </a:r>
                      <a:r>
                        <a:rPr lang="fr-FR" sz="1100" b="1" kern="100" dirty="0">
                          <a:effectLst/>
                          <a:latin typeface="+mn-lt"/>
                          <a:cs typeface="Arial" panose="020B0604020202020204" pitchFamily="34" charset="0"/>
                        </a:rPr>
                        <a:t>lacunes importantes dans la gestion des réclamations</a:t>
                      </a:r>
                      <a:r>
                        <a:rPr lang="fr-FR" sz="1100" kern="100" dirty="0">
                          <a:effectLst/>
                          <a:latin typeface="+mn-lt"/>
                          <a:cs typeface="Arial" panose="020B0604020202020204" pitchFamily="34" charset="0"/>
                        </a:rPr>
                        <a:t>.</a:t>
                      </a:r>
                    </a:p>
                    <a:p>
                      <a:pPr marL="171450" lvl="0" indent="-171450" algn="just">
                        <a:lnSpc>
                          <a:spcPct val="100000"/>
                        </a:lnSpc>
                        <a:buFont typeface="Arial" panose="020B0604020202020204" pitchFamily="34" charset="0"/>
                        <a:buChar char="•"/>
                      </a:pPr>
                      <a:endParaRPr lang="fr-FR" sz="1100" kern="100" dirty="0">
                        <a:effectLst/>
                        <a:latin typeface="+mn-lt"/>
                        <a:cs typeface="Arial" panose="020B0604020202020204" pitchFamily="34" charset="0"/>
                      </a:endParaRPr>
                    </a:p>
                  </a:txBody>
                  <a:tcPr marL="30183" marR="30183" marT="0" marB="0"/>
                </a:tc>
                <a:tc>
                  <a:txBody>
                    <a:bodyPr/>
                    <a:lstStyle/>
                    <a:p>
                      <a:pPr marL="171450" lvl="0" indent="-171450" algn="just" rtl="0">
                        <a:lnSpc>
                          <a:spcPct val="100000"/>
                        </a:lnSpc>
                        <a:buFont typeface="Arial" panose="020B0604020202020204" pitchFamily="34" charset="0"/>
                        <a:buChar char="•"/>
                      </a:pPr>
                      <a:r>
                        <a:rPr lang="fr-FR" sz="1100" b="1" kern="100" dirty="0">
                          <a:effectLst/>
                          <a:latin typeface="+mn-lt"/>
                          <a:cs typeface="Arial" panose="020B0604020202020204" pitchFamily="34" charset="0"/>
                        </a:rPr>
                        <a:t>Mettre en place des mesures et de disposer des moyens permettant de remplir les OSP </a:t>
                      </a:r>
                      <a:r>
                        <a:rPr lang="fr-FR" sz="1100" kern="100" dirty="0">
                          <a:effectLst/>
                          <a:latin typeface="+mn-lt"/>
                          <a:cs typeface="Arial" panose="020B0604020202020204" pitchFamily="34" charset="0"/>
                        </a:rPr>
                        <a:t>et notamment :</a:t>
                      </a:r>
                    </a:p>
                    <a:p>
                      <a:pPr marL="541338" lvl="1" indent="-276225" algn="just">
                        <a:buFont typeface="Arial" panose="020B0604020202020204" pitchFamily="34" charset="0"/>
                        <a:buChar char="•"/>
                      </a:pPr>
                      <a:r>
                        <a:rPr lang="fr-FR" sz="1100" kern="100" dirty="0">
                          <a:effectLst/>
                          <a:latin typeface="+mn-lt"/>
                          <a:cs typeface="Arial" panose="020B0604020202020204" pitchFamily="34" charset="0"/>
                        </a:rPr>
                        <a:t>Livrer dans les 24h toute commande passée avant le samedi 14h ;</a:t>
                      </a:r>
                      <a:endParaRPr lang="en-GB" sz="1100" kern="100" dirty="0">
                        <a:effectLst/>
                        <a:latin typeface="+mn-lt"/>
                        <a:cs typeface="Arial" panose="020B0604020202020204" pitchFamily="34" charset="0"/>
                      </a:endParaRPr>
                    </a:p>
                    <a:p>
                      <a:pPr marL="541338" lvl="1" indent="-276225" algn="just">
                        <a:buFont typeface="Arial" panose="020B0604020202020204" pitchFamily="34" charset="0"/>
                        <a:buChar char="•"/>
                      </a:pPr>
                      <a:endParaRPr lang="fr-FR" sz="1100" kern="100" dirty="0">
                        <a:effectLst/>
                        <a:latin typeface="+mn-lt"/>
                        <a:cs typeface="Arial" panose="020B0604020202020204" pitchFamily="34" charset="0"/>
                      </a:endParaRPr>
                    </a:p>
                    <a:p>
                      <a:pPr marL="541338" lvl="1" indent="-276225" algn="just">
                        <a:buFont typeface="Arial" panose="020B0604020202020204" pitchFamily="34" charset="0"/>
                        <a:buChar char="•"/>
                      </a:pPr>
                      <a:endParaRPr lang="fr-FR" sz="1100" kern="100" dirty="0">
                        <a:effectLst/>
                        <a:latin typeface="+mn-lt"/>
                        <a:cs typeface="Arial" panose="020B0604020202020204" pitchFamily="34" charset="0"/>
                      </a:endParaRPr>
                    </a:p>
                    <a:p>
                      <a:pPr marL="541338" lvl="1" indent="-276225" algn="just">
                        <a:buFont typeface="Arial" panose="020B0604020202020204" pitchFamily="34" charset="0"/>
                        <a:buChar char="•"/>
                      </a:pPr>
                      <a:r>
                        <a:rPr lang="fr-FR" sz="1100" kern="100" dirty="0">
                          <a:effectLst/>
                          <a:latin typeface="+mn-lt"/>
                          <a:cs typeface="Arial" panose="020B0604020202020204" pitchFamily="34" charset="0"/>
                        </a:rPr>
                        <a:t>Disposer d’un assortiment de médicaments suffisant, en matière de nombre de références et de quantité d'unités ;</a:t>
                      </a:r>
                      <a:endParaRPr lang="en-GB" sz="1100" kern="100" dirty="0">
                        <a:effectLst/>
                        <a:latin typeface="+mn-lt"/>
                        <a:cs typeface="Arial" panose="020B0604020202020204" pitchFamily="34" charset="0"/>
                      </a:endParaRPr>
                    </a:p>
                    <a:p>
                      <a:pPr marL="541338" lvl="1" indent="-276225" algn="just">
                        <a:buFont typeface="Arial" panose="020B0604020202020204" pitchFamily="34" charset="0"/>
                        <a:buChar char="•"/>
                      </a:pPr>
                      <a:r>
                        <a:rPr lang="fr-FR" sz="1100" kern="100" dirty="0">
                          <a:effectLst/>
                          <a:latin typeface="+mn-lt"/>
                          <a:cs typeface="Arial" panose="020B0604020202020204" pitchFamily="34" charset="0"/>
                        </a:rPr>
                        <a:t>Assurer de manière appropriée un approvisionnement continu des officines sur le territoire de répartition déclaré.</a:t>
                      </a:r>
                      <a:endParaRPr lang="en-GB" sz="1100" kern="100" dirty="0">
                        <a:effectLst/>
                        <a:latin typeface="+mn-lt"/>
                        <a:cs typeface="Arial" panose="020B0604020202020204" pitchFamily="34" charset="0"/>
                      </a:endParaRPr>
                    </a:p>
                    <a:p>
                      <a:pPr marL="1371600" algn="just">
                        <a:lnSpc>
                          <a:spcPct val="100000"/>
                        </a:lnSpc>
                        <a:buNone/>
                      </a:pPr>
                      <a:endParaRPr lang="fr-FR" sz="1100" kern="100" dirty="0">
                        <a:effectLst/>
                        <a:latin typeface="+mn-lt"/>
                        <a:cs typeface="Arial" panose="020B0604020202020204" pitchFamily="34" charset="0"/>
                      </a:endParaRPr>
                    </a:p>
                    <a:p>
                      <a:pPr marL="1371600" algn="just">
                        <a:lnSpc>
                          <a:spcPct val="100000"/>
                        </a:lnSpc>
                        <a:buNone/>
                      </a:pPr>
                      <a:r>
                        <a:rPr lang="fr-FR" sz="1100" kern="100" dirty="0">
                          <a:effectLst/>
                          <a:latin typeface="+mn-lt"/>
                          <a:cs typeface="Arial" panose="020B0604020202020204" pitchFamily="34" charset="0"/>
                        </a:rPr>
                        <a:t> </a:t>
                      </a:r>
                      <a:endParaRPr lang="en-GB" sz="1100" kern="100" dirty="0">
                        <a:effectLst/>
                        <a:latin typeface="+mn-lt"/>
                        <a:cs typeface="Arial" panose="020B0604020202020204" pitchFamily="34" charset="0"/>
                      </a:endParaRPr>
                    </a:p>
                    <a:p>
                      <a:pPr marL="1371600" algn="just">
                        <a:lnSpc>
                          <a:spcPct val="100000"/>
                        </a:lnSpc>
                        <a:buNone/>
                      </a:pPr>
                      <a:endParaRPr lang="en-GB" sz="1100" kern="100" dirty="0">
                        <a:effectLst/>
                        <a:latin typeface="+mn-lt"/>
                        <a:cs typeface="Arial" panose="020B0604020202020204" pitchFamily="34" charset="0"/>
                      </a:endParaRPr>
                    </a:p>
                    <a:p>
                      <a:pPr marL="171450" lvl="0" indent="-171450" algn="just">
                        <a:lnSpc>
                          <a:spcPct val="100000"/>
                        </a:lnSpc>
                        <a:buFont typeface="Arial" panose="020B0604020202020204" pitchFamily="34" charset="0"/>
                        <a:buChar char="•"/>
                      </a:pPr>
                      <a:r>
                        <a:rPr lang="fr-FR" sz="1100" b="1" kern="100" dirty="0">
                          <a:effectLst/>
                          <a:latin typeface="+mn-lt"/>
                          <a:cs typeface="Arial" panose="020B0604020202020204" pitchFamily="34" charset="0"/>
                        </a:rPr>
                        <a:t>Mettre en conformité le système de gestion de la qualité </a:t>
                      </a:r>
                      <a:r>
                        <a:rPr lang="fr-FR" sz="1100" kern="100" dirty="0">
                          <a:effectLst/>
                          <a:latin typeface="+mn-lt"/>
                          <a:cs typeface="Arial" panose="020B0604020202020204" pitchFamily="34" charset="0"/>
                        </a:rPr>
                        <a:t>; </a:t>
                      </a:r>
                    </a:p>
                    <a:p>
                      <a:pPr marL="171450" lvl="0" indent="-171450" algn="just">
                        <a:lnSpc>
                          <a:spcPct val="100000"/>
                        </a:lnSpc>
                        <a:spcAft>
                          <a:spcPts val="800"/>
                        </a:spcAft>
                        <a:buFont typeface="Arial" panose="020B0604020202020204" pitchFamily="34" charset="0"/>
                        <a:buChar char="•"/>
                      </a:pPr>
                      <a:r>
                        <a:rPr lang="fr-FR" sz="1100" b="1" kern="100" dirty="0">
                          <a:effectLst/>
                          <a:latin typeface="+mn-lt"/>
                          <a:cs typeface="Arial" panose="020B0604020202020204" pitchFamily="34" charset="0"/>
                        </a:rPr>
                        <a:t>Mettre en conformité la gestion des réclamations</a:t>
                      </a:r>
                      <a:r>
                        <a:rPr lang="fr-FR" sz="1100" kern="100" dirty="0">
                          <a:effectLst/>
                          <a:latin typeface="+mn-lt"/>
                          <a:cs typeface="Arial" panose="020B0604020202020204" pitchFamily="34" charset="0"/>
                        </a:rPr>
                        <a:t>. </a:t>
                      </a:r>
                      <a:endParaRPr lang="en-GB" sz="1100" kern="100" dirty="0">
                        <a:effectLst/>
                        <a:latin typeface="+mn-lt"/>
                        <a:ea typeface="DengXian" panose="02010600030101010101" pitchFamily="2" charset="-122"/>
                        <a:cs typeface="Arial" panose="020B0604020202020204" pitchFamily="34" charset="0"/>
                      </a:endParaRPr>
                    </a:p>
                  </a:txBody>
                  <a:tcPr marL="30183" marR="30183" marT="0" marB="0"/>
                </a:tc>
                <a:tc>
                  <a:txBody>
                    <a:bodyPr/>
                    <a:lstStyle/>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1 mois</a:t>
                      </a: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1 mois</a:t>
                      </a:r>
                      <a:endParaRPr lang="en-GB"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8 jours</a:t>
                      </a:r>
                      <a:endParaRPr lang="en-GB"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3 mois</a:t>
                      </a:r>
                    </a:p>
                    <a:p>
                      <a:pPr marL="36000" algn="just">
                        <a:lnSpc>
                          <a:spcPct val="100000"/>
                        </a:lnSpc>
                        <a:spcAft>
                          <a:spcPts val="0"/>
                        </a:spcAft>
                        <a:buNone/>
                      </a:pPr>
                      <a:r>
                        <a:rPr lang="fr-FR" sz="1100" kern="100" dirty="0">
                          <a:effectLst/>
                          <a:latin typeface="+mn-lt"/>
                          <a:cs typeface="Arial" panose="020B0604020202020204" pitchFamily="34" charset="0"/>
                        </a:rPr>
                        <a:t>3 mois</a:t>
                      </a:r>
                      <a:endParaRPr lang="en-GB" sz="1100" kern="100" dirty="0">
                        <a:effectLst/>
                        <a:latin typeface="+mn-lt"/>
                        <a:ea typeface="DengXian" panose="02010600030101010101" pitchFamily="2" charset="-122"/>
                        <a:cs typeface="Arial" panose="020B0604020202020204" pitchFamily="34" charset="0"/>
                      </a:endParaRPr>
                    </a:p>
                  </a:txBody>
                  <a:tcPr marL="30183" marR="30183" marT="0" marB="0"/>
                </a:tc>
                <a:extLst>
                  <a:ext uri="{0D108BD9-81ED-4DB2-BD59-A6C34878D82A}">
                    <a16:rowId xmlns:a16="http://schemas.microsoft.com/office/drawing/2014/main" val="2680713526"/>
                  </a:ext>
                </a:extLst>
              </a:tr>
              <a:tr h="2193904">
                <a:tc>
                  <a:txBody>
                    <a:bodyPr/>
                    <a:lstStyle/>
                    <a:p>
                      <a:pPr marL="36000" algn="just">
                        <a:lnSpc>
                          <a:spcPct val="100000"/>
                        </a:lnSpc>
                        <a:spcAft>
                          <a:spcPts val="0"/>
                        </a:spcAft>
                        <a:buNone/>
                      </a:pPr>
                      <a:endParaRPr lang="fr-FR" sz="1600" u="sng" kern="100" dirty="0">
                        <a:effectLst/>
                        <a:latin typeface="+mn-lt"/>
                        <a:cs typeface="Arial" panose="020B0604020202020204" pitchFamily="34" charset="0"/>
                      </a:endParaRPr>
                    </a:p>
                    <a:p>
                      <a:pPr marL="36000" algn="just">
                        <a:lnSpc>
                          <a:spcPct val="100000"/>
                        </a:lnSpc>
                        <a:spcAft>
                          <a:spcPts val="0"/>
                        </a:spcAft>
                        <a:buNone/>
                      </a:pPr>
                      <a:endParaRPr lang="fr-FR" sz="1600" u="none" kern="100" dirty="0">
                        <a:effectLst/>
                        <a:latin typeface="+mn-lt"/>
                        <a:cs typeface="Arial" panose="020B0604020202020204" pitchFamily="34" charset="0"/>
                      </a:endParaRPr>
                    </a:p>
                    <a:p>
                      <a:pPr marL="36000" algn="just">
                        <a:lnSpc>
                          <a:spcPct val="100000"/>
                        </a:lnSpc>
                        <a:spcAft>
                          <a:spcPts val="0"/>
                        </a:spcAft>
                        <a:buNone/>
                      </a:pPr>
                      <a:r>
                        <a:rPr lang="fr-FR" sz="1600" u="none" kern="100" dirty="0">
                          <a:effectLst/>
                          <a:latin typeface="+mn-lt"/>
                          <a:cs typeface="Arial" panose="020B0604020202020204" pitchFamily="34" charset="0"/>
                        </a:rPr>
                        <a:t>OSP</a:t>
                      </a:r>
                    </a:p>
                    <a:p>
                      <a:pPr marL="36000" algn="just">
                        <a:lnSpc>
                          <a:spcPct val="100000"/>
                        </a:lnSpc>
                        <a:spcAft>
                          <a:spcPts val="0"/>
                        </a:spcAft>
                        <a:buNone/>
                      </a:pPr>
                      <a:endParaRPr lang="fr-FR" sz="1600" u="sng" kern="100" dirty="0">
                        <a:effectLst/>
                        <a:latin typeface="+mn-lt"/>
                        <a:cs typeface="Arial" panose="020B0604020202020204" pitchFamily="34" charset="0"/>
                      </a:endParaRPr>
                    </a:p>
                    <a:p>
                      <a:pPr marL="36000" algn="just">
                        <a:lnSpc>
                          <a:spcPct val="100000"/>
                        </a:lnSpc>
                        <a:spcAft>
                          <a:spcPts val="0"/>
                        </a:spcAft>
                        <a:buNone/>
                      </a:pPr>
                      <a:r>
                        <a:rPr lang="fr-FR" sz="1600" b="0" u="none" kern="100" dirty="0">
                          <a:effectLst/>
                          <a:latin typeface="+mn-lt"/>
                          <a:cs typeface="Arial" panose="020B0604020202020204" pitchFamily="34" charset="0"/>
                        </a:rPr>
                        <a:t>Néo Pharma - 07.08.26</a:t>
                      </a:r>
                    </a:p>
                    <a:p>
                      <a:pPr marL="36000" algn="just">
                        <a:lnSpc>
                          <a:spcPct val="100000"/>
                        </a:lnSpc>
                        <a:spcAft>
                          <a:spcPts val="0"/>
                        </a:spcAft>
                        <a:buNone/>
                      </a:pPr>
                      <a:r>
                        <a:rPr lang="fr-FR" sz="1600" kern="100" dirty="0">
                          <a:effectLst/>
                          <a:latin typeface="+mn-lt"/>
                          <a:cs typeface="Arial" panose="020B0604020202020204" pitchFamily="34" charset="0"/>
                        </a:rPr>
                        <a:t> </a:t>
                      </a:r>
                      <a:endParaRPr lang="en-GB" sz="1600" kern="100" dirty="0">
                        <a:effectLst/>
                        <a:latin typeface="+mn-lt"/>
                        <a:ea typeface="DengXian" panose="02010600030101010101" pitchFamily="2" charset="-122"/>
                        <a:cs typeface="Arial" panose="020B0604020202020204" pitchFamily="34" charset="0"/>
                      </a:endParaRPr>
                    </a:p>
                  </a:txBody>
                  <a:tcPr marL="30183" marR="30183" marT="0" marB="0"/>
                </a:tc>
                <a:tc>
                  <a:txBody>
                    <a:bodyPr/>
                    <a:lstStyle/>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Non-respect des OSP :</a:t>
                      </a:r>
                    </a:p>
                    <a:p>
                      <a:pPr marL="541338" lvl="1" indent="-276225" algn="just" defTabSz="914400" rtl="0" eaLnBrk="1" latinLnBrk="0" hangingPunct="1">
                        <a:buFont typeface="Arial" panose="020B0604020202020204" pitchFamily="34" charset="0"/>
                        <a:buChar char="•"/>
                      </a:pPr>
                      <a:r>
                        <a:rPr lang="fr-FR" sz="1100" kern="100" dirty="0">
                          <a:solidFill>
                            <a:schemeClr val="dk1"/>
                          </a:solidFill>
                          <a:effectLst/>
                          <a:latin typeface="+mn-lt"/>
                          <a:ea typeface="+mn-ea"/>
                          <a:cs typeface="Arial" panose="020B0604020202020204" pitchFamily="34" charset="0"/>
                        </a:rPr>
                        <a:t>Détention d’un </a:t>
                      </a:r>
                      <a:r>
                        <a:rPr lang="fr-FR" sz="1100" b="1" kern="100" dirty="0">
                          <a:solidFill>
                            <a:srgbClr val="FA0410"/>
                          </a:solidFill>
                          <a:effectLst/>
                          <a:latin typeface="+mn-lt"/>
                          <a:ea typeface="+mn-ea"/>
                          <a:cs typeface="Arial" panose="020B0604020202020204" pitchFamily="34" charset="0"/>
                        </a:rPr>
                        <a:t>assortiment</a:t>
                      </a:r>
                      <a:r>
                        <a:rPr lang="fr-FR" sz="1100" kern="100" dirty="0">
                          <a:solidFill>
                            <a:schemeClr val="dk1"/>
                          </a:solidFill>
                          <a:effectLst/>
                          <a:latin typeface="+mn-lt"/>
                          <a:ea typeface="+mn-ea"/>
                          <a:cs typeface="Arial" panose="020B0604020202020204" pitchFamily="34" charset="0"/>
                        </a:rPr>
                        <a:t> de médicaments insuffisant pour permettre une distribution effective et suffisante dans les délais imposés, pour couvrir les besoins des patients du territoire de répartition déclaré et pour satisfaire à tout moment la consommation de la clientèle habituelle</a:t>
                      </a:r>
                    </a:p>
                    <a:p>
                      <a:pPr marL="541338" lvl="1" indent="-276225" algn="just" defTabSz="914400" rtl="0" eaLnBrk="1" latinLnBrk="0" hangingPunct="1">
                        <a:buFont typeface="Arial" panose="020B0604020202020204" pitchFamily="34" charset="0"/>
                        <a:buChar char="•"/>
                      </a:pPr>
                      <a:r>
                        <a:rPr lang="fr-FR" sz="1100" kern="100" dirty="0">
                          <a:solidFill>
                            <a:schemeClr val="dk1"/>
                          </a:solidFill>
                          <a:effectLst/>
                          <a:latin typeface="+mn-lt"/>
                          <a:ea typeface="+mn-ea"/>
                          <a:cs typeface="Arial" panose="020B0604020202020204" pitchFamily="34" charset="0"/>
                        </a:rPr>
                        <a:t>Incapacité de livrer sur le territoire de répartition dans les </a:t>
                      </a:r>
                      <a:r>
                        <a:rPr lang="fr-FR" sz="1100" b="1" kern="100" dirty="0">
                          <a:solidFill>
                            <a:srgbClr val="FA0410"/>
                          </a:solidFill>
                          <a:effectLst/>
                          <a:latin typeface="+mn-lt"/>
                          <a:ea typeface="+mn-ea"/>
                          <a:cs typeface="Arial" panose="020B0604020202020204" pitchFamily="34" charset="0"/>
                        </a:rPr>
                        <a:t>24h</a:t>
                      </a:r>
                      <a:r>
                        <a:rPr lang="fr-FR" sz="1100" kern="100" dirty="0">
                          <a:solidFill>
                            <a:schemeClr val="dk1"/>
                          </a:solidFill>
                          <a:effectLst/>
                          <a:latin typeface="+mn-lt"/>
                          <a:ea typeface="+mn-ea"/>
                          <a:cs typeface="Arial" panose="020B0604020202020204" pitchFamily="34" charset="0"/>
                        </a:rPr>
                        <a:t> toute commande passée avant le samedi 14h, et plus globalement quel que soit le jour de la commande, des spécialités pharmaceutiques </a:t>
                      </a:r>
                      <a:r>
                        <a:rPr lang="en-GB" sz="1100" kern="100" dirty="0" err="1">
                          <a:solidFill>
                            <a:schemeClr val="dk1"/>
                          </a:solidFill>
                          <a:effectLst/>
                          <a:latin typeface="+mn-lt"/>
                          <a:ea typeface="+mn-ea"/>
                          <a:cs typeface="Arial" panose="020B0604020202020204" pitchFamily="34" charset="0"/>
                        </a:rPr>
                        <a:t>effectivement</a:t>
                      </a:r>
                      <a:r>
                        <a:rPr lang="en-GB" sz="1100" kern="100" dirty="0">
                          <a:solidFill>
                            <a:schemeClr val="dk1"/>
                          </a:solidFill>
                          <a:effectLst/>
                          <a:latin typeface="+mn-lt"/>
                          <a:ea typeface="+mn-ea"/>
                          <a:cs typeface="Arial" panose="020B0604020202020204" pitchFamily="34" charset="0"/>
                        </a:rPr>
                        <a:t> </a:t>
                      </a:r>
                      <a:r>
                        <a:rPr lang="en-GB" sz="1100" kern="100" dirty="0" err="1">
                          <a:solidFill>
                            <a:schemeClr val="dk1"/>
                          </a:solidFill>
                          <a:effectLst/>
                          <a:latin typeface="+mn-lt"/>
                          <a:ea typeface="+mn-ea"/>
                          <a:cs typeface="Arial" panose="020B0604020202020204" pitchFamily="34" charset="0"/>
                        </a:rPr>
                        <a:t>commercialisées</a:t>
                      </a:r>
                      <a:endParaRPr lang="en-GB" sz="1100" kern="100" dirty="0">
                        <a:solidFill>
                          <a:schemeClr val="dk1"/>
                        </a:solidFill>
                        <a:effectLst/>
                        <a:latin typeface="+mn-lt"/>
                        <a:ea typeface="+mn-ea"/>
                        <a:cs typeface="Arial" panose="020B0604020202020204" pitchFamily="34" charset="0"/>
                      </a:endParaRPr>
                    </a:p>
                    <a:p>
                      <a:pPr marL="541338" lvl="1" indent="-276225" algn="just" defTabSz="914400" rtl="0" eaLnBrk="1" latinLnBrk="0" hangingPunct="1">
                        <a:buFont typeface="Arial" panose="020B0604020202020204" pitchFamily="34" charset="0"/>
                        <a:buChar char="•"/>
                      </a:pPr>
                      <a:r>
                        <a:rPr lang="fr-FR" sz="1100" kern="100" dirty="0">
                          <a:solidFill>
                            <a:schemeClr val="dk1"/>
                          </a:solidFill>
                          <a:effectLst/>
                          <a:latin typeface="+mn-lt"/>
                          <a:ea typeface="+mn-ea"/>
                          <a:cs typeface="Arial" panose="020B0604020202020204" pitchFamily="34" charset="0"/>
                        </a:rPr>
                        <a:t>Ventes massives de médicaments à </a:t>
                      </a:r>
                      <a:r>
                        <a:rPr lang="fr-FR" sz="1100" b="1" u="none" kern="100" dirty="0">
                          <a:solidFill>
                            <a:srgbClr val="FA0410"/>
                          </a:solidFill>
                          <a:effectLst/>
                          <a:latin typeface="+mn-lt"/>
                          <a:ea typeface="+mn-ea"/>
                          <a:cs typeface="Arial" panose="020B0604020202020204" pitchFamily="34" charset="0"/>
                        </a:rPr>
                        <a:t>l’export</a:t>
                      </a:r>
                      <a:r>
                        <a:rPr lang="fr-FR" sz="1100" kern="100" dirty="0">
                          <a:solidFill>
                            <a:schemeClr val="dk1"/>
                          </a:solidFill>
                          <a:effectLst/>
                          <a:latin typeface="+mn-lt"/>
                          <a:ea typeface="+mn-ea"/>
                          <a:cs typeface="Arial" panose="020B0604020202020204" pitchFamily="34" charset="0"/>
                        </a:rPr>
                        <a:t> de manière directe et de manière indirecte par la vente à un distributeur en gros à l’exportation ne permettant pas à l’établissement d’assurer l’approvisionnement continu du marché national de manière à couvrir les besoins des patients sur son territoire</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Défaillances dans la validation des systèmes informatisés, ne permettant notamment pas de garantir que certaines transactions sont limitées aux seuls pharmaciens</a:t>
                      </a:r>
                      <a:endParaRPr lang="en-GB" sz="1100" b="1" kern="100" dirty="0">
                        <a:solidFill>
                          <a:schemeClr val="dk1"/>
                        </a:solidFill>
                        <a:effectLst/>
                        <a:latin typeface="+mn-lt"/>
                        <a:ea typeface="+mn-ea"/>
                        <a:cs typeface="Arial" panose="020B0604020202020204" pitchFamily="34" charset="0"/>
                      </a:endParaRPr>
                    </a:p>
                    <a:p>
                      <a:pPr marL="171450" lvl="0" indent="-171450" algn="just" rtl="0">
                        <a:lnSpc>
                          <a:spcPct val="100000"/>
                        </a:lnSpc>
                        <a:spcAft>
                          <a:spcPts val="0"/>
                        </a:spcAft>
                        <a:buFont typeface="Arial" panose="020B0604020202020204" pitchFamily="34" charset="0"/>
                        <a:buChar char="•"/>
                      </a:pPr>
                      <a:endParaRPr lang="en-GB" sz="1100" kern="100" dirty="0">
                        <a:effectLst/>
                        <a:latin typeface="+mn-lt"/>
                        <a:cs typeface="Arial" panose="020B0604020202020204" pitchFamily="34" charset="0"/>
                      </a:endParaRPr>
                    </a:p>
                  </a:txBody>
                  <a:tcPr marL="30183" marR="30183" marT="0" marB="0"/>
                </a:tc>
                <a:tc>
                  <a:txBody>
                    <a:bodyPr/>
                    <a:lstStyle/>
                    <a:p>
                      <a:pPr marL="342900" lvl="0" indent="-342900" algn="just" rtl="0">
                        <a:lnSpc>
                          <a:spcPct val="100000"/>
                        </a:lnSpc>
                        <a:buFont typeface="Symbol" panose="05050102010706020507" pitchFamily="18" charset="2"/>
                        <a:buChar char=""/>
                      </a:pPr>
                      <a:endParaRPr lang="en-GB" sz="1100" kern="100" dirty="0">
                        <a:effectLst/>
                        <a:latin typeface="+mn-lt"/>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Mettre en place une organisation et un fonctionnement qui répondent aux OSP</a:t>
                      </a: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Mettre en conformité la validation des systèmes informatisés.</a:t>
                      </a:r>
                    </a:p>
                  </a:txBody>
                  <a:tcPr marL="30183" marR="30183" marT="0" marB="0"/>
                </a:tc>
                <a:tc>
                  <a:txBody>
                    <a:bodyPr/>
                    <a:lstStyle/>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3 mois</a:t>
                      </a:r>
                      <a:endParaRPr lang="en-GB"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6 mois</a:t>
                      </a:r>
                      <a:endParaRPr lang="en-GB" sz="1100" kern="100" dirty="0">
                        <a:effectLst/>
                        <a:latin typeface="+mn-lt"/>
                        <a:ea typeface="DengXian" panose="02010600030101010101" pitchFamily="2" charset="-122"/>
                        <a:cs typeface="Arial" panose="020B0604020202020204" pitchFamily="34" charset="0"/>
                      </a:endParaRPr>
                    </a:p>
                  </a:txBody>
                  <a:tcPr marL="30183" marR="30183" marT="0" marB="0"/>
                </a:tc>
                <a:extLst>
                  <a:ext uri="{0D108BD9-81ED-4DB2-BD59-A6C34878D82A}">
                    <a16:rowId xmlns:a16="http://schemas.microsoft.com/office/drawing/2014/main" val="317526619"/>
                  </a:ext>
                </a:extLst>
              </a:tr>
            </a:tbl>
          </a:graphicData>
        </a:graphic>
      </p:graphicFrame>
    </p:spTree>
    <p:extLst>
      <p:ext uri="{BB962C8B-B14F-4D97-AF65-F5344CB8AC3E}">
        <p14:creationId xmlns:p14="http://schemas.microsoft.com/office/powerpoint/2010/main" val="1589612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A27C3-CFF5-E85F-266F-3975C701D541}"/>
            </a:ext>
          </a:extLst>
        </p:cNvPr>
        <p:cNvGrpSpPr/>
        <p:nvPr/>
      </p:nvGrpSpPr>
      <p:grpSpPr>
        <a:xfrm>
          <a:off x="0" y="0"/>
          <a:ext cx="0" cy="0"/>
          <a:chOff x="0" y="0"/>
          <a:chExt cx="0" cy="0"/>
        </a:xfrm>
      </p:grpSpPr>
    </p:spTree>
    <p:extLst>
      <p:ext uri="{BB962C8B-B14F-4D97-AF65-F5344CB8AC3E}">
        <p14:creationId xmlns:p14="http://schemas.microsoft.com/office/powerpoint/2010/main" val="3632402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772C5-FB23-4C58-A5FB-83B0A08FA22E}"/>
            </a:ext>
          </a:extLst>
        </p:cNvPr>
        <p:cNvGrpSpPr/>
        <p:nvPr/>
      </p:nvGrpSpPr>
      <p:grpSpPr>
        <a:xfrm>
          <a:off x="0" y="0"/>
          <a:ext cx="0" cy="0"/>
          <a:chOff x="0" y="0"/>
          <a:chExt cx="0" cy="0"/>
        </a:xfrm>
      </p:grpSpPr>
      <p:graphicFrame>
        <p:nvGraphicFramePr>
          <p:cNvPr id="5" name="Table 1">
            <a:extLst>
              <a:ext uri="{FF2B5EF4-FFF2-40B4-BE49-F238E27FC236}">
                <a16:creationId xmlns:a16="http://schemas.microsoft.com/office/drawing/2014/main" id="{D67EC778-CB5D-E85B-FE12-3C1A3630F19B}"/>
              </a:ext>
            </a:extLst>
          </p:cNvPr>
          <p:cNvGraphicFramePr>
            <a:graphicFrameLocks noGrp="1"/>
          </p:cNvGraphicFramePr>
          <p:nvPr>
            <p:extLst>
              <p:ext uri="{D42A27DB-BD31-4B8C-83A1-F6EECF244321}">
                <p14:modId xmlns:p14="http://schemas.microsoft.com/office/powerpoint/2010/main" val="1810510335"/>
              </p:ext>
            </p:extLst>
          </p:nvPr>
        </p:nvGraphicFramePr>
        <p:xfrm>
          <a:off x="139043" y="19863"/>
          <a:ext cx="11913913" cy="6838137"/>
        </p:xfrm>
        <a:graphic>
          <a:graphicData uri="http://schemas.openxmlformats.org/drawingml/2006/table">
            <a:tbl>
              <a:tblPr firstRow="1" firstCol="1" bandRow="1">
                <a:tableStyleId>{7DF18680-E054-41AD-8BC1-D1AEF772440D}</a:tableStyleId>
              </a:tblPr>
              <a:tblGrid>
                <a:gridCol w="1162544">
                  <a:extLst>
                    <a:ext uri="{9D8B030D-6E8A-4147-A177-3AD203B41FA5}">
                      <a16:colId xmlns:a16="http://schemas.microsoft.com/office/drawing/2014/main" val="753281397"/>
                    </a:ext>
                  </a:extLst>
                </a:gridCol>
                <a:gridCol w="4615265">
                  <a:extLst>
                    <a:ext uri="{9D8B030D-6E8A-4147-A177-3AD203B41FA5}">
                      <a16:colId xmlns:a16="http://schemas.microsoft.com/office/drawing/2014/main" val="2844133669"/>
                    </a:ext>
                  </a:extLst>
                </a:gridCol>
                <a:gridCol w="5414209">
                  <a:extLst>
                    <a:ext uri="{9D8B030D-6E8A-4147-A177-3AD203B41FA5}">
                      <a16:colId xmlns:a16="http://schemas.microsoft.com/office/drawing/2014/main" val="1664078128"/>
                    </a:ext>
                  </a:extLst>
                </a:gridCol>
                <a:gridCol w="721895">
                  <a:extLst>
                    <a:ext uri="{9D8B030D-6E8A-4147-A177-3AD203B41FA5}">
                      <a16:colId xmlns:a16="http://schemas.microsoft.com/office/drawing/2014/main" val="1794018179"/>
                    </a:ext>
                  </a:extLst>
                </a:gridCol>
              </a:tblGrid>
              <a:tr h="467817">
                <a:tc>
                  <a:txBody>
                    <a:bodyPr/>
                    <a:lstStyle/>
                    <a:p>
                      <a:pPr algn="just">
                        <a:lnSpc>
                          <a:spcPct val="100000"/>
                        </a:lnSpc>
                        <a:spcAft>
                          <a:spcPts val="800"/>
                        </a:spcAft>
                        <a:buNone/>
                      </a:pPr>
                      <a:endParaRPr lang="fr-FR" sz="1100" kern="100" dirty="0">
                        <a:effectLst/>
                        <a:latin typeface="+mn-lt"/>
                        <a:cs typeface="Arial" panose="020B0604020202020204" pitchFamily="34" charset="0"/>
                      </a:endParaRPr>
                    </a:p>
                  </a:txBody>
                  <a:tcPr marL="30183" marR="30183" marT="0" marB="0"/>
                </a:tc>
                <a:tc>
                  <a:txBody>
                    <a:bodyPr/>
                    <a:lstStyle/>
                    <a:p>
                      <a:pPr algn="ctr">
                        <a:lnSpc>
                          <a:spcPct val="100000"/>
                        </a:lnSpc>
                        <a:spcAft>
                          <a:spcPts val="0"/>
                        </a:spcAft>
                        <a:buNone/>
                      </a:pPr>
                      <a:endParaRPr lang="fr-FR" sz="1100" b="1" kern="1200" dirty="0">
                        <a:solidFill>
                          <a:schemeClr val="lt1"/>
                        </a:solidFill>
                        <a:latin typeface="+mn-lt"/>
                        <a:ea typeface="+mn-ea"/>
                        <a:cs typeface="Arial" panose="020B0604020202020204" pitchFamily="34" charset="0"/>
                      </a:endParaRPr>
                    </a:p>
                    <a:p>
                      <a:pPr algn="ctr">
                        <a:lnSpc>
                          <a:spcPct val="100000"/>
                        </a:lnSpc>
                        <a:spcAft>
                          <a:spcPts val="0"/>
                        </a:spcAft>
                        <a:buNone/>
                      </a:pPr>
                      <a:r>
                        <a:rPr lang="fr-FR" sz="1100" b="1" kern="1200" dirty="0">
                          <a:solidFill>
                            <a:schemeClr val="lt1"/>
                          </a:solidFill>
                          <a:latin typeface="+mn-lt"/>
                          <a:ea typeface="+mn-ea"/>
                          <a:cs typeface="Arial" panose="020B0604020202020204" pitchFamily="34" charset="0"/>
                        </a:rPr>
                        <a:t>Manquements</a:t>
                      </a:r>
                    </a:p>
                  </a:txBody>
                  <a:tcPr marL="30183" marR="30183" marT="0" marB="0"/>
                </a:tc>
                <a:tc>
                  <a:txBody>
                    <a:bodyPr/>
                    <a:lstStyle/>
                    <a:p>
                      <a:pPr algn="ctr">
                        <a:lnSpc>
                          <a:spcPct val="100000"/>
                        </a:lnSpc>
                        <a:spcAft>
                          <a:spcPts val="0"/>
                        </a:spcAft>
                        <a:buNone/>
                      </a:pPr>
                      <a:endParaRPr lang="fr-FR" sz="1100" b="1" kern="100" dirty="0">
                        <a:effectLst/>
                        <a:latin typeface="+mn-lt"/>
                        <a:cs typeface="Arial" panose="020B0604020202020204" pitchFamily="34" charset="0"/>
                      </a:endParaRPr>
                    </a:p>
                    <a:p>
                      <a:pPr algn="ctr">
                        <a:lnSpc>
                          <a:spcPct val="100000"/>
                        </a:lnSpc>
                        <a:spcAft>
                          <a:spcPts val="0"/>
                        </a:spcAft>
                        <a:buNone/>
                      </a:pPr>
                      <a:r>
                        <a:rPr lang="fr-FR" sz="1100" b="1" kern="100" dirty="0">
                          <a:effectLst/>
                          <a:latin typeface="+mn-lt"/>
                          <a:cs typeface="Arial" panose="020B0604020202020204" pitchFamily="34" charset="0"/>
                        </a:rPr>
                        <a:t>Injonctions</a:t>
                      </a:r>
                      <a:endParaRPr lang="en-GB" sz="1100" b="1" kern="100" dirty="0">
                        <a:effectLst/>
                        <a:latin typeface="+mn-lt"/>
                        <a:ea typeface="DengXian" panose="02010600030101010101" pitchFamily="2" charset="-122"/>
                        <a:cs typeface="Arial" panose="020B0604020202020204" pitchFamily="34" charset="0"/>
                      </a:endParaRPr>
                    </a:p>
                  </a:txBody>
                  <a:tcPr marL="30183" marR="30183" marT="0" marB="0"/>
                </a:tc>
                <a:tc>
                  <a:txBody>
                    <a:bodyPr/>
                    <a:lstStyle/>
                    <a:p>
                      <a:pPr algn="ctr">
                        <a:lnSpc>
                          <a:spcPct val="100000"/>
                        </a:lnSpc>
                        <a:spcAft>
                          <a:spcPts val="0"/>
                        </a:spcAft>
                        <a:buNone/>
                      </a:pPr>
                      <a:endParaRPr lang="fr-FR" sz="1100" b="1" kern="100" dirty="0">
                        <a:effectLst/>
                        <a:latin typeface="+mn-lt"/>
                        <a:cs typeface="Arial" panose="020B0604020202020204" pitchFamily="34" charset="0"/>
                      </a:endParaRPr>
                    </a:p>
                    <a:p>
                      <a:pPr algn="ctr">
                        <a:lnSpc>
                          <a:spcPct val="100000"/>
                        </a:lnSpc>
                        <a:spcAft>
                          <a:spcPts val="0"/>
                        </a:spcAft>
                        <a:buNone/>
                      </a:pPr>
                      <a:r>
                        <a:rPr lang="fr-FR" sz="1100" b="1" kern="100" dirty="0">
                          <a:effectLst/>
                          <a:latin typeface="+mn-lt"/>
                          <a:cs typeface="Arial" panose="020B0604020202020204" pitchFamily="34" charset="0"/>
                        </a:rPr>
                        <a:t>Délais</a:t>
                      </a:r>
                      <a:endParaRPr lang="en-GB" sz="1100" b="1" kern="100" dirty="0">
                        <a:effectLst/>
                        <a:latin typeface="+mn-lt"/>
                        <a:ea typeface="DengXian" panose="02010600030101010101" pitchFamily="2" charset="-122"/>
                        <a:cs typeface="Arial" panose="020B0604020202020204" pitchFamily="34" charset="0"/>
                      </a:endParaRPr>
                    </a:p>
                  </a:txBody>
                  <a:tcPr marL="30183" marR="30183" marT="0" marB="0"/>
                </a:tc>
                <a:extLst>
                  <a:ext uri="{0D108BD9-81ED-4DB2-BD59-A6C34878D82A}">
                    <a16:rowId xmlns:a16="http://schemas.microsoft.com/office/drawing/2014/main" val="3884527342"/>
                  </a:ext>
                </a:extLst>
              </a:tr>
              <a:tr h="2612647">
                <a:tc>
                  <a:txBody>
                    <a:bodyPr/>
                    <a:lstStyle/>
                    <a:p>
                      <a:pPr marL="36000" algn="just">
                        <a:lnSpc>
                          <a:spcPct val="100000"/>
                        </a:lnSpc>
                        <a:spcAft>
                          <a:spcPts val="0"/>
                        </a:spcAft>
                        <a:buNone/>
                      </a:pPr>
                      <a:endParaRPr lang="fr-FR" sz="1600" b="0" u="none" kern="100" dirty="0">
                        <a:effectLst/>
                        <a:latin typeface="+mn-lt"/>
                        <a:cs typeface="Arial" panose="020B0604020202020204" pitchFamily="34" charset="0"/>
                      </a:endParaRPr>
                    </a:p>
                    <a:p>
                      <a:pPr marL="36000" algn="just">
                        <a:lnSpc>
                          <a:spcPct val="100000"/>
                        </a:lnSpc>
                        <a:spcAft>
                          <a:spcPts val="0"/>
                        </a:spcAft>
                        <a:buNone/>
                      </a:pPr>
                      <a:r>
                        <a:rPr lang="fr-FR" sz="1600" b="1" u="none" kern="100" dirty="0">
                          <a:effectLst/>
                          <a:latin typeface="+mn-lt"/>
                          <a:cs typeface="Arial" panose="020B0604020202020204" pitchFamily="34" charset="0"/>
                        </a:rPr>
                        <a:t>FAB</a:t>
                      </a:r>
                    </a:p>
                    <a:p>
                      <a:pPr marL="36000" algn="just">
                        <a:lnSpc>
                          <a:spcPct val="100000"/>
                        </a:lnSpc>
                        <a:spcAft>
                          <a:spcPts val="0"/>
                        </a:spcAft>
                        <a:buNone/>
                      </a:pPr>
                      <a:endParaRPr lang="fr-FR" sz="1200" u="sng" kern="100" dirty="0">
                        <a:effectLst/>
                        <a:latin typeface="+mn-lt"/>
                        <a:cs typeface="Arial" panose="020B0604020202020204" pitchFamily="34" charset="0"/>
                      </a:endParaRPr>
                    </a:p>
                    <a:p>
                      <a:pPr marL="36000" algn="just">
                        <a:lnSpc>
                          <a:spcPct val="100000"/>
                        </a:lnSpc>
                        <a:spcAft>
                          <a:spcPts val="0"/>
                        </a:spcAft>
                        <a:buNone/>
                      </a:pPr>
                      <a:r>
                        <a:rPr lang="en-GB" sz="1600" b="0" u="none" kern="100" dirty="0" err="1">
                          <a:solidFill>
                            <a:schemeClr val="lt1"/>
                          </a:solidFill>
                          <a:effectLst/>
                          <a:latin typeface="+mn-lt"/>
                          <a:ea typeface="+mn-ea"/>
                          <a:cs typeface="Arial" panose="020B0604020202020204" pitchFamily="34" charset="0"/>
                        </a:rPr>
                        <a:t>Pharmatis</a:t>
                      </a:r>
                      <a:endParaRPr lang="fr-FR" sz="1600" b="0" u="none" kern="100" dirty="0">
                        <a:solidFill>
                          <a:schemeClr val="lt1"/>
                        </a:solidFill>
                        <a:effectLst/>
                        <a:latin typeface="+mn-lt"/>
                        <a:ea typeface="+mn-ea"/>
                        <a:cs typeface="Arial" panose="020B0604020202020204" pitchFamily="34" charset="0"/>
                      </a:endParaRPr>
                    </a:p>
                    <a:p>
                      <a:pPr marL="36000" algn="just">
                        <a:lnSpc>
                          <a:spcPct val="100000"/>
                        </a:lnSpc>
                        <a:spcAft>
                          <a:spcPts val="0"/>
                        </a:spcAft>
                        <a:buNone/>
                      </a:pPr>
                      <a:r>
                        <a:rPr lang="fr-FR" sz="1600" b="0" i="0" u="none" kern="100" dirty="0">
                          <a:effectLst/>
                          <a:latin typeface="+mn-lt"/>
                          <a:cs typeface="Arial" panose="020B0604020202020204" pitchFamily="34" charset="0"/>
                        </a:rPr>
                        <a:t>17.06.26</a:t>
                      </a:r>
                      <a:endParaRPr lang="en-GB" sz="1600" b="0" i="1" u="none" kern="100" dirty="0">
                        <a:effectLst/>
                        <a:latin typeface="+mn-lt"/>
                        <a:cs typeface="Arial" panose="020B0604020202020204" pitchFamily="34" charset="0"/>
                      </a:endParaRPr>
                    </a:p>
                    <a:p>
                      <a:pPr marL="36000" algn="just">
                        <a:lnSpc>
                          <a:spcPct val="100000"/>
                        </a:lnSpc>
                        <a:spcAft>
                          <a:spcPts val="0"/>
                        </a:spcAft>
                        <a:buNone/>
                      </a:pPr>
                      <a:endParaRPr lang="fr-FR" sz="1600" kern="100" dirty="0">
                        <a:effectLst/>
                        <a:latin typeface="+mn-lt"/>
                        <a:cs typeface="Arial" panose="020B0604020202020204" pitchFamily="34" charset="0"/>
                      </a:endParaRPr>
                    </a:p>
                    <a:p>
                      <a:pPr marL="36000" algn="just">
                        <a:lnSpc>
                          <a:spcPct val="100000"/>
                        </a:lnSpc>
                        <a:spcAft>
                          <a:spcPts val="0"/>
                        </a:spcAft>
                        <a:buNone/>
                      </a:pPr>
                      <a:r>
                        <a:rPr lang="fr-FR" sz="1200" kern="100" dirty="0">
                          <a:effectLst/>
                          <a:latin typeface="+mn-lt"/>
                          <a:cs typeface="Arial" panose="020B0604020202020204" pitchFamily="34" charset="0"/>
                        </a:rPr>
                        <a:t> </a:t>
                      </a:r>
                      <a:endParaRPr lang="en-GB" sz="1200" kern="100" dirty="0">
                        <a:effectLst/>
                        <a:latin typeface="+mn-lt"/>
                        <a:ea typeface="DengXian" panose="02010600030101010101" pitchFamily="2" charset="-122"/>
                        <a:cs typeface="Arial" panose="020B0604020202020204" pitchFamily="34" charset="0"/>
                      </a:endParaRPr>
                    </a:p>
                  </a:txBody>
                  <a:tcPr marL="30183" marR="30183" marT="0" marB="0"/>
                </a:tc>
                <a:tc>
                  <a:txBody>
                    <a:bodyPr/>
                    <a:lstStyle/>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Manquements dans la maintenance des locaux et des équipements de production ainsi que dans la gestion de leur </a:t>
                      </a:r>
                      <a:r>
                        <a:rPr lang="en-GB" sz="1100" b="1" kern="100" dirty="0" err="1">
                          <a:solidFill>
                            <a:schemeClr val="dk1"/>
                          </a:solidFill>
                          <a:effectLst/>
                          <a:latin typeface="+mn-lt"/>
                          <a:ea typeface="+mn-ea"/>
                          <a:cs typeface="Arial" panose="020B0604020202020204" pitchFamily="34" charset="0"/>
                        </a:rPr>
                        <a:t>propreté</a:t>
                      </a:r>
                      <a:endParaRPr lang="en-GB"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en-GB"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Fonctionnement non conforme de hottes à flux laminaire de pesée</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Défaillances importantes dans la maitrise de la qualité de l’eau purifiée, matière première utilisée dans la </a:t>
                      </a:r>
                      <a:r>
                        <a:rPr lang="en-GB" sz="1100" b="1" kern="100" dirty="0">
                          <a:solidFill>
                            <a:schemeClr val="dk1"/>
                          </a:solidFill>
                          <a:effectLst/>
                          <a:latin typeface="+mn-lt"/>
                          <a:ea typeface="+mn-ea"/>
                          <a:cs typeface="Arial" panose="020B0604020202020204" pitchFamily="34" charset="0"/>
                        </a:rPr>
                        <a:t>fabrication du </a:t>
                      </a:r>
                      <a:r>
                        <a:rPr lang="en-GB" sz="1100" b="1" kern="100" dirty="0" err="1">
                          <a:solidFill>
                            <a:schemeClr val="dk1"/>
                          </a:solidFill>
                          <a:effectLst/>
                          <a:latin typeface="+mn-lt"/>
                          <a:ea typeface="+mn-ea"/>
                          <a:cs typeface="Arial" panose="020B0604020202020204" pitchFamily="34" charset="0"/>
                        </a:rPr>
                        <a:t>produit</a:t>
                      </a:r>
                      <a:r>
                        <a:rPr lang="en-GB" sz="1100" b="1" kern="100" dirty="0">
                          <a:solidFill>
                            <a:schemeClr val="dk1"/>
                          </a:solidFill>
                          <a:effectLst/>
                          <a:latin typeface="+mn-lt"/>
                          <a:ea typeface="+mn-ea"/>
                          <a:cs typeface="Arial" panose="020B0604020202020204" pitchFamily="34" charset="0"/>
                        </a:rPr>
                        <a:t> </a:t>
                      </a:r>
                      <a:r>
                        <a:rPr lang="en-GB" sz="1100" b="1" kern="100" dirty="0" err="1">
                          <a:solidFill>
                            <a:schemeClr val="dk1"/>
                          </a:solidFill>
                          <a:effectLst/>
                          <a:latin typeface="+mn-lt"/>
                          <a:ea typeface="+mn-ea"/>
                          <a:cs typeface="Arial" panose="020B0604020202020204" pitchFamily="34" charset="0"/>
                        </a:rPr>
                        <a:t>fini</a:t>
                      </a:r>
                      <a:endParaRPr lang="en-GB"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Lacunes dans le suivi de la qualité microbiologique de l’environnement de production</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Carences dans la gestion des systèmes informatisés et de revue non satisfaisante des audits trail au laboratoire de </a:t>
                      </a:r>
                      <a:r>
                        <a:rPr lang="en-GB" sz="1100" b="1" kern="100" dirty="0" err="1">
                          <a:solidFill>
                            <a:schemeClr val="dk1"/>
                          </a:solidFill>
                          <a:effectLst/>
                          <a:latin typeface="+mn-lt"/>
                          <a:ea typeface="+mn-ea"/>
                          <a:cs typeface="Arial" panose="020B0604020202020204" pitchFamily="34" charset="0"/>
                        </a:rPr>
                        <a:t>contrôle</a:t>
                      </a:r>
                      <a:r>
                        <a:rPr lang="en-GB" sz="1100" b="1" kern="100" dirty="0">
                          <a:solidFill>
                            <a:schemeClr val="dk1"/>
                          </a:solidFill>
                          <a:effectLst/>
                          <a:latin typeface="+mn-lt"/>
                          <a:ea typeface="+mn-ea"/>
                          <a:cs typeface="Arial" panose="020B0604020202020204" pitchFamily="34" charset="0"/>
                        </a:rPr>
                        <a:t> </a:t>
                      </a:r>
                      <a:r>
                        <a:rPr lang="en-GB" sz="1100" b="1" kern="100" dirty="0" err="1">
                          <a:solidFill>
                            <a:schemeClr val="dk1"/>
                          </a:solidFill>
                          <a:effectLst/>
                          <a:latin typeface="+mn-lt"/>
                          <a:ea typeface="+mn-ea"/>
                          <a:cs typeface="Arial" panose="020B0604020202020204" pitchFamily="34" charset="0"/>
                        </a:rPr>
                        <a:t>physico-chimique</a:t>
                      </a:r>
                      <a:endParaRPr lang="en-GB"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en-GB"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en-GB"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Insuffisances dans les règles d’habillage des activités de pesée ne permettant pas de garantir la maîtrise du risque </a:t>
                      </a:r>
                      <a:r>
                        <a:rPr lang="en-GB" sz="1100" b="1" kern="100" dirty="0">
                          <a:solidFill>
                            <a:schemeClr val="dk1"/>
                          </a:solidFill>
                          <a:effectLst/>
                          <a:latin typeface="+mn-lt"/>
                          <a:ea typeface="+mn-ea"/>
                          <a:cs typeface="Arial" panose="020B0604020202020204" pitchFamily="34" charset="0"/>
                        </a:rPr>
                        <a:t>de contamination </a:t>
                      </a:r>
                      <a:r>
                        <a:rPr lang="en-GB" sz="1100" b="1" kern="100" dirty="0" err="1">
                          <a:solidFill>
                            <a:schemeClr val="dk1"/>
                          </a:solidFill>
                          <a:effectLst/>
                          <a:latin typeface="+mn-lt"/>
                          <a:ea typeface="+mn-ea"/>
                          <a:cs typeface="Arial" panose="020B0604020202020204" pitchFamily="34" charset="0"/>
                        </a:rPr>
                        <a:t>croisée</a:t>
                      </a:r>
                      <a:endParaRPr lang="en-GB"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Défaillances dans la gestion de la qualification des équipements</a:t>
                      </a:r>
                    </a:p>
                  </a:txBody>
                  <a:tcPr marL="30183" marR="30183" marT="0" marB="0"/>
                </a:tc>
                <a:tc>
                  <a:txBody>
                    <a:bodyPr/>
                    <a:lstStyle/>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Remettre en état les locaux et les équipements qui le nécessitent et de renforcer leur maintenance</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Mettre en œuvre une gestion de la propreté adéquate</a:t>
                      </a: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Mettre en conformité le fonctionnement des hottes à flux laminaire de pesée</a:t>
                      </a:r>
                    </a:p>
                    <a:p>
                      <a:pPr marL="0" lvl="0" indent="0" algn="just" defTabSz="914400" rtl="0" eaLnBrk="1" latinLnBrk="0" hangingPunct="1">
                        <a:lnSpc>
                          <a:spcPct val="100000"/>
                        </a:lnSpc>
                        <a:buFont typeface="Arial" panose="020B0604020202020204" pitchFamily="34" charset="0"/>
                        <a:buNone/>
                      </a:pPr>
                      <a:r>
                        <a:rPr lang="fr-FR" sz="1100" b="1" kern="100" dirty="0">
                          <a:solidFill>
                            <a:schemeClr val="dk1"/>
                          </a:solidFill>
                          <a:effectLst/>
                          <a:latin typeface="+mn-lt"/>
                          <a:ea typeface="+mn-ea"/>
                          <a:cs typeface="Arial" panose="020B0604020202020204" pitchFamily="34" charset="0"/>
                        </a:rPr>
                        <a:t> </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Maitriser la qualité de l’eau purifiée </a:t>
                      </a: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Disposer d’un suivi de la qualité microbiologique de l’environnement de production </a:t>
                      </a:r>
                      <a:r>
                        <a:rPr lang="en-GB" sz="1100" b="1" kern="100" dirty="0" err="1">
                          <a:solidFill>
                            <a:schemeClr val="dk1"/>
                          </a:solidFill>
                          <a:effectLst/>
                          <a:latin typeface="+mn-lt"/>
                          <a:ea typeface="+mn-ea"/>
                          <a:cs typeface="Arial" panose="020B0604020202020204" pitchFamily="34" charset="0"/>
                        </a:rPr>
                        <a:t>conforme</a:t>
                      </a:r>
                      <a:r>
                        <a:rPr lang="en-GB" sz="1100" b="1" kern="100" dirty="0">
                          <a:solidFill>
                            <a:schemeClr val="dk1"/>
                          </a:solidFill>
                          <a:effectLst/>
                          <a:latin typeface="+mn-lt"/>
                          <a:ea typeface="+mn-ea"/>
                          <a:cs typeface="Arial" panose="020B0604020202020204" pitchFamily="34" charset="0"/>
                        </a:rPr>
                        <a:t> aux exigences </a:t>
                      </a:r>
                      <a:r>
                        <a:rPr lang="en-GB" sz="1100" b="1" kern="100" dirty="0" err="1">
                          <a:solidFill>
                            <a:schemeClr val="dk1"/>
                          </a:solidFill>
                          <a:effectLst/>
                          <a:latin typeface="+mn-lt"/>
                          <a:ea typeface="+mn-ea"/>
                          <a:cs typeface="Arial" panose="020B0604020202020204" pitchFamily="34" charset="0"/>
                        </a:rPr>
                        <a:t>pharmaceutiques</a:t>
                      </a:r>
                      <a:r>
                        <a:rPr lang="en-GB" sz="1100" b="1" kern="100" dirty="0">
                          <a:solidFill>
                            <a:schemeClr val="dk1"/>
                          </a:solidFill>
                          <a:effectLst/>
                          <a:latin typeface="+mn-lt"/>
                          <a:ea typeface="+mn-ea"/>
                          <a:cs typeface="Arial" panose="020B0604020202020204" pitchFamily="34" charset="0"/>
                        </a:rPr>
                        <a:t> ;</a:t>
                      </a:r>
                    </a:p>
                    <a:p>
                      <a:pPr marL="171450" lvl="0" indent="-171450" algn="just" defTabSz="914400" rtl="0" eaLnBrk="1" latinLnBrk="0" hangingPunct="1">
                        <a:lnSpc>
                          <a:spcPct val="100000"/>
                        </a:lnSpc>
                        <a:buFont typeface="Arial" panose="020B0604020202020204" pitchFamily="34" charset="0"/>
                        <a:buChar char="•"/>
                      </a:pPr>
                      <a:r>
                        <a:rPr lang="en-GB" sz="1100" b="1" kern="100" dirty="0">
                          <a:solidFill>
                            <a:schemeClr val="dk1"/>
                          </a:solidFill>
                          <a:effectLst/>
                          <a:latin typeface="+mn-lt"/>
                          <a:ea typeface="+mn-ea"/>
                          <a:cs typeface="Arial" panose="020B0604020202020204" pitchFamily="34" charset="0"/>
                        </a:rPr>
                        <a:t>M</a:t>
                      </a:r>
                      <a:r>
                        <a:rPr lang="fr-FR" sz="1100" b="1" kern="100" dirty="0" err="1">
                          <a:solidFill>
                            <a:schemeClr val="dk1"/>
                          </a:solidFill>
                          <a:effectLst/>
                          <a:latin typeface="+mn-lt"/>
                          <a:ea typeface="+mn-ea"/>
                          <a:cs typeface="Arial" panose="020B0604020202020204" pitchFamily="34" charset="0"/>
                        </a:rPr>
                        <a:t>ettre</a:t>
                      </a:r>
                      <a:r>
                        <a:rPr lang="fr-FR" sz="1100" b="1" kern="100" dirty="0">
                          <a:solidFill>
                            <a:schemeClr val="dk1"/>
                          </a:solidFill>
                          <a:effectLst/>
                          <a:latin typeface="+mn-lt"/>
                          <a:ea typeface="+mn-ea"/>
                          <a:cs typeface="Arial" panose="020B0604020202020204" pitchFamily="34" charset="0"/>
                        </a:rPr>
                        <a:t> en place :</a:t>
                      </a:r>
                    </a:p>
                    <a:p>
                      <a:pPr marL="541338" lvl="1" indent="-276225" algn="just" defTabSz="914400" rtl="0" eaLnBrk="1" latinLnBrk="0" hangingPunct="1">
                        <a:lnSpc>
                          <a:spcPct val="100000"/>
                        </a:lnSpc>
                        <a:buFont typeface="Arial" panose="020B0604020202020204" pitchFamily="34" charset="0"/>
                        <a:buChar char="•"/>
                      </a:pPr>
                      <a:r>
                        <a:rPr lang="fr-FR" sz="1100" kern="100" dirty="0">
                          <a:solidFill>
                            <a:schemeClr val="dk1"/>
                          </a:solidFill>
                          <a:effectLst/>
                          <a:latin typeface="+mn-lt"/>
                          <a:ea typeface="+mn-ea"/>
                          <a:cs typeface="Arial" panose="020B0604020202020204" pitchFamily="34" charset="0"/>
                        </a:rPr>
                        <a:t>une gestion satisfaisante des systèmes informatisés,</a:t>
                      </a:r>
                    </a:p>
                    <a:p>
                      <a:pPr marL="541338" lvl="1" indent="-276225" algn="just" defTabSz="914400" rtl="0" eaLnBrk="1" latinLnBrk="0" hangingPunct="1">
                        <a:lnSpc>
                          <a:spcPct val="100000"/>
                        </a:lnSpc>
                        <a:buFont typeface="Arial" panose="020B0604020202020204" pitchFamily="34" charset="0"/>
                        <a:buChar char="•"/>
                      </a:pPr>
                      <a:r>
                        <a:rPr lang="fr-FR" sz="1100" kern="100" dirty="0">
                          <a:solidFill>
                            <a:schemeClr val="dk1"/>
                          </a:solidFill>
                          <a:effectLst/>
                          <a:latin typeface="+mn-lt"/>
                          <a:ea typeface="+mn-ea"/>
                          <a:cs typeface="Arial" panose="020B0604020202020204" pitchFamily="34" charset="0"/>
                        </a:rPr>
                        <a:t>des modalités de revue des audits trail des systèmes informatisés utilisés au laboratoire de contrôle physico-chimique conformes aux exigences ;</a:t>
                      </a: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D’établir des règles d’habillage permettant de garantir la maîtrise du risque de </a:t>
                      </a:r>
                      <a:r>
                        <a:rPr lang="en-GB" sz="1100" b="1" kern="100" dirty="0">
                          <a:solidFill>
                            <a:schemeClr val="dk1"/>
                          </a:solidFill>
                          <a:effectLst/>
                          <a:latin typeface="+mn-lt"/>
                          <a:ea typeface="+mn-ea"/>
                          <a:cs typeface="Arial" panose="020B0604020202020204" pitchFamily="34" charset="0"/>
                        </a:rPr>
                        <a:t>contamination </a:t>
                      </a:r>
                      <a:r>
                        <a:rPr lang="en-GB" sz="1100" b="1" kern="100" dirty="0" err="1">
                          <a:solidFill>
                            <a:schemeClr val="dk1"/>
                          </a:solidFill>
                          <a:effectLst/>
                          <a:latin typeface="+mn-lt"/>
                          <a:ea typeface="+mn-ea"/>
                          <a:cs typeface="Arial" panose="020B0604020202020204" pitchFamily="34" charset="0"/>
                        </a:rPr>
                        <a:t>croisée</a:t>
                      </a:r>
                      <a:r>
                        <a:rPr lang="en-GB" sz="1100" b="1" kern="100" dirty="0">
                          <a:solidFill>
                            <a:schemeClr val="dk1"/>
                          </a:solidFill>
                          <a:effectLst/>
                          <a:latin typeface="+mn-lt"/>
                          <a:ea typeface="+mn-ea"/>
                          <a:cs typeface="Arial" panose="020B0604020202020204" pitchFamily="34" charset="0"/>
                        </a:rPr>
                        <a:t> </a:t>
                      </a:r>
                    </a:p>
                    <a:p>
                      <a:pPr marL="171450" lvl="0" indent="-171450" algn="just" defTabSz="914400" rtl="0" eaLnBrk="1" latinLnBrk="0" hangingPunct="1">
                        <a:lnSpc>
                          <a:spcPct val="100000"/>
                        </a:lnSpc>
                        <a:buFont typeface="Arial" panose="020B0604020202020204" pitchFamily="34" charset="0"/>
                        <a:buChar char="•"/>
                      </a:pPr>
                      <a:endParaRPr lang="en-GB"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Mettre en conformité la gestion de la qualification des équipements.</a:t>
                      </a:r>
                      <a:endParaRPr lang="en-GB" sz="1100" b="1" kern="100" dirty="0">
                        <a:solidFill>
                          <a:schemeClr val="dk1"/>
                        </a:solidFill>
                        <a:effectLst/>
                        <a:latin typeface="+mn-lt"/>
                        <a:ea typeface="+mn-ea"/>
                        <a:cs typeface="Arial" panose="020B0604020202020204" pitchFamily="34" charset="0"/>
                      </a:endParaRPr>
                    </a:p>
                  </a:txBody>
                  <a:tcPr marL="30183" marR="30183" marT="0" marB="0"/>
                </a:tc>
                <a:tc>
                  <a:txBody>
                    <a:bodyPr/>
                    <a:lstStyle/>
                    <a:p>
                      <a:pPr marL="36000" algn="just">
                        <a:lnSpc>
                          <a:spcPct val="100000"/>
                        </a:lnSpc>
                        <a:spcAft>
                          <a:spcPts val="0"/>
                        </a:spcAft>
                        <a:buNone/>
                      </a:pPr>
                      <a:r>
                        <a:rPr lang="fr-FR" sz="1100" kern="100" dirty="0">
                          <a:effectLst/>
                          <a:latin typeface="+mn-lt"/>
                          <a:cs typeface="Arial" panose="020B0604020202020204" pitchFamily="34" charset="0"/>
                        </a:rPr>
                        <a:t>12 mois</a:t>
                      </a: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2 mois</a:t>
                      </a:r>
                      <a:endParaRPr lang="en-GB"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4 mois</a:t>
                      </a: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4 mois</a:t>
                      </a:r>
                    </a:p>
                    <a:p>
                      <a:pPr marL="36000" algn="just">
                        <a:lnSpc>
                          <a:spcPct val="100000"/>
                        </a:lnSpc>
                        <a:spcAft>
                          <a:spcPts val="0"/>
                        </a:spcAft>
                        <a:buNone/>
                      </a:pPr>
                      <a:r>
                        <a:rPr lang="fr-FR" sz="1100" kern="100" dirty="0">
                          <a:effectLst/>
                          <a:latin typeface="+mn-lt"/>
                          <a:cs typeface="Arial" panose="020B0604020202020204" pitchFamily="34" charset="0"/>
                        </a:rPr>
                        <a:t>2 mois</a:t>
                      </a: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6 mois</a:t>
                      </a: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en-GB"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6 mois</a:t>
                      </a:r>
                    </a:p>
                    <a:p>
                      <a:pPr marL="36000" algn="just">
                        <a:lnSpc>
                          <a:spcPct val="100000"/>
                        </a:lnSpc>
                        <a:spcAft>
                          <a:spcPts val="0"/>
                        </a:spcAft>
                        <a:buNone/>
                      </a:pPr>
                      <a:r>
                        <a:rPr lang="fr-FR" sz="1100" kern="100" dirty="0">
                          <a:effectLst/>
                          <a:latin typeface="+mn-lt"/>
                          <a:cs typeface="Arial" panose="020B0604020202020204" pitchFamily="34" charset="0"/>
                        </a:rPr>
                        <a:t>4 mois</a:t>
                      </a: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r>
                        <a:rPr lang="en-GB" sz="1100" kern="100" dirty="0">
                          <a:effectLst/>
                          <a:latin typeface="+mn-lt"/>
                          <a:ea typeface="DengXian" panose="02010600030101010101" pitchFamily="2" charset="-122"/>
                          <a:cs typeface="Arial" panose="020B0604020202020204" pitchFamily="34" charset="0"/>
                        </a:rPr>
                        <a:t>4 </a:t>
                      </a:r>
                      <a:r>
                        <a:rPr lang="en-GB" sz="1100" kern="100" dirty="0" err="1">
                          <a:effectLst/>
                          <a:latin typeface="+mn-lt"/>
                          <a:ea typeface="DengXian" panose="02010600030101010101" pitchFamily="2" charset="-122"/>
                          <a:cs typeface="Arial" panose="020B0604020202020204" pitchFamily="34" charset="0"/>
                        </a:rPr>
                        <a:t>mois</a:t>
                      </a: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r>
                        <a:rPr lang="en-GB" sz="1100" kern="100" dirty="0">
                          <a:effectLst/>
                          <a:latin typeface="+mn-lt"/>
                          <a:ea typeface="DengXian" panose="02010600030101010101" pitchFamily="2" charset="-122"/>
                          <a:cs typeface="Arial" panose="020B0604020202020204" pitchFamily="34" charset="0"/>
                        </a:rPr>
                        <a:t>6 </a:t>
                      </a:r>
                      <a:r>
                        <a:rPr lang="en-GB" sz="1100" kern="100" dirty="0" err="1">
                          <a:effectLst/>
                          <a:latin typeface="+mn-lt"/>
                          <a:ea typeface="DengXian" panose="02010600030101010101" pitchFamily="2" charset="-122"/>
                          <a:cs typeface="Arial" panose="020B0604020202020204" pitchFamily="34" charset="0"/>
                        </a:rPr>
                        <a:t>mois</a:t>
                      </a:r>
                      <a:endParaRPr lang="fr-FR" sz="1100" kern="100" dirty="0">
                        <a:effectLst/>
                        <a:latin typeface="+mn-lt"/>
                        <a:cs typeface="Arial" panose="020B0604020202020204" pitchFamily="34" charset="0"/>
                      </a:endParaRPr>
                    </a:p>
                  </a:txBody>
                  <a:tcPr marL="30183" marR="30183" marT="0" marB="0"/>
                </a:tc>
                <a:extLst>
                  <a:ext uri="{0D108BD9-81ED-4DB2-BD59-A6C34878D82A}">
                    <a16:rowId xmlns:a16="http://schemas.microsoft.com/office/drawing/2014/main" val="2680713526"/>
                  </a:ext>
                </a:extLst>
              </a:tr>
              <a:tr h="2193904">
                <a:tc>
                  <a:txBody>
                    <a:bodyPr/>
                    <a:lstStyle/>
                    <a:p>
                      <a:pPr marL="36000" algn="just">
                        <a:lnSpc>
                          <a:spcPct val="100000"/>
                        </a:lnSpc>
                        <a:spcAft>
                          <a:spcPts val="0"/>
                        </a:spcAft>
                        <a:buNone/>
                      </a:pPr>
                      <a:endParaRPr lang="fr-FR" sz="1200" u="sng" kern="100" dirty="0">
                        <a:effectLst/>
                        <a:latin typeface="+mn-lt"/>
                        <a:cs typeface="Arial" panose="020B0604020202020204" pitchFamily="34" charset="0"/>
                      </a:endParaRPr>
                    </a:p>
                    <a:p>
                      <a:pPr marL="36000" algn="just">
                        <a:lnSpc>
                          <a:spcPct val="100000"/>
                        </a:lnSpc>
                        <a:spcAft>
                          <a:spcPts val="0"/>
                        </a:spcAft>
                        <a:buNone/>
                      </a:pPr>
                      <a:r>
                        <a:rPr lang="fr-FR" sz="1600" b="1" u="none" kern="100" dirty="0">
                          <a:solidFill>
                            <a:schemeClr val="lt1"/>
                          </a:solidFill>
                          <a:effectLst/>
                          <a:latin typeface="+mn-lt"/>
                          <a:ea typeface="+mn-ea"/>
                          <a:cs typeface="Arial" panose="020B0604020202020204" pitchFamily="34" charset="0"/>
                        </a:rPr>
                        <a:t>FAB</a:t>
                      </a:r>
                    </a:p>
                    <a:p>
                      <a:pPr marL="36000" algn="just">
                        <a:lnSpc>
                          <a:spcPct val="100000"/>
                        </a:lnSpc>
                        <a:spcAft>
                          <a:spcPts val="0"/>
                        </a:spcAft>
                        <a:buNone/>
                      </a:pPr>
                      <a:endParaRPr lang="fr-FR" sz="1600" u="sng" kern="100" dirty="0">
                        <a:effectLst/>
                        <a:latin typeface="+mn-lt"/>
                        <a:cs typeface="Arial" panose="020B0604020202020204" pitchFamily="34" charset="0"/>
                      </a:endParaRPr>
                    </a:p>
                    <a:p>
                      <a:pPr marL="36000" algn="just">
                        <a:lnSpc>
                          <a:spcPct val="100000"/>
                        </a:lnSpc>
                        <a:spcAft>
                          <a:spcPts val="0"/>
                        </a:spcAft>
                        <a:buNone/>
                      </a:pPr>
                      <a:r>
                        <a:rPr lang="en-GB" sz="1600" b="0" u="none" kern="100" dirty="0">
                          <a:solidFill>
                            <a:schemeClr val="lt1"/>
                          </a:solidFill>
                          <a:effectLst/>
                          <a:latin typeface="+mn-lt"/>
                          <a:ea typeface="+mn-ea"/>
                          <a:cs typeface="Arial" panose="020B0604020202020204" pitchFamily="34" charset="0"/>
                        </a:rPr>
                        <a:t>PMA28</a:t>
                      </a:r>
                      <a:endParaRPr lang="fr-FR" sz="1600" b="0" u="none" kern="100" dirty="0">
                        <a:solidFill>
                          <a:schemeClr val="lt1"/>
                        </a:solidFill>
                        <a:effectLst/>
                        <a:latin typeface="+mn-lt"/>
                        <a:ea typeface="+mn-ea"/>
                        <a:cs typeface="Arial" panose="020B0604020202020204" pitchFamily="34" charset="0"/>
                      </a:endParaRPr>
                    </a:p>
                    <a:p>
                      <a:pPr marL="36000" algn="just">
                        <a:lnSpc>
                          <a:spcPct val="100000"/>
                        </a:lnSpc>
                        <a:spcAft>
                          <a:spcPts val="0"/>
                        </a:spcAft>
                        <a:buNone/>
                      </a:pPr>
                      <a:r>
                        <a:rPr lang="fr-FR" sz="1600" b="0" i="0" u="none" kern="100" dirty="0">
                          <a:effectLst/>
                          <a:latin typeface="+mn-lt"/>
                          <a:cs typeface="Arial" panose="020B0604020202020204" pitchFamily="34" charset="0"/>
                        </a:rPr>
                        <a:t>19.05.26</a:t>
                      </a:r>
                      <a:endParaRPr lang="en-GB" sz="1600" b="0" i="1" u="none" kern="100" dirty="0">
                        <a:effectLst/>
                        <a:latin typeface="+mn-lt"/>
                        <a:cs typeface="Arial" panose="020B0604020202020204" pitchFamily="34" charset="0"/>
                      </a:endParaRPr>
                    </a:p>
                    <a:p>
                      <a:pPr marL="36000" algn="just">
                        <a:lnSpc>
                          <a:spcPct val="100000"/>
                        </a:lnSpc>
                        <a:spcAft>
                          <a:spcPts val="0"/>
                        </a:spcAft>
                        <a:buNone/>
                      </a:pPr>
                      <a:endParaRPr lang="fr-FR" sz="1600" u="none" kern="100" dirty="0">
                        <a:effectLst/>
                        <a:latin typeface="+mn-lt"/>
                        <a:cs typeface="Arial" panose="020B0604020202020204" pitchFamily="34" charset="0"/>
                      </a:endParaRPr>
                    </a:p>
                  </a:txBody>
                  <a:tcPr marL="30183" marR="30183" marT="0" marB="0"/>
                </a:tc>
                <a:tc>
                  <a:txBody>
                    <a:bodyPr/>
                    <a:lstStyle/>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Absence d’ordre de fabrication et de traçabilité dans le dossier de production pour certaines étapes de production </a:t>
                      </a: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Absence d’étape d’homogénéisation lors de la fabrication d’un lot de produit fini composé de plusieurs fractions </a:t>
                      </a:r>
                      <a:r>
                        <a:rPr lang="en-GB" sz="1100" b="1" kern="100" dirty="0" err="1">
                          <a:solidFill>
                            <a:schemeClr val="dk1"/>
                          </a:solidFill>
                          <a:effectLst/>
                          <a:latin typeface="+mn-lt"/>
                          <a:ea typeface="+mn-ea"/>
                          <a:cs typeface="Arial" panose="020B0604020202020204" pitchFamily="34" charset="0"/>
                        </a:rPr>
                        <a:t>différentes</a:t>
                      </a:r>
                      <a:r>
                        <a:rPr lang="en-GB" sz="1100" b="1" kern="100" dirty="0">
                          <a:solidFill>
                            <a:schemeClr val="dk1"/>
                          </a:solidFill>
                          <a:effectLst/>
                          <a:latin typeface="+mn-lt"/>
                          <a:ea typeface="+mn-ea"/>
                          <a:cs typeface="Arial" panose="020B0604020202020204" pitchFamily="34" charset="0"/>
                        </a:rPr>
                        <a:t> </a:t>
                      </a: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Insuffisances dans la gestion des résultats analytiques hors spécifications</a:t>
                      </a:r>
                      <a:endParaRPr lang="en-GB"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Défaillances majeures dans la gestion de la durée de vie des produits intermédiaires et des API</a:t>
                      </a: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endParaRPr lang="fr-FR" sz="1100" b="1" kern="100" dirty="0">
                        <a:solidFill>
                          <a:schemeClr val="dk1"/>
                        </a:solidFill>
                        <a:effectLst/>
                        <a:latin typeface="+mn-lt"/>
                        <a:ea typeface="+mn-ea"/>
                        <a:cs typeface="Arial" panose="020B0604020202020204" pitchFamily="34" charset="0"/>
                      </a:endParaRP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Absence de qualification de l’équipement de mélange destiné à l’homogénéisation des lots de plantes </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Absence de preuve de la réalisation de la validation du nettoyage des équipements de fabrication ;</a:t>
                      </a:r>
                    </a:p>
                  </a:txBody>
                  <a:tcPr marL="30183" marR="30183" marT="0" marB="0"/>
                </a:tc>
                <a:tc>
                  <a:txBody>
                    <a:bodyPr/>
                    <a:lstStyle/>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Mettre en place des ordres de fabrication pour l’ensemble des étapes de production et de mettre en place, dans le même délai, le système de traçabilité de toutes les étapes dans les dossiers </a:t>
                      </a:r>
                      <a:r>
                        <a:rPr lang="en-GB" sz="1100" b="1" kern="100" dirty="0">
                          <a:solidFill>
                            <a:schemeClr val="dk1"/>
                          </a:solidFill>
                          <a:effectLst/>
                          <a:latin typeface="+mn-lt"/>
                          <a:ea typeface="+mn-ea"/>
                          <a:cs typeface="Arial" panose="020B0604020202020204" pitchFamily="34" charset="0"/>
                        </a:rPr>
                        <a:t>de production </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Inclure une étape d'homogénéisation lors de la fabrication d’un lot de produit fini composé de plusieurs fractions différentes </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Mettre en place une gestion satisfaisante des résultats analytiques hors </a:t>
                      </a:r>
                      <a:r>
                        <a:rPr lang="en-GB" sz="1100" b="1" kern="100" dirty="0" err="1">
                          <a:solidFill>
                            <a:schemeClr val="dk1"/>
                          </a:solidFill>
                          <a:effectLst/>
                          <a:latin typeface="+mn-lt"/>
                          <a:ea typeface="+mn-ea"/>
                          <a:cs typeface="Arial" panose="020B0604020202020204" pitchFamily="34" charset="0"/>
                        </a:rPr>
                        <a:t>spécifications</a:t>
                      </a:r>
                      <a:r>
                        <a:rPr lang="en-GB" sz="1100" b="1" kern="100" dirty="0">
                          <a:solidFill>
                            <a:schemeClr val="dk1"/>
                          </a:solidFill>
                          <a:effectLst/>
                          <a:latin typeface="+mn-lt"/>
                          <a:ea typeface="+mn-ea"/>
                          <a:cs typeface="Arial" panose="020B0604020202020204" pitchFamily="34" charset="0"/>
                        </a:rPr>
                        <a:t> </a:t>
                      </a:r>
                    </a:p>
                    <a:p>
                      <a:pPr marL="171450" lvl="0" indent="-171450" algn="just" defTabSz="914400" rtl="0" eaLnBrk="1" latinLnBrk="0" hangingPunct="1">
                        <a:lnSpc>
                          <a:spcPct val="100000"/>
                        </a:lnSpc>
                        <a:buFont typeface="Arial" panose="020B0604020202020204" pitchFamily="34" charset="0"/>
                        <a:buChar char="•"/>
                      </a:pPr>
                      <a:r>
                        <a:rPr lang="en-GB" sz="1100" b="1" kern="100" dirty="0">
                          <a:solidFill>
                            <a:schemeClr val="dk1"/>
                          </a:solidFill>
                          <a:effectLst/>
                          <a:latin typeface="+mn-lt"/>
                          <a:ea typeface="+mn-ea"/>
                          <a:cs typeface="Arial" panose="020B0604020202020204" pitchFamily="34" charset="0"/>
                        </a:rPr>
                        <a:t>M</a:t>
                      </a:r>
                      <a:r>
                        <a:rPr lang="fr-FR" sz="1100" b="1" kern="100" dirty="0" err="1">
                          <a:solidFill>
                            <a:schemeClr val="dk1"/>
                          </a:solidFill>
                          <a:effectLst/>
                          <a:latin typeface="+mn-lt"/>
                          <a:ea typeface="+mn-ea"/>
                          <a:cs typeface="Arial" panose="020B0604020202020204" pitchFamily="34" charset="0"/>
                        </a:rPr>
                        <a:t>ettre</a:t>
                      </a:r>
                      <a:r>
                        <a:rPr lang="fr-FR" sz="1100" b="1" kern="100" dirty="0">
                          <a:solidFill>
                            <a:schemeClr val="dk1"/>
                          </a:solidFill>
                          <a:effectLst/>
                          <a:latin typeface="+mn-lt"/>
                          <a:ea typeface="+mn-ea"/>
                          <a:cs typeface="Arial" panose="020B0604020202020204" pitchFamily="34" charset="0"/>
                        </a:rPr>
                        <a:t> en place,</a:t>
                      </a:r>
                    </a:p>
                    <a:p>
                      <a:pPr marL="541338" lvl="1" indent="-276225" algn="just" defTabSz="914400" rtl="0" eaLnBrk="1" latinLnBrk="0" hangingPunct="1">
                        <a:lnSpc>
                          <a:spcPct val="100000"/>
                        </a:lnSpc>
                        <a:buFont typeface="Arial" panose="020B0604020202020204" pitchFamily="34" charset="0"/>
                        <a:buChar char="•"/>
                      </a:pPr>
                      <a:r>
                        <a:rPr lang="fr-FR" sz="1100" kern="100" dirty="0">
                          <a:solidFill>
                            <a:schemeClr val="dk1"/>
                          </a:solidFill>
                          <a:effectLst/>
                          <a:latin typeface="+mn-lt"/>
                          <a:ea typeface="+mn-ea"/>
                          <a:cs typeface="Arial" panose="020B0604020202020204" pitchFamily="34" charset="0"/>
                        </a:rPr>
                        <a:t>Des termes en accord avec les bonnes pratiques pour définir la durée de vie des produits dans le système qualité de l’établissement </a:t>
                      </a:r>
                    </a:p>
                    <a:p>
                      <a:pPr marL="541338" lvl="1" indent="-276225" algn="just" defTabSz="914400" rtl="0" eaLnBrk="1" latinLnBrk="0" hangingPunct="1">
                        <a:lnSpc>
                          <a:spcPct val="100000"/>
                        </a:lnSpc>
                        <a:buFont typeface="Arial" panose="020B0604020202020204" pitchFamily="34" charset="0"/>
                        <a:buChar char="•"/>
                      </a:pPr>
                      <a:r>
                        <a:rPr lang="fr-FR" sz="1100" kern="100" dirty="0">
                          <a:solidFill>
                            <a:schemeClr val="dk1"/>
                          </a:solidFill>
                          <a:effectLst/>
                          <a:latin typeface="+mn-lt"/>
                          <a:ea typeface="+mn-ea"/>
                          <a:cs typeface="Arial" panose="020B0604020202020204" pitchFamily="34" charset="0"/>
                        </a:rPr>
                        <a:t>Une argumentation scientifique formalisée permettant de justifier la prolongation de la durée de vie des API et des intermédiaires </a:t>
                      </a:r>
                    </a:p>
                    <a:p>
                      <a:pPr marL="541338" lvl="1" indent="-276225" algn="just" defTabSz="914400" rtl="0" eaLnBrk="1" latinLnBrk="0" hangingPunct="1">
                        <a:lnSpc>
                          <a:spcPct val="100000"/>
                        </a:lnSpc>
                        <a:buFont typeface="Arial" panose="020B0604020202020204" pitchFamily="34" charset="0"/>
                        <a:buChar char="•"/>
                      </a:pPr>
                      <a:r>
                        <a:rPr lang="fr-FR" sz="1100" kern="100" dirty="0">
                          <a:solidFill>
                            <a:schemeClr val="dk1"/>
                          </a:solidFill>
                          <a:effectLst/>
                          <a:latin typeface="+mn-lt"/>
                          <a:ea typeface="+mn-ea"/>
                          <a:cs typeface="Arial" panose="020B0604020202020204" pitchFamily="34" charset="0"/>
                        </a:rPr>
                        <a:t>Un programme documenté de contrôle continu de la stabilité des API et des intermédiaires livrés aux clients ;</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Réaliser la qualification du mélangeur utilisé pour homogénéiser les lots de plantes destinés à être utilisés en tant qu’intermédiaire ou API</a:t>
                      </a:r>
                    </a:p>
                    <a:p>
                      <a:pPr marL="171450" lvl="0" indent="-171450" algn="just" defTabSz="914400" rtl="0" eaLnBrk="1" latinLnBrk="0" hangingPunct="1">
                        <a:lnSpc>
                          <a:spcPct val="100000"/>
                        </a:lnSpc>
                        <a:buFont typeface="Arial" panose="020B0604020202020204" pitchFamily="34" charset="0"/>
                        <a:buChar char="•"/>
                      </a:pPr>
                      <a:r>
                        <a:rPr lang="fr-FR" sz="1100" b="1" kern="100" dirty="0">
                          <a:solidFill>
                            <a:schemeClr val="dk1"/>
                          </a:solidFill>
                          <a:effectLst/>
                          <a:latin typeface="+mn-lt"/>
                          <a:ea typeface="+mn-ea"/>
                          <a:cs typeface="Arial" panose="020B0604020202020204" pitchFamily="34" charset="0"/>
                        </a:rPr>
                        <a:t>Mettre en place une stratégie de validation du nettoyage des équipements de </a:t>
                      </a:r>
                      <a:r>
                        <a:rPr lang="en-GB" sz="1100" b="1" kern="100" dirty="0">
                          <a:solidFill>
                            <a:schemeClr val="dk1"/>
                          </a:solidFill>
                          <a:effectLst/>
                          <a:latin typeface="+mn-lt"/>
                          <a:ea typeface="+mn-ea"/>
                          <a:cs typeface="Arial" panose="020B0604020202020204" pitchFamily="34" charset="0"/>
                        </a:rPr>
                        <a:t>Production</a:t>
                      </a:r>
                    </a:p>
                  </a:txBody>
                  <a:tcPr marL="30183" marR="30183" marT="0" marB="0"/>
                </a:tc>
                <a:tc>
                  <a:txBody>
                    <a:bodyPr/>
                    <a:lstStyle/>
                    <a:p>
                      <a:pPr marL="36000" algn="just">
                        <a:lnSpc>
                          <a:spcPct val="100000"/>
                        </a:lnSpc>
                        <a:spcAft>
                          <a:spcPts val="0"/>
                        </a:spcAft>
                        <a:buNone/>
                      </a:pPr>
                      <a:r>
                        <a:rPr lang="fr-FR" sz="1100" kern="100" dirty="0">
                          <a:effectLst/>
                          <a:latin typeface="+mn-lt"/>
                          <a:cs typeface="Arial" panose="020B0604020202020204" pitchFamily="34" charset="0"/>
                        </a:rPr>
                        <a:t>3 mois</a:t>
                      </a: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r>
                        <a:rPr lang="en-GB" sz="1100" kern="100" dirty="0">
                          <a:effectLst/>
                          <a:latin typeface="+mn-lt"/>
                          <a:ea typeface="DengXian" panose="02010600030101010101" pitchFamily="2" charset="-122"/>
                          <a:cs typeface="Arial" panose="020B0604020202020204" pitchFamily="34" charset="0"/>
                        </a:rPr>
                        <a:t>8 </a:t>
                      </a:r>
                      <a:r>
                        <a:rPr lang="en-GB" sz="1100" kern="100" dirty="0" err="1">
                          <a:effectLst/>
                          <a:latin typeface="+mn-lt"/>
                          <a:ea typeface="DengXian" panose="02010600030101010101" pitchFamily="2" charset="-122"/>
                          <a:cs typeface="Arial" panose="020B0604020202020204" pitchFamily="34" charset="0"/>
                        </a:rPr>
                        <a:t>mois</a:t>
                      </a: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r>
                        <a:rPr lang="en-GB" sz="1100" kern="100" dirty="0">
                          <a:effectLst/>
                          <a:latin typeface="+mn-lt"/>
                          <a:ea typeface="DengXian" panose="02010600030101010101" pitchFamily="2" charset="-122"/>
                          <a:cs typeface="Arial" panose="020B0604020202020204" pitchFamily="34" charset="0"/>
                        </a:rPr>
                        <a:t>3 </a:t>
                      </a:r>
                      <a:r>
                        <a:rPr lang="en-GB" sz="1100" kern="100" dirty="0" err="1">
                          <a:effectLst/>
                          <a:latin typeface="+mn-lt"/>
                          <a:ea typeface="DengXian" panose="02010600030101010101" pitchFamily="2" charset="-122"/>
                          <a:cs typeface="Arial" panose="020B0604020202020204" pitchFamily="34" charset="0"/>
                        </a:rPr>
                        <a:t>mois</a:t>
                      </a: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r>
                        <a:rPr lang="en-GB" sz="1100" kern="100" dirty="0">
                          <a:effectLst/>
                          <a:latin typeface="+mn-lt"/>
                          <a:ea typeface="DengXian" panose="02010600030101010101" pitchFamily="2" charset="-122"/>
                          <a:cs typeface="Arial" panose="020B0604020202020204" pitchFamily="34" charset="0"/>
                        </a:rPr>
                        <a:t>3 </a:t>
                      </a:r>
                      <a:r>
                        <a:rPr lang="en-GB" sz="1100" kern="100" dirty="0" err="1">
                          <a:effectLst/>
                          <a:latin typeface="+mn-lt"/>
                          <a:ea typeface="DengXian" panose="02010600030101010101" pitchFamily="2" charset="-122"/>
                          <a:cs typeface="Arial" panose="020B0604020202020204" pitchFamily="34" charset="0"/>
                        </a:rPr>
                        <a:t>mois</a:t>
                      </a: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r>
                        <a:rPr lang="en-GB" sz="1100" kern="100" dirty="0">
                          <a:effectLst/>
                          <a:latin typeface="+mn-lt"/>
                          <a:ea typeface="DengXian" panose="02010600030101010101" pitchFamily="2" charset="-122"/>
                          <a:cs typeface="Arial" panose="020B0604020202020204" pitchFamily="34" charset="0"/>
                        </a:rPr>
                        <a:t>6 </a:t>
                      </a:r>
                      <a:r>
                        <a:rPr lang="en-GB" sz="1100" kern="100" dirty="0" err="1">
                          <a:effectLst/>
                          <a:latin typeface="+mn-lt"/>
                          <a:ea typeface="DengXian" panose="02010600030101010101" pitchFamily="2" charset="-122"/>
                          <a:cs typeface="Arial" panose="020B0604020202020204" pitchFamily="34" charset="0"/>
                        </a:rPr>
                        <a:t>mois</a:t>
                      </a: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r>
                        <a:rPr lang="en-GB" sz="1100" kern="100" dirty="0">
                          <a:effectLst/>
                          <a:latin typeface="+mn-lt"/>
                          <a:ea typeface="DengXian" panose="02010600030101010101" pitchFamily="2" charset="-122"/>
                          <a:cs typeface="Arial" panose="020B0604020202020204" pitchFamily="34" charset="0"/>
                        </a:rPr>
                        <a:t>9 </a:t>
                      </a:r>
                      <a:r>
                        <a:rPr lang="en-GB" sz="1100" kern="100" dirty="0" err="1">
                          <a:effectLst/>
                          <a:latin typeface="+mn-lt"/>
                          <a:ea typeface="DengXian" panose="02010600030101010101" pitchFamily="2" charset="-122"/>
                          <a:cs typeface="Arial" panose="020B0604020202020204" pitchFamily="34" charset="0"/>
                        </a:rPr>
                        <a:t>mois</a:t>
                      </a: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r>
                        <a:rPr lang="en-GB" sz="1100" kern="100" dirty="0">
                          <a:effectLst/>
                          <a:latin typeface="+mn-lt"/>
                          <a:ea typeface="DengXian" panose="02010600030101010101" pitchFamily="2" charset="-122"/>
                          <a:cs typeface="Arial" panose="020B0604020202020204" pitchFamily="34" charset="0"/>
                        </a:rPr>
                        <a:t>8 </a:t>
                      </a:r>
                      <a:r>
                        <a:rPr lang="en-GB" sz="1100" kern="100" dirty="0" err="1">
                          <a:effectLst/>
                          <a:latin typeface="+mn-lt"/>
                          <a:ea typeface="DengXian" panose="02010600030101010101" pitchFamily="2" charset="-122"/>
                          <a:cs typeface="Arial" panose="020B0604020202020204" pitchFamily="34" charset="0"/>
                        </a:rPr>
                        <a:t>mois</a:t>
                      </a: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p>
                      <a:pPr marL="36000" algn="just">
                        <a:lnSpc>
                          <a:spcPct val="100000"/>
                        </a:lnSpc>
                        <a:spcAft>
                          <a:spcPts val="0"/>
                        </a:spcAft>
                        <a:buNone/>
                      </a:pPr>
                      <a:r>
                        <a:rPr lang="en-GB" sz="1100" kern="100" dirty="0">
                          <a:effectLst/>
                          <a:latin typeface="+mn-lt"/>
                          <a:ea typeface="DengXian" panose="02010600030101010101" pitchFamily="2" charset="-122"/>
                          <a:cs typeface="Arial" panose="020B0604020202020204" pitchFamily="34" charset="0"/>
                        </a:rPr>
                        <a:t>6 </a:t>
                      </a:r>
                      <a:r>
                        <a:rPr lang="en-GB" sz="1100" kern="100" dirty="0" err="1">
                          <a:effectLst/>
                          <a:latin typeface="+mn-lt"/>
                          <a:ea typeface="DengXian" panose="02010600030101010101" pitchFamily="2" charset="-122"/>
                          <a:cs typeface="Arial" panose="020B0604020202020204" pitchFamily="34" charset="0"/>
                        </a:rPr>
                        <a:t>mois</a:t>
                      </a:r>
                      <a:endParaRPr lang="en-GB" sz="1100" kern="100" dirty="0">
                        <a:effectLst/>
                        <a:latin typeface="+mn-lt"/>
                        <a:ea typeface="DengXian" panose="02010600030101010101" pitchFamily="2" charset="-122"/>
                        <a:cs typeface="Arial" panose="020B0604020202020204" pitchFamily="34" charset="0"/>
                      </a:endParaRPr>
                    </a:p>
                  </a:txBody>
                  <a:tcPr marL="30183" marR="30183" marT="0" marB="0"/>
                </a:tc>
                <a:extLst>
                  <a:ext uri="{0D108BD9-81ED-4DB2-BD59-A6C34878D82A}">
                    <a16:rowId xmlns:a16="http://schemas.microsoft.com/office/drawing/2014/main" val="317526619"/>
                  </a:ext>
                </a:extLst>
              </a:tr>
            </a:tbl>
          </a:graphicData>
        </a:graphic>
      </p:graphicFrame>
    </p:spTree>
    <p:extLst>
      <p:ext uri="{BB962C8B-B14F-4D97-AF65-F5344CB8AC3E}">
        <p14:creationId xmlns:p14="http://schemas.microsoft.com/office/powerpoint/2010/main" val="757410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ECC31103-152E-CBFE-CBFA-72C50722A7C3}"/>
              </a:ext>
            </a:extLst>
          </p:cNvPr>
          <p:cNvGraphicFramePr>
            <a:graphicFrameLocks noGrp="1"/>
          </p:cNvGraphicFramePr>
          <p:nvPr>
            <p:ph sz="quarter" idx="11"/>
            <p:extLst>
              <p:ext uri="{D42A27DB-BD31-4B8C-83A1-F6EECF244321}">
                <p14:modId xmlns:p14="http://schemas.microsoft.com/office/powerpoint/2010/main" val="3048915642"/>
              </p:ext>
            </p:extLst>
          </p:nvPr>
        </p:nvGraphicFramePr>
        <p:xfrm>
          <a:off x="216569" y="138646"/>
          <a:ext cx="11380617" cy="6580707"/>
        </p:xfrm>
        <a:graphic>
          <a:graphicData uri="http://schemas.openxmlformats.org/drawingml/2006/table">
            <a:tbl>
              <a:tblPr firstRow="1" bandRow="1">
                <a:tableStyleId>{7DF18680-E054-41AD-8BC1-D1AEF772440D}</a:tableStyleId>
              </a:tblPr>
              <a:tblGrid>
                <a:gridCol w="1325113">
                  <a:extLst>
                    <a:ext uri="{9D8B030D-6E8A-4147-A177-3AD203B41FA5}">
                      <a16:colId xmlns:a16="http://schemas.microsoft.com/office/drawing/2014/main" val="1276496519"/>
                    </a:ext>
                  </a:extLst>
                </a:gridCol>
                <a:gridCol w="4444847">
                  <a:extLst>
                    <a:ext uri="{9D8B030D-6E8A-4147-A177-3AD203B41FA5}">
                      <a16:colId xmlns:a16="http://schemas.microsoft.com/office/drawing/2014/main" val="65768964"/>
                    </a:ext>
                  </a:extLst>
                </a:gridCol>
                <a:gridCol w="4734645">
                  <a:extLst>
                    <a:ext uri="{9D8B030D-6E8A-4147-A177-3AD203B41FA5}">
                      <a16:colId xmlns:a16="http://schemas.microsoft.com/office/drawing/2014/main" val="2383904102"/>
                    </a:ext>
                  </a:extLst>
                </a:gridCol>
                <a:gridCol w="876012">
                  <a:extLst>
                    <a:ext uri="{9D8B030D-6E8A-4147-A177-3AD203B41FA5}">
                      <a16:colId xmlns:a16="http://schemas.microsoft.com/office/drawing/2014/main" val="714905149"/>
                    </a:ext>
                  </a:extLst>
                </a:gridCol>
              </a:tblGrid>
              <a:tr h="301827">
                <a:tc>
                  <a:txBody>
                    <a:bodyPr/>
                    <a:lstStyle/>
                    <a:p>
                      <a:endParaRPr lang="en-GB" sz="1100" b="1" kern="1200" dirty="0">
                        <a:solidFill>
                          <a:schemeClr val="lt1"/>
                        </a:solidFill>
                        <a:latin typeface="+mn-lt"/>
                        <a:ea typeface="+mn-ea"/>
                        <a:cs typeface="Arial" panose="020B0604020202020204" pitchFamily="34" charset="0"/>
                      </a:endParaRPr>
                    </a:p>
                  </a:txBody>
                  <a:tcPr>
                    <a:solidFill>
                      <a:schemeClr val="accent5"/>
                    </a:solidFill>
                  </a:tcPr>
                </a:tc>
                <a:tc>
                  <a:txBody>
                    <a:bodyPr/>
                    <a:lstStyle/>
                    <a:p>
                      <a:pPr algn="ctr"/>
                      <a:r>
                        <a:rPr lang="fr-FR" sz="1100" dirty="0">
                          <a:latin typeface="+mn-lt"/>
                          <a:cs typeface="Arial" panose="020B0604020202020204" pitchFamily="34" charset="0"/>
                        </a:rPr>
                        <a:t>Manquements</a:t>
                      </a:r>
                      <a:endParaRPr lang="en-GB" sz="1100" dirty="0">
                        <a:latin typeface="+mn-lt"/>
                        <a:cs typeface="Arial" panose="020B0604020202020204" pitchFamily="34" charset="0"/>
                      </a:endParaRPr>
                    </a:p>
                  </a:txBody>
                  <a:tcPr/>
                </a:tc>
                <a:tc>
                  <a:txBody>
                    <a:bodyPr/>
                    <a:lstStyle/>
                    <a:p>
                      <a:pPr algn="ctr"/>
                      <a:r>
                        <a:rPr lang="fr-FR" sz="1100" dirty="0">
                          <a:latin typeface="+mn-lt"/>
                          <a:cs typeface="Arial" panose="020B0604020202020204" pitchFamily="34" charset="0"/>
                        </a:rPr>
                        <a:t>Injonctions</a:t>
                      </a:r>
                      <a:endParaRPr lang="en-GB" sz="1100" dirty="0">
                        <a:latin typeface="+mn-lt"/>
                        <a:cs typeface="Arial" panose="020B0604020202020204" pitchFamily="34" charset="0"/>
                      </a:endParaRPr>
                    </a:p>
                  </a:txBody>
                  <a:tcPr/>
                </a:tc>
                <a:tc>
                  <a:txBody>
                    <a:bodyPr/>
                    <a:lstStyle/>
                    <a:p>
                      <a:pPr algn="ctr"/>
                      <a:r>
                        <a:rPr lang="fr-FR" sz="1100" dirty="0">
                          <a:latin typeface="+mn-lt"/>
                          <a:cs typeface="Arial" panose="020B0604020202020204" pitchFamily="34" charset="0"/>
                        </a:rPr>
                        <a:t>Délais</a:t>
                      </a:r>
                      <a:endParaRPr lang="en-GB" sz="1100" dirty="0">
                        <a:latin typeface="+mn-lt"/>
                        <a:cs typeface="Arial" panose="020B0604020202020204" pitchFamily="34" charset="0"/>
                      </a:endParaRPr>
                    </a:p>
                  </a:txBody>
                  <a:tcPr/>
                </a:tc>
                <a:extLst>
                  <a:ext uri="{0D108BD9-81ED-4DB2-BD59-A6C34878D82A}">
                    <a16:rowId xmlns:a16="http://schemas.microsoft.com/office/drawing/2014/main" val="1143368298"/>
                  </a:ext>
                </a:extLst>
              </a:tr>
              <a:tr h="3282105">
                <a:tc>
                  <a:txBody>
                    <a:bodyPr/>
                    <a:lstStyle/>
                    <a:p>
                      <a:endParaRPr lang="fr-FR" sz="1600" b="1" u="none" kern="1200" dirty="0">
                        <a:solidFill>
                          <a:schemeClr val="lt1"/>
                        </a:solidFill>
                        <a:latin typeface="+mn-lt"/>
                        <a:ea typeface="+mn-ea"/>
                        <a:cs typeface="Arial" panose="020B0604020202020204" pitchFamily="34" charset="0"/>
                      </a:endParaRPr>
                    </a:p>
                    <a:p>
                      <a:pPr marL="0" indent="0">
                        <a:buFontTx/>
                        <a:buNone/>
                      </a:pPr>
                      <a:r>
                        <a:rPr lang="en-GB" sz="1600" b="1" i="0" u="none" kern="1200" dirty="0">
                          <a:solidFill>
                            <a:schemeClr val="lt1"/>
                          </a:solidFill>
                          <a:latin typeface="+mn-lt"/>
                          <a:ea typeface="+mn-ea"/>
                          <a:cs typeface="Arial" panose="020B0604020202020204" pitchFamily="34" charset="0"/>
                        </a:rPr>
                        <a:t>QUALITE</a:t>
                      </a:r>
                    </a:p>
                    <a:p>
                      <a:pPr marL="285750" indent="-285750">
                        <a:buFontTx/>
                        <a:buChar char="-"/>
                      </a:pPr>
                      <a:endParaRPr lang="en-GB" sz="1600" b="1" u="none" kern="1200" dirty="0">
                        <a:solidFill>
                          <a:schemeClr val="lt1"/>
                        </a:solidFill>
                        <a:latin typeface="+mn-lt"/>
                        <a:ea typeface="+mn-ea"/>
                        <a:cs typeface="Arial" panose="020B0604020202020204" pitchFamily="34" charset="0"/>
                      </a:endParaRPr>
                    </a:p>
                    <a:p>
                      <a:r>
                        <a:rPr lang="en-GB" sz="1600" b="0" u="none" kern="1200" dirty="0">
                          <a:solidFill>
                            <a:schemeClr val="lt1"/>
                          </a:solidFill>
                          <a:latin typeface="+mn-lt"/>
                          <a:ea typeface="+mn-ea"/>
                          <a:cs typeface="Arial" panose="020B0604020202020204" pitchFamily="34" charset="0"/>
                        </a:rPr>
                        <a:t>Biocon Biologics France </a:t>
                      </a:r>
                    </a:p>
                    <a:p>
                      <a:pPr marL="0" indent="0">
                        <a:buFontTx/>
                        <a:buNone/>
                      </a:pPr>
                      <a:r>
                        <a:rPr lang="en-GB" sz="1600" b="0" i="0" u="none" kern="1200" dirty="0">
                          <a:solidFill>
                            <a:schemeClr val="lt1"/>
                          </a:solidFill>
                          <a:latin typeface="+mn-lt"/>
                          <a:ea typeface="+mn-ea"/>
                          <a:cs typeface="Arial" panose="020B0604020202020204" pitchFamily="34" charset="0"/>
                        </a:rPr>
                        <a:t>28.11.25</a:t>
                      </a:r>
                    </a:p>
                    <a:p>
                      <a:pPr marL="285750" indent="-285750">
                        <a:buFontTx/>
                        <a:buChar char="-"/>
                      </a:pPr>
                      <a:endParaRPr lang="en-GB" sz="1600" b="1" u="none" kern="1200" dirty="0">
                        <a:solidFill>
                          <a:schemeClr val="lt1"/>
                        </a:solidFill>
                        <a:latin typeface="+mn-lt"/>
                        <a:ea typeface="+mn-ea"/>
                        <a:cs typeface="Arial" panose="020B0604020202020204" pitchFamily="34" charset="0"/>
                      </a:endParaRPr>
                    </a:p>
                  </a:txBody>
                  <a:tcPr>
                    <a:solidFill>
                      <a:schemeClr val="accent5"/>
                    </a:solidFill>
                  </a:tcPr>
                </a:tc>
                <a:tc>
                  <a:txBody>
                    <a:bodyPr/>
                    <a:lstStyle/>
                    <a:p>
                      <a:pPr marL="285750" indent="-285750" algn="just">
                        <a:buFont typeface="Arial" panose="020B0604020202020204" pitchFamily="34" charset="0"/>
                        <a:buChar char="•"/>
                      </a:pPr>
                      <a:r>
                        <a:rPr lang="en-GB" sz="1100" b="0" i="0" kern="1200" dirty="0">
                          <a:solidFill>
                            <a:schemeClr val="dk1"/>
                          </a:solidFill>
                          <a:effectLst/>
                          <a:latin typeface="+mn-lt"/>
                          <a:ea typeface="+mn-ea"/>
                          <a:cs typeface="Arial" panose="020B0604020202020204" pitchFamily="34" charset="0"/>
                        </a:rPr>
                        <a:t>Manque </a:t>
                      </a:r>
                      <a:r>
                        <a:rPr lang="en-GB" sz="1100" b="0" i="0" kern="1200" dirty="0" err="1">
                          <a:solidFill>
                            <a:schemeClr val="dk1"/>
                          </a:solidFill>
                          <a:effectLst/>
                          <a:latin typeface="+mn-lt"/>
                          <a:ea typeface="+mn-ea"/>
                          <a:cs typeface="Arial" panose="020B0604020202020204" pitchFamily="34" charset="0"/>
                        </a:rPr>
                        <a:t>d’implication</a:t>
                      </a:r>
                      <a:r>
                        <a:rPr lang="en-GB" sz="1100" b="0" i="0" kern="1200" dirty="0">
                          <a:solidFill>
                            <a:schemeClr val="dk1"/>
                          </a:solidFill>
                          <a:effectLst/>
                          <a:latin typeface="+mn-lt"/>
                          <a:ea typeface="+mn-ea"/>
                          <a:cs typeface="Arial" panose="020B0604020202020204" pitchFamily="34" charset="0"/>
                        </a:rPr>
                        <a:t> de </a:t>
                      </a:r>
                      <a:r>
                        <a:rPr lang="en-GB" sz="1100" b="0" i="0" kern="1200" dirty="0" err="1">
                          <a:solidFill>
                            <a:schemeClr val="dk1"/>
                          </a:solidFill>
                          <a:effectLst/>
                          <a:latin typeface="+mn-lt"/>
                          <a:ea typeface="+mn-ea"/>
                          <a:cs typeface="Arial" panose="020B0604020202020204" pitchFamily="34" charset="0"/>
                        </a:rPr>
                        <a:t>l’établissement</a:t>
                      </a:r>
                      <a:r>
                        <a:rPr lang="en-GB" sz="1100" b="0" i="0" kern="1200" dirty="0">
                          <a:solidFill>
                            <a:schemeClr val="dk1"/>
                          </a:solidFill>
                          <a:effectLst/>
                          <a:latin typeface="+mn-lt"/>
                          <a:ea typeface="+mn-ea"/>
                          <a:cs typeface="Arial" panose="020B0604020202020204" pitchFamily="34" charset="0"/>
                        </a:rPr>
                        <a:t> dans la </a:t>
                      </a:r>
                      <a:r>
                        <a:rPr lang="en-GB" sz="1100" b="1" i="0" kern="1200" dirty="0">
                          <a:solidFill>
                            <a:schemeClr val="dk1"/>
                          </a:solidFill>
                          <a:effectLst/>
                          <a:latin typeface="+mn-lt"/>
                          <a:ea typeface="+mn-ea"/>
                          <a:cs typeface="Arial" panose="020B0604020202020204" pitchFamily="34" charset="0"/>
                        </a:rPr>
                        <a:t>gestion de </a:t>
                      </a:r>
                      <a:r>
                        <a:rPr lang="en-GB" sz="1100" b="1" i="0" kern="1200" dirty="0" err="1">
                          <a:solidFill>
                            <a:schemeClr val="dk1"/>
                          </a:solidFill>
                          <a:effectLst/>
                          <a:latin typeface="+mn-lt"/>
                          <a:ea typeface="+mn-ea"/>
                          <a:cs typeface="Arial" panose="020B0604020202020204" pitchFamily="34" charset="0"/>
                        </a:rPr>
                        <a:t>nombreux</a:t>
                      </a:r>
                      <a:r>
                        <a:rPr lang="en-GB" sz="1100" b="1" i="0" kern="1200" dirty="0">
                          <a:solidFill>
                            <a:schemeClr val="dk1"/>
                          </a:solidFill>
                          <a:effectLst/>
                          <a:latin typeface="+mn-lt"/>
                          <a:ea typeface="+mn-ea"/>
                          <a:cs typeface="Arial" panose="020B0604020202020204" pitchFamily="34" charset="0"/>
                        </a:rPr>
                        <a:t> processus </a:t>
                      </a:r>
                      <a:r>
                        <a:rPr lang="en-GB" sz="1100" b="1" i="0" kern="1200" dirty="0" err="1">
                          <a:solidFill>
                            <a:schemeClr val="dk1"/>
                          </a:solidFill>
                          <a:effectLst/>
                          <a:latin typeface="+mn-lt"/>
                          <a:ea typeface="+mn-ea"/>
                          <a:cs typeface="Arial" panose="020B0604020202020204" pitchFamily="34" charset="0"/>
                        </a:rPr>
                        <a:t>gérés</a:t>
                      </a:r>
                      <a:r>
                        <a:rPr lang="en-GB" sz="1100" b="1" i="0" kern="1200" dirty="0">
                          <a:solidFill>
                            <a:schemeClr val="dk1"/>
                          </a:solidFill>
                          <a:effectLst/>
                          <a:latin typeface="+mn-lt"/>
                          <a:ea typeface="+mn-ea"/>
                          <a:cs typeface="Arial" panose="020B0604020202020204" pitchFamily="34" charset="0"/>
                        </a:rPr>
                        <a:t> de manière </a:t>
                      </a:r>
                      <a:r>
                        <a:rPr lang="en-GB" sz="1100" b="1" i="0" kern="1200" dirty="0" err="1">
                          <a:solidFill>
                            <a:schemeClr val="dk1"/>
                          </a:solidFill>
                          <a:effectLst/>
                          <a:latin typeface="+mn-lt"/>
                          <a:ea typeface="+mn-ea"/>
                          <a:cs typeface="Arial" panose="020B0604020202020204" pitchFamily="34" charset="0"/>
                        </a:rPr>
                        <a:t>autonome</a:t>
                      </a:r>
                      <a:r>
                        <a:rPr lang="en-GB" sz="1100" b="1" i="0" kern="1200" dirty="0">
                          <a:solidFill>
                            <a:schemeClr val="dk1"/>
                          </a:solidFill>
                          <a:effectLst/>
                          <a:latin typeface="+mn-lt"/>
                          <a:ea typeface="+mn-ea"/>
                          <a:cs typeface="Arial" panose="020B0604020202020204" pitchFamily="34" charset="0"/>
                        </a:rPr>
                        <a:t> par la maison-mère, non </a:t>
                      </a:r>
                      <a:r>
                        <a:rPr lang="en-GB" sz="1100" b="1" i="0" kern="1200" dirty="0" err="1">
                          <a:solidFill>
                            <a:schemeClr val="dk1"/>
                          </a:solidFill>
                          <a:effectLst/>
                          <a:latin typeface="+mn-lt"/>
                          <a:ea typeface="+mn-ea"/>
                          <a:cs typeface="Arial" panose="020B0604020202020204" pitchFamily="34" charset="0"/>
                        </a:rPr>
                        <a:t>titulaire</a:t>
                      </a:r>
                      <a:r>
                        <a:rPr lang="en-GB" sz="1100" b="1" i="0" kern="1200" dirty="0">
                          <a:solidFill>
                            <a:schemeClr val="dk1"/>
                          </a:solidFill>
                          <a:effectLst/>
                          <a:latin typeface="+mn-lt"/>
                          <a:ea typeface="+mn-ea"/>
                          <a:cs typeface="Arial" panose="020B0604020202020204" pitchFamily="34" charset="0"/>
                        </a:rPr>
                        <a:t> des AMM</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ce</a:t>
                      </a:r>
                      <a:r>
                        <a:rPr lang="en-GB" sz="1100" b="0" i="0" kern="1200" dirty="0">
                          <a:solidFill>
                            <a:schemeClr val="dk1"/>
                          </a:solidFill>
                          <a:effectLst/>
                          <a:latin typeface="+mn-lt"/>
                          <a:ea typeface="+mn-ea"/>
                          <a:cs typeface="Arial" panose="020B0604020202020204" pitchFamily="34" charset="0"/>
                        </a:rPr>
                        <a:t> qui ne </a:t>
                      </a:r>
                      <a:r>
                        <a:rPr lang="en-GB" sz="1100" b="0" i="0" kern="1200" dirty="0" err="1">
                          <a:solidFill>
                            <a:schemeClr val="dk1"/>
                          </a:solidFill>
                          <a:effectLst/>
                          <a:latin typeface="+mn-lt"/>
                          <a:ea typeface="+mn-ea"/>
                          <a:cs typeface="Arial" panose="020B0604020202020204" pitchFamily="34" charset="0"/>
                        </a:rPr>
                        <a:t>permet</a:t>
                      </a:r>
                      <a:r>
                        <a:rPr lang="en-GB" sz="1100" b="0" i="0" kern="1200" dirty="0">
                          <a:solidFill>
                            <a:schemeClr val="dk1"/>
                          </a:solidFill>
                          <a:effectLst/>
                          <a:latin typeface="+mn-lt"/>
                          <a:ea typeface="+mn-ea"/>
                          <a:cs typeface="Arial" panose="020B0604020202020204" pitchFamily="34" charset="0"/>
                        </a:rPr>
                        <a:t> pas au PR </a:t>
                      </a:r>
                      <a:r>
                        <a:rPr lang="en-GB" sz="1100" b="0" i="0" kern="1200" dirty="0" err="1">
                          <a:solidFill>
                            <a:schemeClr val="dk1"/>
                          </a:solidFill>
                          <a:effectLst/>
                          <a:latin typeface="+mn-lt"/>
                          <a:ea typeface="+mn-ea"/>
                          <a:cs typeface="Arial" panose="020B0604020202020204" pitchFamily="34" charset="0"/>
                        </a:rPr>
                        <a:t>d’exercer</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pleinement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ses</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responsabilités</a:t>
                      </a:r>
                      <a:r>
                        <a:rPr lang="en-GB" sz="1100" b="0" i="0" kern="1200" dirty="0">
                          <a:solidFill>
                            <a:schemeClr val="dk1"/>
                          </a:solidFill>
                          <a:effectLst/>
                          <a:latin typeface="+mn-lt"/>
                          <a:ea typeface="+mn-ea"/>
                          <a:cs typeface="Arial" panose="020B0604020202020204" pitchFamily="34" charset="0"/>
                        </a:rPr>
                        <a:t> et </a:t>
                      </a:r>
                      <a:r>
                        <a:rPr lang="en-GB" sz="1100" b="0" i="0" kern="1200" dirty="0" err="1">
                          <a:solidFill>
                            <a:schemeClr val="dk1"/>
                          </a:solidFill>
                          <a:effectLst/>
                          <a:latin typeface="+mn-lt"/>
                          <a:ea typeface="+mn-ea"/>
                          <a:cs typeface="Arial" panose="020B0604020202020204" pitchFamily="34" charset="0"/>
                        </a:rPr>
                        <a:t>d’assurer</a:t>
                      </a:r>
                      <a:r>
                        <a:rPr lang="en-GB" sz="1100" b="0" i="0" kern="1200" dirty="0">
                          <a:solidFill>
                            <a:schemeClr val="dk1"/>
                          </a:solidFill>
                          <a:effectLst/>
                          <a:latin typeface="+mn-lt"/>
                          <a:ea typeface="+mn-ea"/>
                          <a:cs typeface="Arial" panose="020B0604020202020204" pitchFamily="34" charset="0"/>
                        </a:rPr>
                        <a:t> un </a:t>
                      </a:r>
                      <a:r>
                        <a:rPr lang="en-GB" sz="1100" b="0" i="0" kern="1200" dirty="0" err="1">
                          <a:solidFill>
                            <a:schemeClr val="dk1"/>
                          </a:solidFill>
                          <a:effectLst/>
                          <a:latin typeface="+mn-lt"/>
                          <a:ea typeface="+mn-ea"/>
                          <a:cs typeface="Arial" panose="020B0604020202020204" pitchFamily="34" charset="0"/>
                        </a:rPr>
                        <a:t>traitement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approprié</a:t>
                      </a:r>
                      <a:r>
                        <a:rPr lang="en-GB" sz="1100" b="0" i="0" kern="1200" dirty="0">
                          <a:solidFill>
                            <a:schemeClr val="dk1"/>
                          </a:solidFill>
                          <a:effectLst/>
                          <a:latin typeface="+mn-lt"/>
                          <a:ea typeface="+mn-ea"/>
                          <a:cs typeface="Arial" panose="020B0604020202020204" pitchFamily="34" charset="0"/>
                        </a:rPr>
                        <a:t> des </a:t>
                      </a:r>
                      <a:r>
                        <a:rPr lang="en-GB" sz="1100" b="0" i="0" kern="1200" dirty="0" err="1">
                          <a:solidFill>
                            <a:schemeClr val="dk1"/>
                          </a:solidFill>
                          <a:effectLst/>
                          <a:latin typeface="+mn-lt"/>
                          <a:ea typeface="+mn-ea"/>
                          <a:cs typeface="Arial" panose="020B0604020202020204" pitchFamily="34" charset="0"/>
                        </a:rPr>
                        <a:t>opérations</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constitutives</a:t>
                      </a:r>
                      <a:r>
                        <a:rPr lang="en-GB" sz="1100" b="0" i="0" kern="1200" dirty="0">
                          <a:solidFill>
                            <a:schemeClr val="dk1"/>
                          </a:solidFill>
                          <a:effectLst/>
                          <a:latin typeface="+mn-lt"/>
                          <a:ea typeface="+mn-ea"/>
                          <a:cs typeface="Arial" panose="020B0604020202020204" pitchFamily="34" charset="0"/>
                        </a:rPr>
                        <a:t> de </a:t>
                      </a:r>
                      <a:r>
                        <a:rPr lang="en-GB" sz="1100" b="0" i="0" kern="1200" dirty="0" err="1">
                          <a:solidFill>
                            <a:schemeClr val="dk1"/>
                          </a:solidFill>
                          <a:effectLst/>
                          <a:latin typeface="+mn-lt"/>
                          <a:ea typeface="+mn-ea"/>
                          <a:cs typeface="Arial" panose="020B0604020202020204" pitchFamily="34" charset="0"/>
                        </a:rPr>
                        <a:t>l’exploitation</a:t>
                      </a:r>
                      <a:r>
                        <a:rPr lang="en-GB" sz="1100" b="0" i="0" kern="1200" dirty="0">
                          <a:solidFill>
                            <a:schemeClr val="dk1"/>
                          </a:solidFill>
                          <a:effectLst/>
                          <a:latin typeface="+mn-lt"/>
                          <a:ea typeface="+mn-ea"/>
                          <a:cs typeface="Arial" panose="020B0604020202020204" pitchFamily="34" charset="0"/>
                        </a:rPr>
                        <a:t> ;</a:t>
                      </a:r>
                    </a:p>
                    <a:p>
                      <a:pPr marL="285750" indent="-2857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285750" indent="-2857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Défaillances</a:t>
                      </a:r>
                      <a:r>
                        <a:rPr lang="en-GB" sz="1100" b="0" i="0" kern="1200" dirty="0">
                          <a:solidFill>
                            <a:schemeClr val="dk1"/>
                          </a:solidFill>
                          <a:effectLst/>
                          <a:latin typeface="+mn-lt"/>
                          <a:ea typeface="+mn-ea"/>
                          <a:cs typeface="Arial" panose="020B0604020202020204" pitchFamily="34" charset="0"/>
                        </a:rPr>
                        <a:t> dans le </a:t>
                      </a:r>
                      <a:r>
                        <a:rPr lang="en-GB" sz="1100" b="1" i="0" kern="1200" dirty="0" err="1">
                          <a:solidFill>
                            <a:schemeClr val="dk1"/>
                          </a:solidFill>
                          <a:effectLst/>
                          <a:latin typeface="+mn-lt"/>
                          <a:ea typeface="+mn-ea"/>
                          <a:cs typeface="Arial" panose="020B0604020202020204" pitchFamily="34" charset="0"/>
                        </a:rPr>
                        <a:t>suivi</a:t>
                      </a:r>
                      <a:r>
                        <a:rPr lang="en-GB" sz="1100" b="1" i="0" kern="1200" dirty="0">
                          <a:solidFill>
                            <a:schemeClr val="dk1"/>
                          </a:solidFill>
                          <a:effectLst/>
                          <a:latin typeface="+mn-lt"/>
                          <a:ea typeface="+mn-ea"/>
                          <a:cs typeface="Arial" panose="020B0604020202020204" pitchFamily="34" charset="0"/>
                        </a:rPr>
                        <a:t> des lots des MITM</a:t>
                      </a:r>
                      <a:r>
                        <a:rPr lang="en-GB" sz="1100" b="0" i="0" kern="1200" dirty="0">
                          <a:solidFill>
                            <a:schemeClr val="dk1"/>
                          </a:solidFill>
                          <a:effectLst/>
                          <a:latin typeface="+mn-lt"/>
                          <a:ea typeface="+mn-ea"/>
                          <a:cs typeface="Arial" panose="020B0604020202020204" pitchFamily="34" charset="0"/>
                        </a:rPr>
                        <a:t>, ne </a:t>
                      </a:r>
                      <a:r>
                        <a:rPr lang="en-GB" sz="1100" b="0" i="0" kern="1200" dirty="0" err="1">
                          <a:solidFill>
                            <a:schemeClr val="dk1"/>
                          </a:solidFill>
                          <a:effectLst/>
                          <a:latin typeface="+mn-lt"/>
                          <a:ea typeface="+mn-ea"/>
                          <a:cs typeface="Arial" panose="020B0604020202020204" pitchFamily="34" charset="0"/>
                        </a:rPr>
                        <a:t>permettant</a:t>
                      </a:r>
                      <a:r>
                        <a:rPr lang="en-GB" sz="1100" b="0" i="0" kern="1200" dirty="0">
                          <a:solidFill>
                            <a:schemeClr val="dk1"/>
                          </a:solidFill>
                          <a:effectLst/>
                          <a:latin typeface="+mn-lt"/>
                          <a:ea typeface="+mn-ea"/>
                          <a:cs typeface="Arial" panose="020B0604020202020204" pitchFamily="34" charset="0"/>
                        </a:rPr>
                        <a:t> pas de </a:t>
                      </a:r>
                      <a:r>
                        <a:rPr lang="en-GB" sz="1100" b="0" i="0" kern="1200" dirty="0" err="1">
                          <a:solidFill>
                            <a:schemeClr val="dk1"/>
                          </a:solidFill>
                          <a:effectLst/>
                          <a:latin typeface="+mn-lt"/>
                          <a:ea typeface="+mn-ea"/>
                          <a:cs typeface="Arial" panose="020B0604020202020204" pitchFamily="34" charset="0"/>
                        </a:rPr>
                        <a:t>prévenir</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efficacement</a:t>
                      </a:r>
                      <a:r>
                        <a:rPr lang="en-GB" sz="1100" b="0" i="0" kern="1200" dirty="0">
                          <a:solidFill>
                            <a:schemeClr val="dk1"/>
                          </a:solidFill>
                          <a:effectLst/>
                          <a:latin typeface="+mn-lt"/>
                          <a:ea typeface="+mn-ea"/>
                          <a:cs typeface="Arial" panose="020B0604020202020204" pitchFamily="34" charset="0"/>
                        </a:rPr>
                        <a:t> le </a:t>
                      </a:r>
                      <a:r>
                        <a:rPr lang="en-GB" sz="1100" b="0" i="0" kern="1200" dirty="0" err="1">
                          <a:solidFill>
                            <a:schemeClr val="dk1"/>
                          </a:solidFill>
                          <a:effectLst/>
                          <a:latin typeface="+mn-lt"/>
                          <a:ea typeface="+mn-ea"/>
                          <a:cs typeface="Arial" panose="020B0604020202020204" pitchFamily="34" charset="0"/>
                        </a:rPr>
                        <a:t>risque</a:t>
                      </a:r>
                      <a:r>
                        <a:rPr lang="en-GB" sz="1100" b="0" i="0" kern="1200" dirty="0">
                          <a:solidFill>
                            <a:schemeClr val="dk1"/>
                          </a:solidFill>
                          <a:effectLst/>
                          <a:latin typeface="+mn-lt"/>
                          <a:ea typeface="+mn-ea"/>
                          <a:cs typeface="Arial" panose="020B0604020202020204" pitchFamily="34" charset="0"/>
                        </a:rPr>
                        <a:t> de rupture ;</a:t>
                      </a:r>
                    </a:p>
                    <a:p>
                      <a:pPr marL="285750" indent="-2857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285750" indent="-2857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Défaillances</a:t>
                      </a:r>
                      <a:r>
                        <a:rPr lang="en-GB" sz="1100" b="0" i="0" kern="1200" dirty="0">
                          <a:solidFill>
                            <a:schemeClr val="dk1"/>
                          </a:solidFill>
                          <a:effectLst/>
                          <a:latin typeface="+mn-lt"/>
                          <a:ea typeface="+mn-ea"/>
                          <a:cs typeface="Arial" panose="020B0604020202020204" pitchFamily="34" charset="0"/>
                        </a:rPr>
                        <a:t> du </a:t>
                      </a:r>
                      <a:r>
                        <a:rPr lang="en-GB" sz="1100" b="1" i="0" kern="1200" dirty="0" err="1">
                          <a:solidFill>
                            <a:schemeClr val="dk1"/>
                          </a:solidFill>
                          <a:effectLst/>
                          <a:latin typeface="+mn-lt"/>
                          <a:ea typeface="+mn-ea"/>
                          <a:cs typeface="Arial" panose="020B0604020202020204" pitchFamily="34" charset="0"/>
                        </a:rPr>
                        <a:t>système</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qualité</a:t>
                      </a:r>
                      <a:r>
                        <a:rPr lang="en-GB" sz="1100" b="1"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en</a:t>
                      </a:r>
                      <a:r>
                        <a:rPr lang="en-GB" sz="1100" b="0" i="0" kern="1200" dirty="0">
                          <a:solidFill>
                            <a:schemeClr val="dk1"/>
                          </a:solidFill>
                          <a:effectLst/>
                          <a:latin typeface="+mn-lt"/>
                          <a:ea typeface="+mn-ea"/>
                          <a:cs typeface="Arial" panose="020B0604020202020204" pitchFamily="34" charset="0"/>
                        </a:rPr>
                        <a:t> lien </a:t>
                      </a:r>
                      <a:r>
                        <a:rPr lang="en-GB" sz="1100" b="0" i="0" kern="1200" dirty="0" err="1">
                          <a:solidFill>
                            <a:schemeClr val="dk1"/>
                          </a:solidFill>
                          <a:effectLst/>
                          <a:latin typeface="+mn-lt"/>
                          <a:ea typeface="+mn-ea"/>
                          <a:cs typeface="Arial" panose="020B0604020202020204" pitchFamily="34" charset="0"/>
                        </a:rPr>
                        <a:t>notamment</a:t>
                      </a:r>
                      <a:r>
                        <a:rPr lang="en-GB" sz="1100" b="0" i="0" kern="1200" dirty="0">
                          <a:solidFill>
                            <a:schemeClr val="dk1"/>
                          </a:solidFill>
                          <a:effectLst/>
                          <a:latin typeface="+mn-lt"/>
                          <a:ea typeface="+mn-ea"/>
                          <a:cs typeface="Arial" panose="020B0604020202020204" pitchFamily="34" charset="0"/>
                        </a:rPr>
                        <a:t> avec </a:t>
                      </a:r>
                      <a:r>
                        <a:rPr lang="en-GB" sz="1100" b="0" i="0" kern="1200" dirty="0" err="1">
                          <a:solidFill>
                            <a:schemeClr val="dk1"/>
                          </a:solidFill>
                          <a:effectLst/>
                          <a:latin typeface="+mn-lt"/>
                          <a:ea typeface="+mn-ea"/>
                          <a:cs typeface="Arial" panose="020B0604020202020204" pitchFamily="34" charset="0"/>
                        </a:rPr>
                        <a:t>une</a:t>
                      </a:r>
                      <a:r>
                        <a:rPr lang="en-GB" sz="1100" b="0" i="0" kern="1200" dirty="0">
                          <a:solidFill>
                            <a:schemeClr val="dk1"/>
                          </a:solidFill>
                          <a:effectLst/>
                          <a:latin typeface="+mn-lt"/>
                          <a:ea typeface="+mn-ea"/>
                          <a:cs typeface="Arial" panose="020B0604020202020204" pitchFamily="34" charset="0"/>
                        </a:rPr>
                        <a:t> gestion non </a:t>
                      </a:r>
                      <a:r>
                        <a:rPr lang="en-GB" sz="1100" b="0" i="0" kern="1200" dirty="0" err="1">
                          <a:solidFill>
                            <a:schemeClr val="dk1"/>
                          </a:solidFill>
                          <a:effectLst/>
                          <a:latin typeface="+mn-lt"/>
                          <a:ea typeface="+mn-ea"/>
                          <a:cs typeface="Arial" panose="020B0604020202020204" pitchFamily="34" charset="0"/>
                        </a:rPr>
                        <a:t>satisfaisante</a:t>
                      </a:r>
                      <a:r>
                        <a:rPr lang="en-GB" sz="1100" b="0" i="0" kern="1200" dirty="0">
                          <a:solidFill>
                            <a:schemeClr val="dk1"/>
                          </a:solidFill>
                          <a:effectLst/>
                          <a:latin typeface="+mn-lt"/>
                          <a:ea typeface="+mn-ea"/>
                          <a:cs typeface="Arial" panose="020B0604020202020204" pitchFamily="34" charset="0"/>
                        </a:rPr>
                        <a:t> des </a:t>
                      </a:r>
                      <a:r>
                        <a:rPr lang="en-GB" sz="1100" b="0" i="0" kern="1200" dirty="0" err="1">
                          <a:solidFill>
                            <a:schemeClr val="dk1"/>
                          </a:solidFill>
                          <a:effectLst/>
                          <a:latin typeface="+mn-lt"/>
                          <a:ea typeface="+mn-ea"/>
                          <a:cs typeface="Arial" panose="020B0604020202020204" pitchFamily="34" charset="0"/>
                        </a:rPr>
                        <a:t>déviations</a:t>
                      </a:r>
                      <a:r>
                        <a:rPr lang="en-GB" sz="1100" b="0" i="0" kern="1200" dirty="0">
                          <a:solidFill>
                            <a:schemeClr val="dk1"/>
                          </a:solidFill>
                          <a:effectLst/>
                          <a:latin typeface="+mn-lt"/>
                          <a:ea typeface="+mn-ea"/>
                          <a:cs typeface="Arial" panose="020B0604020202020204" pitchFamily="34" charset="0"/>
                        </a:rPr>
                        <a:t> et des changements ;</a:t>
                      </a:r>
                    </a:p>
                    <a:p>
                      <a:pPr marL="285750" indent="-2857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285750" indent="-2857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285750" indent="-285750" algn="just">
                        <a:buFont typeface="Arial" panose="020B0604020202020204" pitchFamily="34" charset="0"/>
                        <a:buChar char="•"/>
                      </a:pPr>
                      <a:r>
                        <a:rPr lang="en-GB" sz="1100" b="1" i="0" kern="1200" dirty="0">
                          <a:solidFill>
                            <a:schemeClr val="dk1"/>
                          </a:solidFill>
                          <a:effectLst/>
                          <a:latin typeface="+mn-lt"/>
                          <a:ea typeface="+mn-ea"/>
                          <a:cs typeface="Arial" panose="020B0604020202020204" pitchFamily="34" charset="0"/>
                        </a:rPr>
                        <a:t>Evaluation des RQP </a:t>
                      </a:r>
                      <a:r>
                        <a:rPr lang="en-GB" sz="1100" b="0" i="0" kern="1200" dirty="0">
                          <a:solidFill>
                            <a:schemeClr val="dk1"/>
                          </a:solidFill>
                          <a:effectLst/>
                          <a:latin typeface="+mn-lt"/>
                          <a:ea typeface="+mn-ea"/>
                          <a:cs typeface="Arial" panose="020B0604020202020204" pitchFamily="34" charset="0"/>
                        </a:rPr>
                        <a:t>par </a:t>
                      </a:r>
                      <a:r>
                        <a:rPr lang="en-GB" sz="1100" b="0" i="0" kern="1200" dirty="0" err="1">
                          <a:solidFill>
                            <a:schemeClr val="dk1"/>
                          </a:solidFill>
                          <a:effectLst/>
                          <a:latin typeface="+mn-lt"/>
                          <a:ea typeface="+mn-ea"/>
                          <a:cs typeface="Arial" panose="020B0604020202020204" pitchFamily="34" charset="0"/>
                        </a:rPr>
                        <a:t>l’établissement</a:t>
                      </a:r>
                      <a:r>
                        <a:rPr lang="en-GB" sz="1100" b="0" i="0" kern="1200" dirty="0">
                          <a:solidFill>
                            <a:schemeClr val="dk1"/>
                          </a:solidFill>
                          <a:effectLst/>
                          <a:latin typeface="+mn-lt"/>
                          <a:ea typeface="+mn-ea"/>
                          <a:cs typeface="Arial" panose="020B0604020202020204" pitchFamily="34" charset="0"/>
                        </a:rPr>
                        <a:t> </a:t>
                      </a:r>
                      <a:r>
                        <a:rPr lang="en-GB" sz="1100" b="1" i="0" kern="1200" dirty="0">
                          <a:solidFill>
                            <a:schemeClr val="dk1"/>
                          </a:solidFill>
                          <a:effectLst/>
                          <a:latin typeface="+mn-lt"/>
                          <a:ea typeface="+mn-ea"/>
                          <a:cs typeface="Arial" panose="020B0604020202020204" pitchFamily="34" charset="0"/>
                        </a:rPr>
                        <a:t>non </a:t>
                      </a:r>
                      <a:r>
                        <a:rPr lang="en-GB" sz="1100" b="1" i="0" kern="1200" dirty="0" err="1">
                          <a:solidFill>
                            <a:schemeClr val="dk1"/>
                          </a:solidFill>
                          <a:effectLst/>
                          <a:latin typeface="+mn-lt"/>
                          <a:ea typeface="+mn-ea"/>
                          <a:cs typeface="Arial" panose="020B0604020202020204" pitchFamily="34" charset="0"/>
                        </a:rPr>
                        <a:t>menée</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régulièrement</a:t>
                      </a:r>
                      <a:r>
                        <a:rPr lang="en-GB" sz="1100" b="1"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depuis</a:t>
                      </a:r>
                      <a:r>
                        <a:rPr lang="en-GB" sz="1100" b="0" i="0" kern="1200" dirty="0">
                          <a:solidFill>
                            <a:schemeClr val="dk1"/>
                          </a:solidFill>
                          <a:effectLst/>
                          <a:latin typeface="+mn-lt"/>
                          <a:ea typeface="+mn-ea"/>
                          <a:cs typeface="Arial" panose="020B0604020202020204" pitchFamily="34" charset="0"/>
                        </a:rPr>
                        <a:t> son ouverture ;</a:t>
                      </a:r>
                    </a:p>
                    <a:p>
                      <a:pPr marL="285750" indent="-2857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285750" indent="-285750" algn="just">
                        <a:buFont typeface="Arial" panose="020B0604020202020204" pitchFamily="34" charset="0"/>
                        <a:buChar char="•"/>
                      </a:pPr>
                      <a:r>
                        <a:rPr lang="en-GB" sz="1100" b="1" i="0" kern="1200" dirty="0" err="1">
                          <a:solidFill>
                            <a:srgbClr val="FA0410"/>
                          </a:solidFill>
                          <a:effectLst/>
                          <a:latin typeface="+mn-lt"/>
                          <a:ea typeface="+mn-ea"/>
                          <a:cs typeface="Arial" panose="020B0604020202020204" pitchFamily="34" charset="0"/>
                        </a:rPr>
                        <a:t>Manquements</a:t>
                      </a:r>
                      <a:r>
                        <a:rPr lang="en-GB" sz="1100" b="1" i="0" kern="1200" dirty="0">
                          <a:solidFill>
                            <a:srgbClr val="FA0410"/>
                          </a:solidFill>
                          <a:effectLst/>
                          <a:latin typeface="+mn-lt"/>
                          <a:ea typeface="+mn-ea"/>
                          <a:cs typeface="Arial" panose="020B0604020202020204" pitchFamily="34" charset="0"/>
                        </a:rPr>
                        <a:t> dans la gestion de la formation du personnel ;</a:t>
                      </a:r>
                    </a:p>
                    <a:p>
                      <a:pPr marL="285750" indent="-2857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285750" indent="-2857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Défaillances</a:t>
                      </a:r>
                      <a:r>
                        <a:rPr lang="en-GB" sz="1100" b="0" i="0" kern="1200" dirty="0">
                          <a:solidFill>
                            <a:schemeClr val="dk1"/>
                          </a:solidFill>
                          <a:effectLst/>
                          <a:latin typeface="+mn-lt"/>
                          <a:ea typeface="+mn-ea"/>
                          <a:cs typeface="Arial" panose="020B0604020202020204" pitchFamily="34" charset="0"/>
                        </a:rPr>
                        <a:t> dans la </a:t>
                      </a:r>
                      <a:r>
                        <a:rPr lang="en-GB" sz="1100" b="1" i="0" kern="1200" dirty="0">
                          <a:solidFill>
                            <a:schemeClr val="dk1"/>
                          </a:solidFill>
                          <a:effectLst/>
                          <a:latin typeface="+mn-lt"/>
                          <a:ea typeface="+mn-ea"/>
                          <a:cs typeface="Arial" panose="020B0604020202020204" pitchFamily="34" charset="0"/>
                        </a:rPr>
                        <a:t>gestion des retours des </a:t>
                      </a:r>
                      <a:r>
                        <a:rPr lang="en-GB" sz="1100" b="1" i="0" kern="1200" dirty="0" err="1">
                          <a:solidFill>
                            <a:schemeClr val="dk1"/>
                          </a:solidFill>
                          <a:effectLst/>
                          <a:latin typeface="+mn-lt"/>
                          <a:ea typeface="+mn-ea"/>
                          <a:cs typeface="Arial" panose="020B0604020202020204" pitchFamily="34" charset="0"/>
                        </a:rPr>
                        <a:t>médicaments</a:t>
                      </a:r>
                      <a:r>
                        <a:rPr lang="en-GB" sz="1100" b="0" i="0" kern="1200" dirty="0">
                          <a:solidFill>
                            <a:schemeClr val="dk1"/>
                          </a:solidFill>
                          <a:effectLst/>
                          <a:latin typeface="+mn-lt"/>
                          <a:ea typeface="+mn-ea"/>
                          <a:cs typeface="Arial" panose="020B0604020202020204" pitchFamily="34" charset="0"/>
                        </a:rPr>
                        <a:t>.</a:t>
                      </a:r>
                    </a:p>
                    <a:p>
                      <a:pPr algn="just"/>
                      <a:endParaRPr lang="en-GB" sz="1100" dirty="0">
                        <a:latin typeface="+mn-lt"/>
                        <a:cs typeface="Arial" panose="020B0604020202020204" pitchFamily="34" charset="0"/>
                      </a:endParaRPr>
                    </a:p>
                  </a:txBody>
                  <a:tcPr/>
                </a:tc>
                <a:tc>
                  <a:txBody>
                    <a:bodyPr/>
                    <a:lstStyle/>
                    <a:p>
                      <a:pPr marL="171450" indent="-1714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Etablir</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une</a:t>
                      </a:r>
                      <a:r>
                        <a:rPr lang="en-GB" sz="1100" b="0" i="0" kern="1200" dirty="0">
                          <a:solidFill>
                            <a:schemeClr val="dk1"/>
                          </a:solidFill>
                          <a:effectLst/>
                          <a:latin typeface="+mn-lt"/>
                          <a:ea typeface="+mn-ea"/>
                          <a:cs typeface="Arial" panose="020B0604020202020204" pitchFamily="34" charset="0"/>
                        </a:rPr>
                        <a:t> </a:t>
                      </a:r>
                      <a:r>
                        <a:rPr lang="en-GB" sz="1100" b="1" i="0" kern="1200" dirty="0">
                          <a:solidFill>
                            <a:schemeClr val="dk1"/>
                          </a:solidFill>
                          <a:effectLst/>
                          <a:latin typeface="+mn-lt"/>
                          <a:ea typeface="+mn-ea"/>
                          <a:cs typeface="Arial" panose="020B0604020202020204" pitchFamily="34" charset="0"/>
                        </a:rPr>
                        <a:t>collaboration avec la maison-mère </a:t>
                      </a:r>
                      <a:r>
                        <a:rPr lang="en-GB" sz="1100" b="0" i="0" kern="1200" dirty="0" err="1">
                          <a:solidFill>
                            <a:schemeClr val="dk1"/>
                          </a:solidFill>
                          <a:effectLst/>
                          <a:latin typeface="+mn-lt"/>
                          <a:ea typeface="+mn-ea"/>
                          <a:cs typeface="Arial" panose="020B0604020202020204" pitchFamily="34" charset="0"/>
                        </a:rPr>
                        <a:t>afin</a:t>
                      </a:r>
                      <a:r>
                        <a:rPr lang="en-GB" sz="1100" b="0" i="0" kern="1200" dirty="0">
                          <a:solidFill>
                            <a:schemeClr val="dk1"/>
                          </a:solidFill>
                          <a:effectLst/>
                          <a:latin typeface="+mn-lt"/>
                          <a:ea typeface="+mn-ea"/>
                          <a:cs typeface="Arial" panose="020B0604020202020204" pitchFamily="34" charset="0"/>
                        </a:rPr>
                        <a:t> de </a:t>
                      </a:r>
                      <a:r>
                        <a:rPr lang="en-GB" sz="1100" b="0" i="0" kern="1200" dirty="0" err="1">
                          <a:solidFill>
                            <a:schemeClr val="dk1"/>
                          </a:solidFill>
                          <a:effectLst/>
                          <a:latin typeface="+mn-lt"/>
                          <a:ea typeface="+mn-ea"/>
                          <a:cs typeface="Arial" panose="020B0604020202020204" pitchFamily="34" charset="0"/>
                        </a:rPr>
                        <a:t>permettre</a:t>
                      </a:r>
                      <a:r>
                        <a:rPr lang="en-GB" sz="1100" b="0" i="0" kern="1200" dirty="0">
                          <a:solidFill>
                            <a:schemeClr val="dk1"/>
                          </a:solidFill>
                          <a:effectLst/>
                          <a:latin typeface="+mn-lt"/>
                          <a:ea typeface="+mn-ea"/>
                          <a:cs typeface="Arial" panose="020B0604020202020204" pitchFamily="34" charset="0"/>
                        </a:rPr>
                        <a:t> à </a:t>
                      </a:r>
                      <a:r>
                        <a:rPr lang="en-GB" sz="1100" b="0" i="0" kern="1200" dirty="0" err="1">
                          <a:solidFill>
                            <a:schemeClr val="dk1"/>
                          </a:solidFill>
                          <a:effectLst/>
                          <a:latin typeface="+mn-lt"/>
                          <a:ea typeface="+mn-ea"/>
                          <a:cs typeface="Arial" panose="020B0604020202020204" pitchFamily="34" charset="0"/>
                        </a:rPr>
                        <a:t>l’expoitant</a:t>
                      </a:r>
                      <a:r>
                        <a:rPr lang="en-GB" sz="1100" b="0" i="0" kern="1200" dirty="0">
                          <a:solidFill>
                            <a:schemeClr val="dk1"/>
                          </a:solidFill>
                          <a:effectLst/>
                          <a:latin typeface="+mn-lt"/>
                          <a:ea typeface="+mn-ea"/>
                          <a:cs typeface="Arial" panose="020B0604020202020204" pitchFamily="34" charset="0"/>
                        </a:rPr>
                        <a:t> de </a:t>
                      </a:r>
                      <a:r>
                        <a:rPr lang="en-GB" sz="1100" b="0" i="0" kern="1200" dirty="0" err="1">
                          <a:solidFill>
                            <a:schemeClr val="dk1"/>
                          </a:solidFill>
                          <a:effectLst/>
                          <a:latin typeface="+mn-lt"/>
                          <a:ea typeface="+mn-ea"/>
                          <a:cs typeface="Arial" panose="020B0604020202020204" pitchFamily="34" charset="0"/>
                        </a:rPr>
                        <a:t>maitriser</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pleinement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ses</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activités</a:t>
                      </a:r>
                      <a:r>
                        <a:rPr lang="en-GB" sz="1100" b="0" i="0" kern="1200" dirty="0">
                          <a:solidFill>
                            <a:schemeClr val="dk1"/>
                          </a:solidFill>
                          <a:effectLst/>
                          <a:latin typeface="+mn-lt"/>
                          <a:ea typeface="+mn-ea"/>
                          <a:cs typeface="Arial" panose="020B0604020202020204" pitchFamily="34" charset="0"/>
                        </a:rPr>
                        <a:t> sur </a:t>
                      </a:r>
                      <a:r>
                        <a:rPr lang="en-GB" sz="1100" b="0" i="0" kern="1200" dirty="0" err="1">
                          <a:solidFill>
                            <a:schemeClr val="dk1"/>
                          </a:solidFill>
                          <a:effectLst/>
                          <a:latin typeface="+mn-lt"/>
                          <a:ea typeface="+mn-ea"/>
                          <a:cs typeface="Arial" panose="020B0604020202020204" pitchFamily="34" charset="0"/>
                        </a:rPr>
                        <a:t>l’ensemble</a:t>
                      </a:r>
                      <a:r>
                        <a:rPr lang="en-GB" sz="1100" b="0" i="0" kern="1200" dirty="0">
                          <a:solidFill>
                            <a:schemeClr val="dk1"/>
                          </a:solidFill>
                          <a:effectLst/>
                          <a:latin typeface="+mn-lt"/>
                          <a:ea typeface="+mn-ea"/>
                          <a:cs typeface="Arial" panose="020B0604020202020204" pitchFamily="34" charset="0"/>
                        </a:rPr>
                        <a:t> des processus et de </a:t>
                      </a:r>
                      <a:r>
                        <a:rPr lang="en-GB" sz="1100" b="0" i="0" kern="1200" dirty="0" err="1">
                          <a:solidFill>
                            <a:schemeClr val="dk1"/>
                          </a:solidFill>
                          <a:effectLst/>
                          <a:latin typeface="+mn-lt"/>
                          <a:ea typeface="+mn-ea"/>
                          <a:cs typeface="Arial" panose="020B0604020202020204" pitchFamily="34" charset="0"/>
                        </a:rPr>
                        <a:t>garantir</a:t>
                      </a:r>
                      <a:r>
                        <a:rPr lang="en-GB" sz="1100" b="0" i="0" kern="1200" dirty="0">
                          <a:solidFill>
                            <a:schemeClr val="dk1"/>
                          </a:solidFill>
                          <a:effectLst/>
                          <a:latin typeface="+mn-lt"/>
                          <a:ea typeface="+mn-ea"/>
                          <a:cs typeface="Arial" panose="020B0604020202020204" pitchFamily="34" charset="0"/>
                        </a:rPr>
                        <a:t> un </a:t>
                      </a:r>
                      <a:r>
                        <a:rPr lang="en-GB" sz="1100" b="0" i="0" kern="1200" dirty="0" err="1">
                          <a:solidFill>
                            <a:schemeClr val="dk1"/>
                          </a:solidFill>
                          <a:effectLst/>
                          <a:latin typeface="+mn-lt"/>
                          <a:ea typeface="+mn-ea"/>
                          <a:cs typeface="Arial" panose="020B0604020202020204" pitchFamily="34" charset="0"/>
                        </a:rPr>
                        <a:t>traitement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approprié</a:t>
                      </a:r>
                      <a:r>
                        <a:rPr lang="en-GB" sz="1100" b="0" i="0" kern="1200" dirty="0">
                          <a:solidFill>
                            <a:schemeClr val="dk1"/>
                          </a:solidFill>
                          <a:effectLst/>
                          <a:latin typeface="+mn-lt"/>
                          <a:ea typeface="+mn-ea"/>
                          <a:cs typeface="Arial" panose="020B0604020202020204" pitchFamily="34" charset="0"/>
                        </a:rPr>
                        <a:t> des </a:t>
                      </a:r>
                      <a:r>
                        <a:rPr lang="en-GB" sz="1100" b="0" i="0" kern="1200" dirty="0" err="1">
                          <a:solidFill>
                            <a:schemeClr val="dk1"/>
                          </a:solidFill>
                          <a:effectLst/>
                          <a:latin typeface="+mn-lt"/>
                          <a:ea typeface="+mn-ea"/>
                          <a:cs typeface="Arial" panose="020B0604020202020204" pitchFamily="34" charset="0"/>
                        </a:rPr>
                        <a:t>opérations</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constitutives</a:t>
                      </a:r>
                      <a:r>
                        <a:rPr lang="en-GB" sz="1100" b="0" i="0" kern="1200" dirty="0">
                          <a:solidFill>
                            <a:schemeClr val="dk1"/>
                          </a:solidFill>
                          <a:effectLst/>
                          <a:latin typeface="+mn-lt"/>
                          <a:ea typeface="+mn-ea"/>
                          <a:cs typeface="Arial" panose="020B0604020202020204" pitchFamily="34" charset="0"/>
                        </a:rPr>
                        <a:t> de </a:t>
                      </a:r>
                      <a:r>
                        <a:rPr lang="en-GB" sz="1100" b="0" i="0" kern="1200" dirty="0" err="1">
                          <a:solidFill>
                            <a:schemeClr val="dk1"/>
                          </a:solidFill>
                          <a:effectLst/>
                          <a:latin typeface="+mn-lt"/>
                          <a:ea typeface="+mn-ea"/>
                          <a:cs typeface="Arial" panose="020B0604020202020204" pitchFamily="34" charset="0"/>
                        </a:rPr>
                        <a:t>l’exploitation</a:t>
                      </a:r>
                      <a:r>
                        <a:rPr lang="en-GB" sz="1100" b="0" i="0" kern="1200" dirty="0">
                          <a:solidFill>
                            <a:schemeClr val="dk1"/>
                          </a:solidFill>
                          <a:effectLst/>
                          <a:latin typeface="+mn-lt"/>
                          <a:ea typeface="+mn-ea"/>
                          <a:cs typeface="Arial" panose="020B0604020202020204" pitchFamily="34" charset="0"/>
                        </a:rPr>
                        <a:t> ;</a:t>
                      </a:r>
                    </a:p>
                    <a:p>
                      <a:pPr marL="171450" indent="-1714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0" indent="0" algn="just">
                        <a:buFont typeface="Arial" panose="020B0604020202020204" pitchFamily="34" charset="0"/>
                        <a:buNone/>
                      </a:pPr>
                      <a:endParaRPr lang="en-GB" sz="1100" b="0" i="0" kern="1200" dirty="0">
                        <a:solidFill>
                          <a:schemeClr val="dk1"/>
                        </a:solidFill>
                        <a:effectLst/>
                        <a:latin typeface="+mn-lt"/>
                        <a:ea typeface="+mn-ea"/>
                        <a:cs typeface="Arial" panose="020B0604020202020204" pitchFamily="34" charset="0"/>
                      </a:endParaRPr>
                    </a:p>
                    <a:p>
                      <a:pPr marL="0" indent="0" algn="just">
                        <a:buFont typeface="Arial" panose="020B0604020202020204" pitchFamily="34" charset="0"/>
                        <a:buNone/>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Mettre</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en</a:t>
                      </a:r>
                      <a:r>
                        <a:rPr lang="en-GB" sz="1100" b="0" i="0" kern="1200" dirty="0">
                          <a:solidFill>
                            <a:schemeClr val="dk1"/>
                          </a:solidFill>
                          <a:effectLst/>
                          <a:latin typeface="+mn-lt"/>
                          <a:ea typeface="+mn-ea"/>
                          <a:cs typeface="Arial" panose="020B0604020202020204" pitchFamily="34" charset="0"/>
                        </a:rPr>
                        <a:t> place un </a:t>
                      </a:r>
                      <a:r>
                        <a:rPr lang="en-GB" sz="1100" b="1" i="0" kern="1200" dirty="0" err="1">
                          <a:solidFill>
                            <a:schemeClr val="dk1"/>
                          </a:solidFill>
                          <a:effectLst/>
                          <a:latin typeface="+mn-lt"/>
                          <a:ea typeface="+mn-ea"/>
                          <a:cs typeface="Arial" panose="020B0604020202020204" pitchFamily="34" charset="0"/>
                        </a:rPr>
                        <a:t>suivi</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efficace</a:t>
                      </a:r>
                      <a:r>
                        <a:rPr lang="en-GB" sz="1100" b="1" i="0" kern="1200" dirty="0">
                          <a:solidFill>
                            <a:schemeClr val="dk1"/>
                          </a:solidFill>
                          <a:effectLst/>
                          <a:latin typeface="+mn-lt"/>
                          <a:ea typeface="+mn-ea"/>
                          <a:cs typeface="Arial" panose="020B0604020202020204" pitchFamily="34" charset="0"/>
                        </a:rPr>
                        <a:t> des lots des MITM</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permettant</a:t>
                      </a:r>
                      <a:r>
                        <a:rPr lang="en-GB" sz="1100" b="0" i="0" kern="1200" dirty="0">
                          <a:solidFill>
                            <a:schemeClr val="dk1"/>
                          </a:solidFill>
                          <a:effectLst/>
                          <a:latin typeface="+mn-lt"/>
                          <a:ea typeface="+mn-ea"/>
                          <a:cs typeface="Arial" panose="020B0604020202020204" pitchFamily="34" charset="0"/>
                        </a:rPr>
                        <a:t> de </a:t>
                      </a:r>
                      <a:r>
                        <a:rPr lang="en-GB" sz="1100" b="0" i="0" kern="1200" dirty="0" err="1">
                          <a:solidFill>
                            <a:schemeClr val="dk1"/>
                          </a:solidFill>
                          <a:effectLst/>
                          <a:latin typeface="+mn-lt"/>
                          <a:ea typeface="+mn-ea"/>
                          <a:cs typeface="Arial" panose="020B0604020202020204" pitchFamily="34" charset="0"/>
                        </a:rPr>
                        <a:t>prévenir</a:t>
                      </a:r>
                      <a:r>
                        <a:rPr lang="en-GB" sz="1100" b="0" i="0" kern="1200" dirty="0">
                          <a:solidFill>
                            <a:schemeClr val="dk1"/>
                          </a:solidFill>
                          <a:effectLst/>
                          <a:latin typeface="+mn-lt"/>
                          <a:ea typeface="+mn-ea"/>
                          <a:cs typeface="Arial" panose="020B0604020202020204" pitchFamily="34" charset="0"/>
                        </a:rPr>
                        <a:t> tout </a:t>
                      </a:r>
                      <a:r>
                        <a:rPr lang="en-GB" sz="1100" b="0" i="0" kern="1200" dirty="0" err="1">
                          <a:solidFill>
                            <a:schemeClr val="dk1"/>
                          </a:solidFill>
                          <a:effectLst/>
                          <a:latin typeface="+mn-lt"/>
                          <a:ea typeface="+mn-ea"/>
                          <a:cs typeface="Arial" panose="020B0604020202020204" pitchFamily="34" charset="0"/>
                        </a:rPr>
                        <a:t>risque</a:t>
                      </a:r>
                      <a:r>
                        <a:rPr lang="en-GB" sz="1100" b="0" i="0" kern="1200" dirty="0">
                          <a:solidFill>
                            <a:schemeClr val="dk1"/>
                          </a:solidFill>
                          <a:effectLst/>
                          <a:latin typeface="+mn-lt"/>
                          <a:ea typeface="+mn-ea"/>
                          <a:cs typeface="Arial" panose="020B0604020202020204" pitchFamily="34" charset="0"/>
                        </a:rPr>
                        <a:t> de rupture ;</a:t>
                      </a:r>
                    </a:p>
                    <a:p>
                      <a:pPr marL="171450" indent="-1714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R</a:t>
                      </a:r>
                      <a:r>
                        <a:rPr lang="en-GB" sz="1100" b="1" i="0" kern="1200" dirty="0" err="1">
                          <a:solidFill>
                            <a:schemeClr val="dk1"/>
                          </a:solidFill>
                          <a:effectLst/>
                          <a:latin typeface="+mn-lt"/>
                          <a:ea typeface="+mn-ea"/>
                          <a:cs typeface="Arial" panose="020B0604020202020204" pitchFamily="34" charset="0"/>
                        </a:rPr>
                        <a:t>enforcer</a:t>
                      </a:r>
                      <a:r>
                        <a:rPr lang="en-GB" sz="1100" b="1" i="0" kern="1200" dirty="0">
                          <a:solidFill>
                            <a:schemeClr val="dk1"/>
                          </a:solidFill>
                          <a:effectLst/>
                          <a:latin typeface="+mn-lt"/>
                          <a:ea typeface="+mn-ea"/>
                          <a:cs typeface="Arial" panose="020B0604020202020204" pitchFamily="34" charset="0"/>
                        </a:rPr>
                        <a:t> le </a:t>
                      </a:r>
                      <a:r>
                        <a:rPr lang="en-GB" sz="1100" b="1" i="0" kern="1200" dirty="0" err="1">
                          <a:solidFill>
                            <a:schemeClr val="dk1"/>
                          </a:solidFill>
                          <a:effectLst/>
                          <a:latin typeface="+mn-lt"/>
                          <a:ea typeface="+mn-ea"/>
                          <a:cs typeface="Arial" panose="020B0604020202020204" pitchFamily="34" charset="0"/>
                        </a:rPr>
                        <a:t>système</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qualité</a:t>
                      </a:r>
                      <a:r>
                        <a:rPr lang="en-GB" sz="1100" b="1"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en</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mettant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en</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conformité</a:t>
                      </a:r>
                      <a:r>
                        <a:rPr lang="en-GB" sz="1100" b="0" i="0" kern="1200" dirty="0">
                          <a:solidFill>
                            <a:schemeClr val="dk1"/>
                          </a:solidFill>
                          <a:effectLst/>
                          <a:latin typeface="+mn-lt"/>
                          <a:ea typeface="+mn-ea"/>
                          <a:cs typeface="Arial" panose="020B0604020202020204" pitchFamily="34" charset="0"/>
                        </a:rPr>
                        <a:t> :</a:t>
                      </a:r>
                    </a:p>
                    <a:p>
                      <a:pPr marL="742950" lvl="1" indent="-285750" algn="just">
                        <a:buFont typeface="Arial" panose="020B0604020202020204" pitchFamily="34" charset="0"/>
                        <a:buChar char="•"/>
                      </a:pPr>
                      <a:r>
                        <a:rPr lang="en-GB" sz="1100" b="0" i="0" kern="1200" dirty="0">
                          <a:solidFill>
                            <a:schemeClr val="dk1"/>
                          </a:solidFill>
                          <a:effectLst/>
                          <a:latin typeface="+mn-lt"/>
                          <a:ea typeface="+mn-ea"/>
                          <a:cs typeface="Arial" panose="020B0604020202020204" pitchFamily="34" charset="0"/>
                        </a:rPr>
                        <a:t>la gestion des deviations</a:t>
                      </a:r>
                    </a:p>
                    <a:p>
                      <a:pPr marL="742950" lvl="1" indent="-285750" algn="just">
                        <a:buFont typeface="Arial" panose="020B0604020202020204" pitchFamily="34" charset="0"/>
                        <a:buChar char="•"/>
                      </a:pPr>
                      <a:r>
                        <a:rPr lang="en-GB" sz="1100" b="0" i="0" kern="1200" dirty="0">
                          <a:solidFill>
                            <a:schemeClr val="dk1"/>
                          </a:solidFill>
                          <a:effectLst/>
                          <a:latin typeface="+mn-lt"/>
                          <a:ea typeface="+mn-ea"/>
                          <a:cs typeface="Arial" panose="020B0604020202020204" pitchFamily="34" charset="0"/>
                        </a:rPr>
                        <a:t>la gestion des changements </a:t>
                      </a:r>
                    </a:p>
                    <a:p>
                      <a:pPr marL="742950" lvl="1" indent="-2857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Mettre</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en</a:t>
                      </a:r>
                      <a:r>
                        <a:rPr lang="en-GB" sz="1100" b="0" i="0" kern="1200" dirty="0">
                          <a:solidFill>
                            <a:schemeClr val="dk1"/>
                          </a:solidFill>
                          <a:effectLst/>
                          <a:latin typeface="+mn-lt"/>
                          <a:ea typeface="+mn-ea"/>
                          <a:cs typeface="Arial" panose="020B0604020202020204" pitchFamily="34" charset="0"/>
                        </a:rPr>
                        <a:t> place et assurer </a:t>
                      </a:r>
                      <a:r>
                        <a:rPr lang="en-GB" sz="1100" b="0" i="0" kern="1200" dirty="0" err="1">
                          <a:solidFill>
                            <a:schemeClr val="dk1"/>
                          </a:solidFill>
                          <a:effectLst/>
                          <a:latin typeface="+mn-lt"/>
                          <a:ea typeface="+mn-ea"/>
                          <a:cs typeface="Arial" panose="020B0604020202020204" pitchFamily="34" charset="0"/>
                        </a:rPr>
                        <a:t>une</a:t>
                      </a:r>
                      <a:r>
                        <a:rPr lang="en-GB" sz="1100" b="0"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évaluation</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régulière</a:t>
                      </a:r>
                      <a:r>
                        <a:rPr lang="en-GB" sz="1100" b="1" i="0" kern="1200" dirty="0">
                          <a:solidFill>
                            <a:schemeClr val="dk1"/>
                          </a:solidFill>
                          <a:effectLst/>
                          <a:latin typeface="+mn-lt"/>
                          <a:ea typeface="+mn-ea"/>
                          <a:cs typeface="Arial" panose="020B0604020202020204" pitchFamily="34" charset="0"/>
                        </a:rPr>
                        <a:t> des RQP </a:t>
                      </a:r>
                      <a:r>
                        <a:rPr lang="en-GB" sz="1100" b="0" i="0" kern="1200" dirty="0">
                          <a:solidFill>
                            <a:schemeClr val="dk1"/>
                          </a:solidFill>
                          <a:effectLst/>
                          <a:latin typeface="+mn-lt"/>
                          <a:ea typeface="+mn-ea"/>
                          <a:cs typeface="Arial" panose="020B0604020202020204" pitchFamily="34" charset="0"/>
                        </a:rPr>
                        <a:t>;</a:t>
                      </a:r>
                    </a:p>
                    <a:p>
                      <a:pPr marL="171450" indent="-1714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r>
                        <a:rPr lang="en-GB" sz="1100" b="1" i="0" kern="1200" dirty="0" err="1">
                          <a:solidFill>
                            <a:schemeClr val="dk1"/>
                          </a:solidFill>
                          <a:effectLst/>
                          <a:latin typeface="+mn-lt"/>
                          <a:ea typeface="+mn-ea"/>
                          <a:cs typeface="Arial" panose="020B0604020202020204" pitchFamily="34" charset="0"/>
                        </a:rPr>
                        <a:t>Déployer</a:t>
                      </a:r>
                      <a:r>
                        <a:rPr lang="en-GB" sz="1100" b="1" i="0" kern="1200" dirty="0">
                          <a:solidFill>
                            <a:schemeClr val="dk1"/>
                          </a:solidFill>
                          <a:effectLst/>
                          <a:latin typeface="+mn-lt"/>
                          <a:ea typeface="+mn-ea"/>
                          <a:cs typeface="Arial" panose="020B0604020202020204" pitchFamily="34" charset="0"/>
                        </a:rPr>
                        <a:t> un processus de formation du personnel </a:t>
                      </a:r>
                      <a:r>
                        <a:rPr lang="en-GB" sz="1100" b="0" i="0" kern="1200" dirty="0" err="1">
                          <a:solidFill>
                            <a:schemeClr val="dk1"/>
                          </a:solidFill>
                          <a:effectLst/>
                          <a:latin typeface="+mn-lt"/>
                          <a:ea typeface="+mn-ea"/>
                          <a:cs typeface="Arial" panose="020B0604020202020204" pitchFamily="34" charset="0"/>
                        </a:rPr>
                        <a:t>conforme</a:t>
                      </a:r>
                      <a:r>
                        <a:rPr lang="en-GB" sz="1100" b="0" i="0" kern="1200" dirty="0">
                          <a:solidFill>
                            <a:schemeClr val="dk1"/>
                          </a:solidFill>
                          <a:effectLst/>
                          <a:latin typeface="+mn-lt"/>
                          <a:ea typeface="+mn-ea"/>
                          <a:cs typeface="Arial" panose="020B0604020202020204" pitchFamily="34" charset="0"/>
                        </a:rPr>
                        <a:t> aux exigences </a:t>
                      </a:r>
                      <a:r>
                        <a:rPr lang="en-GB" sz="1100" b="0" i="0" kern="1200" dirty="0" err="1">
                          <a:solidFill>
                            <a:schemeClr val="dk1"/>
                          </a:solidFill>
                          <a:effectLst/>
                          <a:latin typeface="+mn-lt"/>
                          <a:ea typeface="+mn-ea"/>
                          <a:cs typeface="Arial" panose="020B0604020202020204" pitchFamily="34" charset="0"/>
                        </a:rPr>
                        <a:t>pharmaceutiques</a:t>
                      </a:r>
                      <a:r>
                        <a:rPr lang="en-GB" sz="1100" b="0" i="0" kern="1200" dirty="0">
                          <a:solidFill>
                            <a:schemeClr val="dk1"/>
                          </a:solidFill>
                          <a:effectLst/>
                          <a:latin typeface="+mn-lt"/>
                          <a:ea typeface="+mn-ea"/>
                          <a:cs typeface="Arial" panose="020B0604020202020204" pitchFamily="34" charset="0"/>
                        </a:rPr>
                        <a:t> ;</a:t>
                      </a:r>
                    </a:p>
                    <a:p>
                      <a:pPr marL="171450" indent="-1714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r>
                        <a:rPr lang="en-GB" sz="1100" b="1" i="0" kern="1200" dirty="0" err="1">
                          <a:solidFill>
                            <a:schemeClr val="dk1"/>
                          </a:solidFill>
                          <a:effectLst/>
                          <a:latin typeface="+mn-lt"/>
                          <a:ea typeface="+mn-ea"/>
                          <a:cs typeface="Arial" panose="020B0604020202020204" pitchFamily="34" charset="0"/>
                        </a:rPr>
                        <a:t>Mettre</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en</a:t>
                      </a:r>
                      <a:r>
                        <a:rPr lang="en-GB" sz="1100" b="1" i="0" kern="1200" dirty="0">
                          <a:solidFill>
                            <a:schemeClr val="dk1"/>
                          </a:solidFill>
                          <a:effectLst/>
                          <a:latin typeface="+mn-lt"/>
                          <a:ea typeface="+mn-ea"/>
                          <a:cs typeface="Arial" panose="020B0604020202020204" pitchFamily="34" charset="0"/>
                        </a:rPr>
                        <a:t> place un processus </a:t>
                      </a:r>
                      <a:r>
                        <a:rPr lang="en-GB" sz="1100" b="1" i="0" kern="1200" dirty="0" err="1">
                          <a:solidFill>
                            <a:schemeClr val="dk1"/>
                          </a:solidFill>
                          <a:effectLst/>
                          <a:latin typeface="+mn-lt"/>
                          <a:ea typeface="+mn-ea"/>
                          <a:cs typeface="Arial" panose="020B0604020202020204" pitchFamily="34" charset="0"/>
                        </a:rPr>
                        <a:t>formalisé</a:t>
                      </a:r>
                      <a:r>
                        <a:rPr lang="en-GB" sz="1100" b="1" i="0" kern="1200" dirty="0">
                          <a:solidFill>
                            <a:schemeClr val="dk1"/>
                          </a:solidFill>
                          <a:effectLst/>
                          <a:latin typeface="+mn-lt"/>
                          <a:ea typeface="+mn-ea"/>
                          <a:cs typeface="Arial" panose="020B0604020202020204" pitchFamily="34" charset="0"/>
                        </a:rPr>
                        <a:t> et </a:t>
                      </a:r>
                      <a:r>
                        <a:rPr lang="en-GB" sz="1100" b="1" i="0" kern="1200" dirty="0" err="1">
                          <a:solidFill>
                            <a:schemeClr val="dk1"/>
                          </a:solidFill>
                          <a:effectLst/>
                          <a:latin typeface="+mn-lt"/>
                          <a:ea typeface="+mn-ea"/>
                          <a:cs typeface="Arial" panose="020B0604020202020204" pitchFamily="34" charset="0"/>
                        </a:rPr>
                        <a:t>documenté</a:t>
                      </a:r>
                      <a:r>
                        <a:rPr lang="en-GB" sz="1100" b="1" i="0" kern="1200" dirty="0">
                          <a:solidFill>
                            <a:schemeClr val="dk1"/>
                          </a:solidFill>
                          <a:effectLst/>
                          <a:latin typeface="+mn-lt"/>
                          <a:ea typeface="+mn-ea"/>
                          <a:cs typeface="Arial" panose="020B0604020202020204" pitchFamily="34" charset="0"/>
                        </a:rPr>
                        <a:t> pour la gestion des retours des </a:t>
                      </a:r>
                      <a:r>
                        <a:rPr lang="en-GB" sz="1100" b="1" i="0" kern="1200" dirty="0" err="1">
                          <a:solidFill>
                            <a:schemeClr val="dk1"/>
                          </a:solidFill>
                          <a:effectLst/>
                          <a:latin typeface="+mn-lt"/>
                          <a:ea typeface="+mn-ea"/>
                          <a:cs typeface="Arial" panose="020B0604020202020204" pitchFamily="34" charset="0"/>
                        </a:rPr>
                        <a:t>médicaments</a:t>
                      </a:r>
                      <a:r>
                        <a:rPr lang="en-GB" sz="1100" b="0" i="0" kern="1200" dirty="0">
                          <a:solidFill>
                            <a:schemeClr val="dk1"/>
                          </a:solidFill>
                          <a:effectLst/>
                          <a:latin typeface="+mn-lt"/>
                          <a:ea typeface="+mn-ea"/>
                          <a:cs typeface="Arial" panose="020B0604020202020204" pitchFamily="34" charset="0"/>
                        </a:rPr>
                        <a:t>.</a:t>
                      </a:r>
                    </a:p>
                    <a:p>
                      <a:pPr algn="just"/>
                      <a:endParaRPr lang="en-GB" sz="1100" dirty="0">
                        <a:latin typeface="+mn-lt"/>
                        <a:cs typeface="Arial" panose="020B0604020202020204" pitchFamily="34" charset="0"/>
                      </a:endParaRPr>
                    </a:p>
                  </a:txBody>
                  <a:tcPr/>
                </a:tc>
                <a:tc>
                  <a:txBody>
                    <a:bodyPr/>
                    <a:lstStyle/>
                    <a:p>
                      <a:r>
                        <a:rPr lang="en-GB" sz="1100" dirty="0">
                          <a:latin typeface="+mn-lt"/>
                          <a:cs typeface="Arial" panose="020B0604020202020204" pitchFamily="34" charset="0"/>
                        </a:rPr>
                        <a:t>4 </a:t>
                      </a:r>
                      <a:r>
                        <a:rPr lang="en-GB" sz="1100" dirty="0" err="1">
                          <a:latin typeface="+mn-lt"/>
                          <a:cs typeface="Arial" panose="020B0604020202020204" pitchFamily="34" charset="0"/>
                        </a:rPr>
                        <a:t>mois</a:t>
                      </a:r>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r>
                        <a:rPr lang="en-GB" sz="1100" dirty="0">
                          <a:latin typeface="+mn-lt"/>
                          <a:cs typeface="Arial" panose="020B0604020202020204" pitchFamily="34" charset="0"/>
                        </a:rPr>
                        <a:t>4 </a:t>
                      </a:r>
                      <a:r>
                        <a:rPr lang="en-GB" sz="1100" dirty="0" err="1">
                          <a:latin typeface="+mn-lt"/>
                          <a:cs typeface="Arial" panose="020B0604020202020204" pitchFamily="34" charset="0"/>
                        </a:rPr>
                        <a:t>mois</a:t>
                      </a:r>
                      <a:r>
                        <a:rPr lang="en-GB" sz="1100" dirty="0">
                          <a:latin typeface="+mn-lt"/>
                          <a:cs typeface="Arial" panose="020B0604020202020204" pitchFamily="34" charset="0"/>
                        </a:rPr>
                        <a:t> </a:t>
                      </a:r>
                    </a:p>
                    <a:p>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r>
                        <a:rPr lang="en-GB" sz="1100" dirty="0">
                          <a:latin typeface="+mn-lt"/>
                          <a:cs typeface="Arial" panose="020B0604020202020204" pitchFamily="34" charset="0"/>
                        </a:rPr>
                        <a:t>6 </a:t>
                      </a:r>
                      <a:r>
                        <a:rPr lang="en-GB" sz="1100" dirty="0" err="1">
                          <a:latin typeface="+mn-lt"/>
                          <a:cs typeface="Arial" panose="020B0604020202020204" pitchFamily="34" charset="0"/>
                        </a:rPr>
                        <a:t>mois</a:t>
                      </a:r>
                      <a:endParaRPr lang="en-GB" sz="1100" dirty="0">
                        <a:latin typeface="+mn-lt"/>
                        <a:cs typeface="Arial" panose="020B0604020202020204" pitchFamily="34" charset="0"/>
                      </a:endParaRPr>
                    </a:p>
                    <a:p>
                      <a:r>
                        <a:rPr lang="en-GB" sz="1100" dirty="0">
                          <a:latin typeface="+mn-lt"/>
                          <a:cs typeface="Arial" panose="020B0604020202020204" pitchFamily="34" charset="0"/>
                        </a:rPr>
                        <a:t>3 </a:t>
                      </a:r>
                      <a:r>
                        <a:rPr lang="en-GB" sz="1100" dirty="0" err="1">
                          <a:latin typeface="+mn-lt"/>
                          <a:cs typeface="Arial" panose="020B0604020202020204" pitchFamily="34" charset="0"/>
                        </a:rPr>
                        <a:t>mois</a:t>
                      </a:r>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r>
                        <a:rPr lang="en-GB" sz="1100" dirty="0">
                          <a:latin typeface="+mn-lt"/>
                          <a:cs typeface="Arial" panose="020B0604020202020204" pitchFamily="34" charset="0"/>
                        </a:rPr>
                        <a:t>6 </a:t>
                      </a:r>
                      <a:r>
                        <a:rPr lang="en-GB" sz="1100" dirty="0" err="1">
                          <a:latin typeface="+mn-lt"/>
                          <a:cs typeface="Arial" panose="020B0604020202020204" pitchFamily="34" charset="0"/>
                        </a:rPr>
                        <a:t>mois</a:t>
                      </a:r>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r>
                        <a:rPr lang="en-GB" sz="1100" dirty="0">
                          <a:latin typeface="+mn-lt"/>
                          <a:cs typeface="Arial" panose="020B0604020202020204" pitchFamily="34" charset="0"/>
                        </a:rPr>
                        <a:t>6 </a:t>
                      </a:r>
                      <a:r>
                        <a:rPr lang="en-GB" sz="1100" dirty="0" err="1">
                          <a:latin typeface="+mn-lt"/>
                          <a:cs typeface="Arial" panose="020B0604020202020204" pitchFamily="34" charset="0"/>
                        </a:rPr>
                        <a:t>mois</a:t>
                      </a:r>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endParaRPr lang="en-GB" sz="1100" dirty="0">
                        <a:latin typeface="+mn-lt"/>
                        <a:cs typeface="Arial" panose="020B0604020202020204" pitchFamily="34" charset="0"/>
                      </a:endParaRPr>
                    </a:p>
                    <a:p>
                      <a:r>
                        <a:rPr lang="en-GB" sz="1100" dirty="0">
                          <a:latin typeface="+mn-lt"/>
                          <a:cs typeface="Arial" panose="020B0604020202020204" pitchFamily="34" charset="0"/>
                        </a:rPr>
                        <a:t>3 </a:t>
                      </a:r>
                      <a:r>
                        <a:rPr lang="en-GB" sz="1100" dirty="0" err="1">
                          <a:latin typeface="+mn-lt"/>
                          <a:cs typeface="Arial" panose="020B0604020202020204" pitchFamily="34" charset="0"/>
                        </a:rPr>
                        <a:t>mois</a:t>
                      </a:r>
                      <a:endParaRPr lang="en-GB" sz="1100" dirty="0">
                        <a:latin typeface="+mn-lt"/>
                        <a:cs typeface="Arial" panose="020B0604020202020204" pitchFamily="34" charset="0"/>
                      </a:endParaRPr>
                    </a:p>
                  </a:txBody>
                  <a:tcPr/>
                </a:tc>
                <a:extLst>
                  <a:ext uri="{0D108BD9-81ED-4DB2-BD59-A6C34878D82A}">
                    <a16:rowId xmlns:a16="http://schemas.microsoft.com/office/drawing/2014/main" val="3353479530"/>
                  </a:ext>
                </a:extLst>
              </a:tr>
              <a:tr h="1247557">
                <a:tc>
                  <a:txBody>
                    <a:bodyPr/>
                    <a:lstStyle/>
                    <a:p>
                      <a:r>
                        <a:rPr lang="fr-FR" sz="1600" b="1" u="none" kern="1200" dirty="0">
                          <a:solidFill>
                            <a:schemeClr val="lt1"/>
                          </a:solidFill>
                          <a:latin typeface="+mn-lt"/>
                          <a:ea typeface="+mn-ea"/>
                          <a:cs typeface="Arial" panose="020B0604020202020204" pitchFamily="34" charset="0"/>
                        </a:rPr>
                        <a:t>PV</a:t>
                      </a:r>
                    </a:p>
                    <a:p>
                      <a:endParaRPr lang="fr-FR" sz="1600" b="1" u="none" kern="1200" dirty="0">
                        <a:solidFill>
                          <a:schemeClr val="lt1"/>
                        </a:solidFill>
                        <a:latin typeface="+mn-lt"/>
                        <a:ea typeface="+mn-ea"/>
                        <a:cs typeface="Arial" panose="020B0604020202020204" pitchFamily="34" charset="0"/>
                      </a:endParaRPr>
                    </a:p>
                    <a:p>
                      <a:r>
                        <a:rPr lang="fr-FR" sz="1600" b="0" u="none" kern="1200" dirty="0" err="1">
                          <a:solidFill>
                            <a:schemeClr val="lt1"/>
                          </a:solidFill>
                          <a:latin typeface="+mn-lt"/>
                          <a:ea typeface="+mn-ea"/>
                          <a:cs typeface="Arial" panose="020B0604020202020204" pitchFamily="34" charset="0"/>
                        </a:rPr>
                        <a:t>Orphalan</a:t>
                      </a:r>
                      <a:r>
                        <a:rPr lang="fr-FR" sz="1600" b="0" u="none" kern="1200" dirty="0">
                          <a:solidFill>
                            <a:schemeClr val="lt1"/>
                          </a:solidFill>
                          <a:latin typeface="+mn-lt"/>
                          <a:ea typeface="+mn-ea"/>
                          <a:cs typeface="Arial" panose="020B0604020202020204" pitchFamily="34" charset="0"/>
                        </a:rPr>
                        <a:t> </a:t>
                      </a:r>
                    </a:p>
                    <a:p>
                      <a:r>
                        <a:rPr lang="fr-FR" sz="1600" b="0" i="0" u="none" kern="1200" dirty="0">
                          <a:solidFill>
                            <a:schemeClr val="lt1"/>
                          </a:solidFill>
                          <a:latin typeface="+mn-lt"/>
                          <a:ea typeface="+mn-ea"/>
                          <a:cs typeface="Arial" panose="020B0604020202020204" pitchFamily="34" charset="0"/>
                        </a:rPr>
                        <a:t>08.06.26</a:t>
                      </a:r>
                      <a:endParaRPr lang="en-GB" sz="1600" b="1" i="0" u="none" kern="1200" dirty="0">
                        <a:solidFill>
                          <a:schemeClr val="lt1"/>
                        </a:solidFill>
                        <a:latin typeface="+mn-lt"/>
                        <a:ea typeface="+mn-ea"/>
                        <a:cs typeface="Arial" panose="020B0604020202020204" pitchFamily="34" charset="0"/>
                      </a:endParaRPr>
                    </a:p>
                  </a:txBody>
                  <a:tcPr>
                    <a:solidFill>
                      <a:schemeClr val="accent5"/>
                    </a:solidFill>
                  </a:tcPr>
                </a:tc>
                <a:tc>
                  <a:txBody>
                    <a:bodyPr/>
                    <a:lstStyle/>
                    <a:p>
                      <a:pPr marL="171450" indent="-1714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Défaillances</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persistantes</a:t>
                      </a:r>
                      <a:r>
                        <a:rPr lang="en-GB" sz="1100" b="0" i="0" kern="1200" dirty="0">
                          <a:solidFill>
                            <a:schemeClr val="dk1"/>
                          </a:solidFill>
                          <a:effectLst/>
                          <a:latin typeface="+mn-lt"/>
                          <a:ea typeface="+mn-ea"/>
                          <a:cs typeface="Arial" panose="020B0604020202020204" pitchFamily="34" charset="0"/>
                        </a:rPr>
                        <a:t> dans la gestion de la </a:t>
                      </a:r>
                      <a:r>
                        <a:rPr lang="en-GB" sz="1100" b="1" i="0" kern="1200" dirty="0">
                          <a:solidFill>
                            <a:schemeClr val="dk1"/>
                          </a:solidFill>
                          <a:effectLst/>
                          <a:latin typeface="+mn-lt"/>
                          <a:ea typeface="+mn-ea"/>
                          <a:cs typeface="Arial" panose="020B0604020202020204" pitchFamily="34" charset="0"/>
                        </a:rPr>
                        <a:t>PV </a:t>
                      </a:r>
                      <a:r>
                        <a:rPr lang="en-GB" sz="1100" b="0" i="0" kern="1200" dirty="0">
                          <a:solidFill>
                            <a:schemeClr val="dk1"/>
                          </a:solidFill>
                          <a:effectLst/>
                          <a:latin typeface="+mn-lt"/>
                          <a:ea typeface="+mn-ea"/>
                          <a:cs typeface="Arial" panose="020B0604020202020204" pitchFamily="34" charset="0"/>
                        </a:rPr>
                        <a:t>;</a:t>
                      </a:r>
                    </a:p>
                    <a:p>
                      <a:pPr marL="171450" indent="-1714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r>
                        <a:rPr lang="en-GB" sz="1100" b="0" i="0" kern="1200" dirty="0" err="1">
                          <a:solidFill>
                            <a:srgbClr val="FA0410"/>
                          </a:solidFill>
                          <a:effectLst/>
                          <a:latin typeface="+mn-lt"/>
                          <a:ea typeface="+mn-ea"/>
                          <a:cs typeface="Arial" panose="020B0604020202020204" pitchFamily="34" charset="0"/>
                        </a:rPr>
                        <a:t>Carences</a:t>
                      </a:r>
                      <a:r>
                        <a:rPr lang="en-GB" sz="1100" b="0" i="0" kern="1200" dirty="0">
                          <a:solidFill>
                            <a:srgbClr val="FA0410"/>
                          </a:solidFill>
                          <a:effectLst/>
                          <a:latin typeface="+mn-lt"/>
                          <a:ea typeface="+mn-ea"/>
                          <a:cs typeface="Arial" panose="020B0604020202020204" pitchFamily="34" charset="0"/>
                        </a:rPr>
                        <a:t> dans la </a:t>
                      </a:r>
                      <a:r>
                        <a:rPr lang="en-GB" sz="1100" b="1" i="0" kern="1200" dirty="0" err="1">
                          <a:solidFill>
                            <a:srgbClr val="FA0410"/>
                          </a:solidFill>
                          <a:effectLst/>
                          <a:latin typeface="+mn-lt"/>
                          <a:ea typeface="+mn-ea"/>
                          <a:cs typeface="Arial" panose="020B0604020202020204" pitchFamily="34" charset="0"/>
                        </a:rPr>
                        <a:t>maîtrise</a:t>
                      </a:r>
                      <a:r>
                        <a:rPr lang="en-GB" sz="1100" b="1" i="0" kern="1200" dirty="0">
                          <a:solidFill>
                            <a:srgbClr val="FA0410"/>
                          </a:solidFill>
                          <a:effectLst/>
                          <a:latin typeface="+mn-lt"/>
                          <a:ea typeface="+mn-ea"/>
                          <a:cs typeface="Arial" panose="020B0604020202020204" pitchFamily="34" charset="0"/>
                        </a:rPr>
                        <a:t> des </a:t>
                      </a:r>
                      <a:r>
                        <a:rPr lang="en-GB" sz="1100" b="1" i="0" kern="1200" dirty="0" err="1">
                          <a:solidFill>
                            <a:srgbClr val="FA0410"/>
                          </a:solidFill>
                          <a:effectLst/>
                          <a:latin typeface="+mn-lt"/>
                          <a:ea typeface="+mn-ea"/>
                          <a:cs typeface="Arial" panose="020B0604020202020204" pitchFamily="34" charset="0"/>
                        </a:rPr>
                        <a:t>activités</a:t>
                      </a:r>
                      <a:r>
                        <a:rPr lang="en-GB" sz="1100" b="1" i="0" kern="1200" dirty="0">
                          <a:solidFill>
                            <a:srgbClr val="FA0410"/>
                          </a:solidFill>
                          <a:effectLst/>
                          <a:latin typeface="+mn-lt"/>
                          <a:ea typeface="+mn-ea"/>
                          <a:cs typeface="Arial" panose="020B0604020202020204" pitchFamily="34" charset="0"/>
                        </a:rPr>
                        <a:t> </a:t>
                      </a:r>
                      <a:r>
                        <a:rPr lang="en-GB" sz="1100" b="1" i="0" kern="1200" dirty="0" err="1">
                          <a:solidFill>
                            <a:srgbClr val="FA0410"/>
                          </a:solidFill>
                          <a:effectLst/>
                          <a:latin typeface="+mn-lt"/>
                          <a:ea typeface="+mn-ea"/>
                          <a:cs typeface="Arial" panose="020B0604020202020204" pitchFamily="34" charset="0"/>
                        </a:rPr>
                        <a:t>externalisées</a:t>
                      </a:r>
                      <a:endParaRPr lang="en-GB" sz="1100" b="0" i="0" kern="1200" dirty="0">
                        <a:solidFill>
                          <a:srgbClr val="FA0410"/>
                        </a:solidFill>
                        <a:effectLst/>
                        <a:latin typeface="+mn-lt"/>
                        <a:ea typeface="+mn-ea"/>
                        <a:cs typeface="Arial" panose="020B0604020202020204" pitchFamily="34" charset="0"/>
                      </a:endParaRPr>
                    </a:p>
                  </a:txBody>
                  <a:tcPr/>
                </a:tc>
                <a:tc>
                  <a:txBody>
                    <a:bodyPr/>
                    <a:lstStyle/>
                    <a:p>
                      <a:pPr marL="171450" indent="-1714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M</a:t>
                      </a:r>
                      <a:r>
                        <a:rPr lang="en-GB" sz="1100" b="1" i="0" kern="1200" dirty="0" err="1">
                          <a:solidFill>
                            <a:schemeClr val="dk1"/>
                          </a:solidFill>
                          <a:effectLst/>
                          <a:latin typeface="+mn-lt"/>
                          <a:ea typeface="+mn-ea"/>
                          <a:cs typeface="Arial" panose="020B0604020202020204" pitchFamily="34" charset="0"/>
                        </a:rPr>
                        <a:t>ettre</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en</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conformité</a:t>
                      </a:r>
                      <a:r>
                        <a:rPr lang="en-GB" sz="1100" b="1" i="0" kern="1200" dirty="0">
                          <a:solidFill>
                            <a:schemeClr val="dk1"/>
                          </a:solidFill>
                          <a:effectLst/>
                          <a:latin typeface="+mn-lt"/>
                          <a:ea typeface="+mn-ea"/>
                          <a:cs typeface="Arial" panose="020B0604020202020204" pitchFamily="34" charset="0"/>
                        </a:rPr>
                        <a:t> la gestion de la PV </a:t>
                      </a:r>
                      <a:r>
                        <a:rPr lang="en-GB" sz="1100" b="0" i="0" kern="1200" dirty="0" err="1">
                          <a:solidFill>
                            <a:schemeClr val="dk1"/>
                          </a:solidFill>
                          <a:effectLst/>
                          <a:latin typeface="+mn-lt"/>
                          <a:ea typeface="+mn-ea"/>
                          <a:cs typeface="Arial" panose="020B0604020202020204" pitchFamily="34" charset="0"/>
                        </a:rPr>
                        <a:t>afin</a:t>
                      </a:r>
                      <a:r>
                        <a:rPr lang="en-GB" sz="1100" b="0" i="0" kern="1200" dirty="0">
                          <a:solidFill>
                            <a:schemeClr val="dk1"/>
                          </a:solidFill>
                          <a:effectLst/>
                          <a:latin typeface="+mn-lt"/>
                          <a:ea typeface="+mn-ea"/>
                          <a:cs typeface="Arial" panose="020B0604020202020204" pitchFamily="34" charset="0"/>
                        </a:rPr>
                        <a:t> de </a:t>
                      </a:r>
                      <a:r>
                        <a:rPr lang="en-GB" sz="1100" b="0" i="0" kern="1200" dirty="0" err="1">
                          <a:solidFill>
                            <a:schemeClr val="dk1"/>
                          </a:solidFill>
                          <a:effectLst/>
                          <a:latin typeface="+mn-lt"/>
                          <a:ea typeface="+mn-ea"/>
                          <a:cs typeface="Arial" panose="020B0604020202020204" pitchFamily="34" charset="0"/>
                        </a:rPr>
                        <a:t>garantir</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que</a:t>
                      </a:r>
                      <a:r>
                        <a:rPr lang="en-GB" sz="1100" b="0" i="0" kern="1200" dirty="0">
                          <a:solidFill>
                            <a:schemeClr val="dk1"/>
                          </a:solidFill>
                          <a:effectLst/>
                          <a:latin typeface="+mn-lt"/>
                          <a:ea typeface="+mn-ea"/>
                          <a:cs typeface="Arial" panose="020B0604020202020204" pitchFamily="34" charset="0"/>
                        </a:rPr>
                        <a:t> les obligations et les </a:t>
                      </a:r>
                      <a:r>
                        <a:rPr lang="en-GB" sz="1100" b="0" i="0" kern="1200" dirty="0" err="1">
                          <a:solidFill>
                            <a:schemeClr val="dk1"/>
                          </a:solidFill>
                          <a:effectLst/>
                          <a:latin typeface="+mn-lt"/>
                          <a:ea typeface="+mn-ea"/>
                          <a:cs typeface="Arial" panose="020B0604020202020204" pitchFamily="34" charset="0"/>
                        </a:rPr>
                        <a:t>responsabilités</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en</a:t>
                      </a:r>
                      <a:r>
                        <a:rPr lang="en-GB" sz="1100" b="0" i="0" kern="1200" dirty="0">
                          <a:solidFill>
                            <a:schemeClr val="dk1"/>
                          </a:solidFill>
                          <a:effectLst/>
                          <a:latin typeface="+mn-lt"/>
                          <a:ea typeface="+mn-ea"/>
                          <a:cs typeface="Arial" panose="020B0604020202020204" pitchFamily="34" charset="0"/>
                        </a:rPr>
                        <a:t> matière de PV </a:t>
                      </a:r>
                      <a:r>
                        <a:rPr lang="en-GB" sz="1100" b="0" i="0" kern="1200" dirty="0" err="1">
                          <a:solidFill>
                            <a:schemeClr val="dk1"/>
                          </a:solidFill>
                          <a:effectLst/>
                          <a:latin typeface="+mn-lt"/>
                          <a:ea typeface="+mn-ea"/>
                          <a:cs typeface="Arial" panose="020B0604020202020204" pitchFamily="34" charset="0"/>
                        </a:rPr>
                        <a:t>incombant</a:t>
                      </a:r>
                      <a:r>
                        <a:rPr lang="en-GB" sz="1100" b="0" i="0" kern="1200" dirty="0">
                          <a:solidFill>
                            <a:schemeClr val="dk1"/>
                          </a:solidFill>
                          <a:effectLst/>
                          <a:latin typeface="+mn-lt"/>
                          <a:ea typeface="+mn-ea"/>
                          <a:cs typeface="Arial" panose="020B0604020202020204" pitchFamily="34" charset="0"/>
                        </a:rPr>
                        <a:t> à </a:t>
                      </a:r>
                      <a:r>
                        <a:rPr lang="en-GB" sz="1100" b="0" i="0" kern="1200" dirty="0" err="1">
                          <a:solidFill>
                            <a:schemeClr val="dk1"/>
                          </a:solidFill>
                          <a:effectLst/>
                          <a:latin typeface="+mn-lt"/>
                          <a:ea typeface="+mn-ea"/>
                          <a:cs typeface="Arial" panose="020B0604020202020204" pitchFamily="34" charset="0"/>
                        </a:rPr>
                        <a:t>l’exploitant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soient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assurées</a:t>
                      </a:r>
                      <a:r>
                        <a:rPr lang="en-GB" sz="1100" b="0" i="0" kern="1200" dirty="0">
                          <a:solidFill>
                            <a:schemeClr val="dk1"/>
                          </a:solidFill>
                          <a:effectLst/>
                          <a:latin typeface="+mn-lt"/>
                          <a:ea typeface="+mn-ea"/>
                          <a:cs typeface="Arial" panose="020B0604020202020204" pitchFamily="34" charset="0"/>
                        </a:rPr>
                        <a:t> ;</a:t>
                      </a:r>
                    </a:p>
                    <a:p>
                      <a:pPr marL="171450" indent="-1714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r>
                        <a:rPr lang="en-GB" sz="1100" b="1" i="0" kern="1200" dirty="0" err="1">
                          <a:solidFill>
                            <a:schemeClr val="dk1"/>
                          </a:solidFill>
                          <a:effectLst/>
                          <a:latin typeface="+mn-lt"/>
                          <a:ea typeface="+mn-ea"/>
                          <a:cs typeface="Arial" panose="020B0604020202020204" pitchFamily="34" charset="0"/>
                        </a:rPr>
                        <a:t>Renforcer</a:t>
                      </a:r>
                      <a:r>
                        <a:rPr lang="en-GB" sz="1100" b="1" i="0" kern="1200" dirty="0">
                          <a:solidFill>
                            <a:schemeClr val="dk1"/>
                          </a:solidFill>
                          <a:effectLst/>
                          <a:latin typeface="+mn-lt"/>
                          <a:ea typeface="+mn-ea"/>
                          <a:cs typeface="Arial" panose="020B0604020202020204" pitchFamily="34" charset="0"/>
                        </a:rPr>
                        <a:t> la </a:t>
                      </a:r>
                      <a:r>
                        <a:rPr lang="en-GB" sz="1100" b="1" i="0" kern="1200" dirty="0" err="1">
                          <a:solidFill>
                            <a:schemeClr val="dk1"/>
                          </a:solidFill>
                          <a:effectLst/>
                          <a:latin typeface="+mn-lt"/>
                          <a:ea typeface="+mn-ea"/>
                          <a:cs typeface="Arial" panose="020B0604020202020204" pitchFamily="34" charset="0"/>
                        </a:rPr>
                        <a:t>maîtrise</a:t>
                      </a:r>
                      <a:r>
                        <a:rPr lang="en-GB" sz="1100" b="1" i="0" kern="1200" dirty="0">
                          <a:solidFill>
                            <a:schemeClr val="dk1"/>
                          </a:solidFill>
                          <a:effectLst/>
                          <a:latin typeface="+mn-lt"/>
                          <a:ea typeface="+mn-ea"/>
                          <a:cs typeface="Arial" panose="020B0604020202020204" pitchFamily="34" charset="0"/>
                        </a:rPr>
                        <a:t> des </a:t>
                      </a:r>
                      <a:r>
                        <a:rPr lang="en-GB" sz="1100" b="1" i="0" kern="1200" dirty="0" err="1">
                          <a:solidFill>
                            <a:schemeClr val="dk1"/>
                          </a:solidFill>
                          <a:effectLst/>
                          <a:latin typeface="+mn-lt"/>
                          <a:ea typeface="+mn-ea"/>
                          <a:cs typeface="Arial" panose="020B0604020202020204" pitchFamily="34" charset="0"/>
                        </a:rPr>
                        <a:t>activités</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externalisées</a:t>
                      </a:r>
                      <a:r>
                        <a:rPr lang="en-GB" sz="1100" b="1"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afin</a:t>
                      </a:r>
                      <a:r>
                        <a:rPr lang="en-GB" sz="1100" b="0" i="0" kern="1200" dirty="0">
                          <a:solidFill>
                            <a:schemeClr val="dk1"/>
                          </a:solidFill>
                          <a:effectLst/>
                          <a:latin typeface="+mn-lt"/>
                          <a:ea typeface="+mn-ea"/>
                          <a:cs typeface="Arial" panose="020B0604020202020204" pitchFamily="34" charset="0"/>
                        </a:rPr>
                        <a:t> de </a:t>
                      </a:r>
                      <a:r>
                        <a:rPr lang="en-GB" sz="1100" b="0" i="0" kern="1200" dirty="0" err="1">
                          <a:solidFill>
                            <a:schemeClr val="dk1"/>
                          </a:solidFill>
                          <a:effectLst/>
                          <a:latin typeface="+mn-lt"/>
                          <a:ea typeface="+mn-ea"/>
                          <a:cs typeface="Arial" panose="020B0604020202020204" pitchFamily="34" charset="0"/>
                        </a:rPr>
                        <a:t>garantir</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qu’elles</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soient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correctement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définies</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acceptées</a:t>
                      </a:r>
                      <a:r>
                        <a:rPr lang="en-GB" sz="1100" b="0" i="0" kern="1200" dirty="0">
                          <a:solidFill>
                            <a:schemeClr val="dk1"/>
                          </a:solidFill>
                          <a:effectLst/>
                          <a:latin typeface="+mn-lt"/>
                          <a:ea typeface="+mn-ea"/>
                          <a:cs typeface="Arial" panose="020B0604020202020204" pitchFamily="34" charset="0"/>
                        </a:rPr>
                        <a:t> et fixer </a:t>
                      </a:r>
                      <a:r>
                        <a:rPr lang="en-GB" sz="1100" b="0" i="0" kern="1200" dirty="0" err="1">
                          <a:solidFill>
                            <a:schemeClr val="dk1"/>
                          </a:solidFill>
                          <a:effectLst/>
                          <a:latin typeface="+mn-lt"/>
                          <a:ea typeface="+mn-ea"/>
                          <a:cs typeface="Arial" panose="020B0604020202020204" pitchFamily="34" charset="0"/>
                        </a:rPr>
                        <a:t>clairement</a:t>
                      </a:r>
                      <a:r>
                        <a:rPr lang="en-GB" sz="1100" b="0" i="0" kern="1200" dirty="0">
                          <a:solidFill>
                            <a:schemeClr val="dk1"/>
                          </a:solidFill>
                          <a:effectLst/>
                          <a:latin typeface="+mn-lt"/>
                          <a:ea typeface="+mn-ea"/>
                          <a:cs typeface="Arial" panose="020B0604020202020204" pitchFamily="34" charset="0"/>
                        </a:rPr>
                        <a:t> les obligations de </a:t>
                      </a:r>
                      <a:r>
                        <a:rPr lang="en-GB" sz="1100" b="0" i="0" kern="1200" dirty="0" err="1">
                          <a:solidFill>
                            <a:schemeClr val="dk1"/>
                          </a:solidFill>
                          <a:effectLst/>
                          <a:latin typeface="+mn-lt"/>
                          <a:ea typeface="+mn-ea"/>
                          <a:cs typeface="Arial" panose="020B0604020202020204" pitchFamily="34" charset="0"/>
                        </a:rPr>
                        <a:t>chaque</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partie</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notamment</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en</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procédant</a:t>
                      </a:r>
                      <a:r>
                        <a:rPr lang="en-GB" sz="1100" b="0" i="0" kern="1200" dirty="0">
                          <a:solidFill>
                            <a:schemeClr val="dk1"/>
                          </a:solidFill>
                          <a:effectLst/>
                          <a:latin typeface="+mn-lt"/>
                          <a:ea typeface="+mn-ea"/>
                          <a:cs typeface="Arial" panose="020B0604020202020204" pitchFamily="34" charset="0"/>
                        </a:rPr>
                        <a:t> à la mise </a:t>
                      </a:r>
                      <a:r>
                        <a:rPr lang="en-GB" sz="1100" b="0" i="0" kern="1200" dirty="0" err="1">
                          <a:solidFill>
                            <a:schemeClr val="dk1"/>
                          </a:solidFill>
                          <a:effectLst/>
                          <a:latin typeface="+mn-lt"/>
                          <a:ea typeface="+mn-ea"/>
                          <a:cs typeface="Arial" panose="020B0604020202020204" pitchFamily="34" charset="0"/>
                        </a:rPr>
                        <a:t>en</a:t>
                      </a:r>
                      <a:r>
                        <a:rPr lang="en-GB" sz="1100" b="0" i="0" kern="1200" dirty="0">
                          <a:solidFill>
                            <a:schemeClr val="dk1"/>
                          </a:solidFill>
                          <a:effectLst/>
                          <a:latin typeface="+mn-lt"/>
                          <a:ea typeface="+mn-ea"/>
                          <a:cs typeface="Arial" panose="020B0604020202020204" pitchFamily="34" charset="0"/>
                        </a:rPr>
                        <a:t> place/actualisation des cahiers des charges et </a:t>
                      </a:r>
                      <a:r>
                        <a:rPr lang="en-GB" sz="1100" b="0" i="0" kern="1200" dirty="0" err="1">
                          <a:solidFill>
                            <a:schemeClr val="dk1"/>
                          </a:solidFill>
                          <a:effectLst/>
                          <a:latin typeface="+mn-lt"/>
                          <a:ea typeface="+mn-ea"/>
                          <a:cs typeface="Arial" panose="020B0604020202020204" pitchFamily="34" charset="0"/>
                        </a:rPr>
                        <a:t>contrats</a:t>
                      </a:r>
                      <a:r>
                        <a:rPr lang="en-GB" sz="1100" b="0" i="0" kern="1200" dirty="0">
                          <a:solidFill>
                            <a:schemeClr val="dk1"/>
                          </a:solidFill>
                          <a:effectLst/>
                          <a:latin typeface="+mn-lt"/>
                          <a:ea typeface="+mn-ea"/>
                          <a:cs typeface="Arial" panose="020B0604020202020204" pitchFamily="34" charset="0"/>
                        </a:rPr>
                        <a:t>.</a:t>
                      </a:r>
                    </a:p>
                  </a:txBody>
                  <a:tcPr/>
                </a:tc>
                <a:tc>
                  <a:txBody>
                    <a:bodyPr/>
                    <a:lstStyle/>
                    <a:p>
                      <a:r>
                        <a:rPr lang="en-GB" sz="1100" b="0" i="0" kern="1200" dirty="0">
                          <a:solidFill>
                            <a:schemeClr val="dk1"/>
                          </a:solidFill>
                          <a:effectLst/>
                          <a:latin typeface="+mn-lt"/>
                          <a:ea typeface="+mn-ea"/>
                          <a:cs typeface="Arial" panose="020B0604020202020204" pitchFamily="34" charset="0"/>
                        </a:rPr>
                        <a:t>9 </a:t>
                      </a:r>
                      <a:r>
                        <a:rPr lang="en-GB" sz="1100" b="0" i="0" kern="1200" dirty="0" err="1">
                          <a:solidFill>
                            <a:schemeClr val="dk1"/>
                          </a:solidFill>
                          <a:effectLst/>
                          <a:latin typeface="+mn-lt"/>
                          <a:ea typeface="+mn-ea"/>
                          <a:cs typeface="Arial" panose="020B0604020202020204" pitchFamily="34" charset="0"/>
                        </a:rPr>
                        <a:t>mois</a:t>
                      </a:r>
                      <a:endParaRPr lang="en-GB" sz="1100" b="0" i="0" kern="1200" dirty="0">
                        <a:solidFill>
                          <a:schemeClr val="dk1"/>
                        </a:solidFill>
                        <a:effectLst/>
                        <a:latin typeface="+mn-lt"/>
                        <a:ea typeface="+mn-ea"/>
                        <a:cs typeface="Arial" panose="020B0604020202020204" pitchFamily="34" charset="0"/>
                      </a:endParaRPr>
                    </a:p>
                    <a:p>
                      <a:endParaRPr lang="en-GB" sz="1100" b="0" i="0" kern="1200" dirty="0">
                        <a:solidFill>
                          <a:schemeClr val="dk1"/>
                        </a:solidFill>
                        <a:effectLst/>
                        <a:latin typeface="+mn-lt"/>
                        <a:ea typeface="+mn-ea"/>
                        <a:cs typeface="Arial" panose="020B0604020202020204" pitchFamily="34" charset="0"/>
                      </a:endParaRPr>
                    </a:p>
                    <a:p>
                      <a:endParaRPr lang="en-GB" sz="1100" b="0" i="0" kern="1200" dirty="0">
                        <a:solidFill>
                          <a:schemeClr val="dk1"/>
                        </a:solidFill>
                        <a:effectLst/>
                        <a:latin typeface="+mn-lt"/>
                        <a:ea typeface="+mn-ea"/>
                        <a:cs typeface="Arial" panose="020B0604020202020204" pitchFamily="34" charset="0"/>
                      </a:endParaRPr>
                    </a:p>
                    <a:p>
                      <a:endParaRPr lang="en-GB" sz="1100" b="0" i="0" kern="1200" dirty="0">
                        <a:solidFill>
                          <a:schemeClr val="dk1"/>
                        </a:solidFill>
                        <a:effectLst/>
                        <a:latin typeface="+mn-lt"/>
                        <a:ea typeface="+mn-ea"/>
                        <a:cs typeface="Arial" panose="020B0604020202020204" pitchFamily="34" charset="0"/>
                      </a:endParaRPr>
                    </a:p>
                    <a:p>
                      <a:r>
                        <a:rPr lang="en-GB" sz="1100" b="0" i="0" kern="1200" dirty="0">
                          <a:solidFill>
                            <a:schemeClr val="dk1"/>
                          </a:solidFill>
                          <a:effectLst/>
                          <a:latin typeface="+mn-lt"/>
                          <a:ea typeface="+mn-ea"/>
                          <a:cs typeface="Arial" panose="020B0604020202020204" pitchFamily="34" charset="0"/>
                        </a:rPr>
                        <a:t>4 </a:t>
                      </a:r>
                      <a:r>
                        <a:rPr lang="en-GB" sz="1100" b="0" i="0" kern="1200" dirty="0" err="1">
                          <a:solidFill>
                            <a:schemeClr val="dk1"/>
                          </a:solidFill>
                          <a:effectLst/>
                          <a:latin typeface="+mn-lt"/>
                          <a:ea typeface="+mn-ea"/>
                          <a:cs typeface="Arial" panose="020B0604020202020204" pitchFamily="34" charset="0"/>
                        </a:rPr>
                        <a:t>mois</a:t>
                      </a:r>
                      <a:endParaRPr lang="en-GB" sz="1100" b="0" i="0" kern="1200" dirty="0">
                        <a:solidFill>
                          <a:schemeClr val="dk1"/>
                        </a:solidFill>
                        <a:effectLst/>
                        <a:latin typeface="+mn-lt"/>
                        <a:ea typeface="+mn-ea"/>
                        <a:cs typeface="Arial" panose="020B0604020202020204" pitchFamily="34" charset="0"/>
                      </a:endParaRPr>
                    </a:p>
                  </a:txBody>
                  <a:tcPr/>
                </a:tc>
                <a:extLst>
                  <a:ext uri="{0D108BD9-81ED-4DB2-BD59-A6C34878D82A}">
                    <a16:rowId xmlns:a16="http://schemas.microsoft.com/office/drawing/2014/main" val="110949837"/>
                  </a:ext>
                </a:extLst>
              </a:tr>
              <a:tr h="450726">
                <a:tc>
                  <a:txBody>
                    <a:bodyPr/>
                    <a:lstStyle/>
                    <a:p>
                      <a:r>
                        <a:rPr lang="fr-FR" sz="1600" b="1" u="none" kern="1200" dirty="0">
                          <a:solidFill>
                            <a:schemeClr val="lt1"/>
                          </a:solidFill>
                          <a:latin typeface="+mn-lt"/>
                          <a:ea typeface="+mn-ea"/>
                          <a:cs typeface="Arial" panose="020B0604020202020204" pitchFamily="34" charset="0"/>
                        </a:rPr>
                        <a:t>PV</a:t>
                      </a:r>
                    </a:p>
                    <a:p>
                      <a:endParaRPr lang="fr-FR" sz="1600" b="1" u="none" kern="1200" dirty="0">
                        <a:solidFill>
                          <a:schemeClr val="lt1"/>
                        </a:solidFill>
                        <a:latin typeface="+mn-lt"/>
                        <a:ea typeface="+mn-ea"/>
                        <a:cs typeface="Arial" panose="020B0604020202020204" pitchFamily="34" charset="0"/>
                      </a:endParaRPr>
                    </a:p>
                    <a:p>
                      <a:r>
                        <a:rPr lang="fr-FR" sz="1600" b="0" u="none" kern="1200" dirty="0">
                          <a:solidFill>
                            <a:schemeClr val="lt1"/>
                          </a:solidFill>
                          <a:latin typeface="+mn-lt"/>
                          <a:ea typeface="+mn-ea"/>
                          <a:cs typeface="Arial" panose="020B0604020202020204" pitchFamily="34" charset="0"/>
                        </a:rPr>
                        <a:t>GACD </a:t>
                      </a:r>
                    </a:p>
                    <a:p>
                      <a:r>
                        <a:rPr lang="en-GB" sz="1600" b="0" i="0" u="none" kern="1200" dirty="0">
                          <a:solidFill>
                            <a:schemeClr val="lt1"/>
                          </a:solidFill>
                          <a:latin typeface="+mn-lt"/>
                          <a:ea typeface="+mn-ea"/>
                          <a:cs typeface="Arial" panose="020B0604020202020204" pitchFamily="34" charset="0"/>
                        </a:rPr>
                        <a:t>15.06.26</a:t>
                      </a:r>
                    </a:p>
                  </a:txBody>
                  <a:tcPr>
                    <a:solidFill>
                      <a:schemeClr val="accent5"/>
                    </a:solidFill>
                  </a:tcPr>
                </a:tc>
                <a:tc>
                  <a:txBody>
                    <a:bodyPr/>
                    <a:lstStyle/>
                    <a:p>
                      <a:pPr marL="171450" indent="-1714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Défaillances</a:t>
                      </a:r>
                      <a:r>
                        <a:rPr lang="en-GB" sz="1100" b="0" i="0" kern="1200" dirty="0">
                          <a:solidFill>
                            <a:schemeClr val="dk1"/>
                          </a:solidFill>
                          <a:effectLst/>
                          <a:latin typeface="+mn-lt"/>
                          <a:ea typeface="+mn-ea"/>
                          <a:cs typeface="Arial" panose="020B0604020202020204" pitchFamily="34" charset="0"/>
                        </a:rPr>
                        <a:t> dans la gestion des </a:t>
                      </a:r>
                      <a:r>
                        <a:rPr lang="en-GB" sz="1100" b="0" i="0" kern="1200" dirty="0" err="1">
                          <a:solidFill>
                            <a:schemeClr val="dk1"/>
                          </a:solidFill>
                          <a:effectLst/>
                          <a:latin typeface="+mn-lt"/>
                          <a:ea typeface="+mn-ea"/>
                          <a:cs typeface="Arial" panose="020B0604020202020204" pitchFamily="34" charset="0"/>
                        </a:rPr>
                        <a:t>cas</a:t>
                      </a:r>
                      <a:r>
                        <a:rPr lang="en-GB" sz="1100" b="0" i="0" kern="1200" dirty="0">
                          <a:solidFill>
                            <a:schemeClr val="dk1"/>
                          </a:solidFill>
                          <a:effectLst/>
                          <a:latin typeface="+mn-lt"/>
                          <a:ea typeface="+mn-ea"/>
                          <a:cs typeface="Arial" panose="020B0604020202020204" pitchFamily="34" charset="0"/>
                        </a:rPr>
                        <a:t> de </a:t>
                      </a:r>
                      <a:r>
                        <a:rPr lang="en-GB" sz="1100" b="1" i="0" kern="1200" dirty="0">
                          <a:solidFill>
                            <a:schemeClr val="dk1"/>
                          </a:solidFill>
                          <a:effectLst/>
                          <a:latin typeface="+mn-lt"/>
                          <a:ea typeface="+mn-ea"/>
                          <a:cs typeface="Arial" panose="020B0604020202020204" pitchFamily="34" charset="0"/>
                        </a:rPr>
                        <a:t>PV</a:t>
                      </a:r>
                      <a:r>
                        <a:rPr lang="en-GB" sz="1100" b="0" i="0" kern="1200" dirty="0">
                          <a:solidFill>
                            <a:schemeClr val="dk1"/>
                          </a:solidFill>
                          <a:effectLst/>
                          <a:latin typeface="+mn-lt"/>
                          <a:ea typeface="+mn-ea"/>
                          <a:cs typeface="Arial" panose="020B0604020202020204" pitchFamily="34" charset="0"/>
                        </a:rPr>
                        <a:t> ;</a:t>
                      </a:r>
                    </a:p>
                    <a:p>
                      <a:pPr marL="171450" indent="-171450" algn="just">
                        <a:buFont typeface="Arial" panose="020B0604020202020204" pitchFamily="34" charset="0"/>
                        <a:buChar char="•"/>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Manquements</a:t>
                      </a:r>
                      <a:r>
                        <a:rPr lang="en-GB" sz="1100" b="0" i="0" kern="1200" dirty="0">
                          <a:solidFill>
                            <a:schemeClr val="dk1"/>
                          </a:solidFill>
                          <a:effectLst/>
                          <a:latin typeface="+mn-lt"/>
                          <a:ea typeface="+mn-ea"/>
                          <a:cs typeface="Arial" panose="020B0604020202020204" pitchFamily="34" charset="0"/>
                        </a:rPr>
                        <a:t> </a:t>
                      </a:r>
                      <a:r>
                        <a:rPr lang="en-GB" sz="1100" b="0" i="0" kern="1200" dirty="0" err="1">
                          <a:solidFill>
                            <a:schemeClr val="dk1"/>
                          </a:solidFill>
                          <a:effectLst/>
                          <a:latin typeface="+mn-lt"/>
                          <a:ea typeface="+mn-ea"/>
                          <a:cs typeface="Arial" panose="020B0604020202020204" pitchFamily="34" charset="0"/>
                        </a:rPr>
                        <a:t>importants</a:t>
                      </a:r>
                      <a:r>
                        <a:rPr lang="en-GB" sz="1100" b="0" i="0" kern="1200" dirty="0">
                          <a:solidFill>
                            <a:schemeClr val="dk1"/>
                          </a:solidFill>
                          <a:effectLst/>
                          <a:latin typeface="+mn-lt"/>
                          <a:ea typeface="+mn-ea"/>
                          <a:cs typeface="Arial" panose="020B0604020202020204" pitchFamily="34" charset="0"/>
                        </a:rPr>
                        <a:t> dans la </a:t>
                      </a:r>
                      <a:r>
                        <a:rPr lang="en-GB" sz="1100" b="1" i="0" kern="1200" dirty="0" err="1">
                          <a:solidFill>
                            <a:schemeClr val="dk1"/>
                          </a:solidFill>
                          <a:effectLst/>
                          <a:latin typeface="+mn-lt"/>
                          <a:ea typeface="+mn-ea"/>
                          <a:cs typeface="Arial" panose="020B0604020202020204" pitchFamily="34" charset="0"/>
                        </a:rPr>
                        <a:t>méthodologie</a:t>
                      </a:r>
                      <a:r>
                        <a:rPr lang="en-GB" sz="1100" b="1" i="0" kern="1200" dirty="0">
                          <a:solidFill>
                            <a:schemeClr val="dk1"/>
                          </a:solidFill>
                          <a:effectLst/>
                          <a:latin typeface="+mn-lt"/>
                          <a:ea typeface="+mn-ea"/>
                          <a:cs typeface="Arial" panose="020B0604020202020204" pitchFamily="34" charset="0"/>
                        </a:rPr>
                        <a:t> de </a:t>
                      </a:r>
                      <a:r>
                        <a:rPr lang="en-GB" sz="1100" b="1" i="0" kern="1200" dirty="0" err="1">
                          <a:solidFill>
                            <a:schemeClr val="dk1"/>
                          </a:solidFill>
                          <a:effectLst/>
                          <a:latin typeface="+mn-lt"/>
                          <a:ea typeface="+mn-ea"/>
                          <a:cs typeface="Arial" panose="020B0604020202020204" pitchFamily="34" charset="0"/>
                        </a:rPr>
                        <a:t>traitement</a:t>
                      </a:r>
                      <a:r>
                        <a:rPr lang="en-GB" sz="1100" b="1" i="0" kern="1200" dirty="0">
                          <a:solidFill>
                            <a:schemeClr val="dk1"/>
                          </a:solidFill>
                          <a:effectLst/>
                          <a:latin typeface="+mn-lt"/>
                          <a:ea typeface="+mn-ea"/>
                          <a:cs typeface="Arial" panose="020B0604020202020204" pitchFamily="34" charset="0"/>
                        </a:rPr>
                        <a:t> et de gestion des non </a:t>
                      </a:r>
                      <a:r>
                        <a:rPr lang="en-GB" sz="1100" b="1" i="0" kern="1200" dirty="0" err="1">
                          <a:solidFill>
                            <a:schemeClr val="dk1"/>
                          </a:solidFill>
                          <a:effectLst/>
                          <a:latin typeface="+mn-lt"/>
                          <a:ea typeface="+mn-ea"/>
                          <a:cs typeface="Arial" panose="020B0604020202020204" pitchFamily="34" charset="0"/>
                        </a:rPr>
                        <a:t>conformités</a:t>
                      </a:r>
                      <a:r>
                        <a:rPr lang="en-GB" sz="1100" b="0" i="0" kern="1200" dirty="0">
                          <a:solidFill>
                            <a:schemeClr val="dk1"/>
                          </a:solidFill>
                          <a:effectLst/>
                          <a:latin typeface="+mn-lt"/>
                          <a:ea typeface="+mn-ea"/>
                          <a:cs typeface="Arial" panose="020B0604020202020204" pitchFamily="34" charset="0"/>
                        </a:rPr>
                        <a:t>,</a:t>
                      </a:r>
                    </a:p>
                  </a:txBody>
                  <a:tcPr/>
                </a:tc>
                <a:tc>
                  <a:txBody>
                    <a:bodyPr/>
                    <a:lstStyle/>
                    <a:p>
                      <a:pPr marL="171450" indent="-171450" algn="just">
                        <a:buFont typeface="Arial" panose="020B0604020202020204" pitchFamily="34" charset="0"/>
                        <a:buChar char="•"/>
                      </a:pPr>
                      <a:r>
                        <a:rPr lang="en-GB" sz="1100" b="0" i="0" kern="1200" dirty="0" err="1">
                          <a:solidFill>
                            <a:schemeClr val="dk1"/>
                          </a:solidFill>
                          <a:effectLst/>
                          <a:latin typeface="+mn-lt"/>
                          <a:ea typeface="+mn-ea"/>
                          <a:cs typeface="Arial" panose="020B0604020202020204" pitchFamily="34" charset="0"/>
                        </a:rPr>
                        <a:t>M</a:t>
                      </a:r>
                      <a:r>
                        <a:rPr lang="en-GB" sz="1100" b="1" i="0" kern="1200" dirty="0" err="1">
                          <a:solidFill>
                            <a:schemeClr val="dk1"/>
                          </a:solidFill>
                          <a:effectLst/>
                          <a:latin typeface="+mn-lt"/>
                          <a:ea typeface="+mn-ea"/>
                          <a:cs typeface="Arial" panose="020B0604020202020204" pitchFamily="34" charset="0"/>
                        </a:rPr>
                        <a:t>ettre</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en</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conformité</a:t>
                      </a:r>
                      <a:r>
                        <a:rPr lang="en-GB" sz="1100" b="1" i="0" kern="1200" dirty="0">
                          <a:solidFill>
                            <a:schemeClr val="dk1"/>
                          </a:solidFill>
                          <a:effectLst/>
                          <a:latin typeface="+mn-lt"/>
                          <a:ea typeface="+mn-ea"/>
                          <a:cs typeface="Arial" panose="020B0604020202020204" pitchFamily="34" charset="0"/>
                        </a:rPr>
                        <a:t> la gestion des </a:t>
                      </a:r>
                      <a:r>
                        <a:rPr lang="en-GB" sz="1100" b="1" i="0" kern="1200" dirty="0" err="1">
                          <a:solidFill>
                            <a:schemeClr val="dk1"/>
                          </a:solidFill>
                          <a:effectLst/>
                          <a:latin typeface="+mn-lt"/>
                          <a:ea typeface="+mn-ea"/>
                          <a:cs typeface="Arial" panose="020B0604020202020204" pitchFamily="34" charset="0"/>
                        </a:rPr>
                        <a:t>cas</a:t>
                      </a:r>
                      <a:r>
                        <a:rPr lang="en-GB" sz="1100" b="1" i="0" kern="1200" dirty="0">
                          <a:solidFill>
                            <a:schemeClr val="dk1"/>
                          </a:solidFill>
                          <a:effectLst/>
                          <a:latin typeface="+mn-lt"/>
                          <a:ea typeface="+mn-ea"/>
                          <a:cs typeface="Arial" panose="020B0604020202020204" pitchFamily="34" charset="0"/>
                        </a:rPr>
                        <a:t> de PV </a:t>
                      </a:r>
                      <a:r>
                        <a:rPr lang="en-GB" sz="1100" b="0" i="0" kern="1200" dirty="0">
                          <a:solidFill>
                            <a:schemeClr val="dk1"/>
                          </a:solidFill>
                          <a:effectLst/>
                          <a:latin typeface="+mn-lt"/>
                          <a:ea typeface="+mn-ea"/>
                          <a:cs typeface="Arial" panose="020B0604020202020204" pitchFamily="34" charset="0"/>
                        </a:rPr>
                        <a:t>;</a:t>
                      </a:r>
                    </a:p>
                    <a:p>
                      <a:pPr marL="0" indent="0" algn="just">
                        <a:buFont typeface="Arial" panose="020B0604020202020204" pitchFamily="34" charset="0"/>
                        <a:buNone/>
                      </a:pPr>
                      <a:endParaRPr lang="en-GB" sz="1100" b="0" i="0" kern="1200" dirty="0">
                        <a:solidFill>
                          <a:schemeClr val="dk1"/>
                        </a:solidFill>
                        <a:effectLst/>
                        <a:latin typeface="+mn-lt"/>
                        <a:ea typeface="+mn-ea"/>
                        <a:cs typeface="Arial" panose="020B0604020202020204" pitchFamily="34" charset="0"/>
                      </a:endParaRPr>
                    </a:p>
                    <a:p>
                      <a:pPr marL="171450" indent="-171450" algn="just">
                        <a:buFont typeface="Arial" panose="020B0604020202020204" pitchFamily="34" charset="0"/>
                        <a:buChar char="•"/>
                      </a:pPr>
                      <a:r>
                        <a:rPr lang="en-GB" sz="1100" b="1" i="0" kern="1200" dirty="0" err="1">
                          <a:solidFill>
                            <a:schemeClr val="dk1"/>
                          </a:solidFill>
                          <a:effectLst/>
                          <a:latin typeface="+mn-lt"/>
                          <a:ea typeface="+mn-ea"/>
                          <a:cs typeface="Arial" panose="020B0604020202020204" pitchFamily="34" charset="0"/>
                        </a:rPr>
                        <a:t>Déployer</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une</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méthodologie</a:t>
                      </a:r>
                      <a:r>
                        <a:rPr lang="en-GB" sz="1100" b="1" i="0" kern="1200" dirty="0">
                          <a:solidFill>
                            <a:schemeClr val="dk1"/>
                          </a:solidFill>
                          <a:effectLst/>
                          <a:latin typeface="+mn-lt"/>
                          <a:ea typeface="+mn-ea"/>
                          <a:cs typeface="Arial" panose="020B0604020202020204" pitchFamily="34" charset="0"/>
                        </a:rPr>
                        <a:t> </a:t>
                      </a:r>
                      <a:r>
                        <a:rPr lang="en-GB" sz="1100" b="1" i="0" kern="1200" dirty="0" err="1">
                          <a:solidFill>
                            <a:schemeClr val="dk1"/>
                          </a:solidFill>
                          <a:effectLst/>
                          <a:latin typeface="+mn-lt"/>
                          <a:ea typeface="+mn-ea"/>
                          <a:cs typeface="Arial" panose="020B0604020202020204" pitchFamily="34" charset="0"/>
                        </a:rPr>
                        <a:t>robuste</a:t>
                      </a:r>
                      <a:r>
                        <a:rPr lang="en-GB" sz="1100" b="1" i="0" kern="1200" dirty="0">
                          <a:solidFill>
                            <a:schemeClr val="dk1"/>
                          </a:solidFill>
                          <a:effectLst/>
                          <a:latin typeface="+mn-lt"/>
                          <a:ea typeface="+mn-ea"/>
                          <a:cs typeface="Arial" panose="020B0604020202020204" pitchFamily="34" charset="0"/>
                        </a:rPr>
                        <a:t> de </a:t>
                      </a:r>
                      <a:r>
                        <a:rPr lang="en-GB" sz="1100" b="1" i="0" kern="1200" dirty="0" err="1">
                          <a:solidFill>
                            <a:schemeClr val="dk1"/>
                          </a:solidFill>
                          <a:effectLst/>
                          <a:latin typeface="+mn-lt"/>
                          <a:ea typeface="+mn-ea"/>
                          <a:cs typeface="Arial" panose="020B0604020202020204" pitchFamily="34" charset="0"/>
                        </a:rPr>
                        <a:t>traitement</a:t>
                      </a:r>
                      <a:r>
                        <a:rPr lang="en-GB" sz="1100" b="1" i="0" kern="1200" dirty="0">
                          <a:solidFill>
                            <a:schemeClr val="dk1"/>
                          </a:solidFill>
                          <a:effectLst/>
                          <a:latin typeface="+mn-lt"/>
                          <a:ea typeface="+mn-ea"/>
                          <a:cs typeface="Arial" panose="020B0604020202020204" pitchFamily="34" charset="0"/>
                        </a:rPr>
                        <a:t> et de gestion des non </a:t>
                      </a:r>
                      <a:r>
                        <a:rPr lang="en-GB" sz="1100" b="1" i="0" kern="1200" dirty="0" err="1">
                          <a:solidFill>
                            <a:schemeClr val="dk1"/>
                          </a:solidFill>
                          <a:effectLst/>
                          <a:latin typeface="+mn-lt"/>
                          <a:ea typeface="+mn-ea"/>
                          <a:cs typeface="Arial" panose="020B0604020202020204" pitchFamily="34" charset="0"/>
                        </a:rPr>
                        <a:t>conformités</a:t>
                      </a:r>
                      <a:r>
                        <a:rPr lang="en-GB" sz="1100" b="0" i="0" kern="1200" dirty="0">
                          <a:solidFill>
                            <a:schemeClr val="dk1"/>
                          </a:solidFill>
                          <a:effectLst/>
                          <a:latin typeface="+mn-lt"/>
                          <a:ea typeface="+mn-ea"/>
                          <a:cs typeface="Arial" panose="020B0604020202020204" pitchFamily="34" charset="0"/>
                        </a:rPr>
                        <a:t>.</a:t>
                      </a:r>
                    </a:p>
                  </a:txBody>
                  <a:tcPr/>
                </a:tc>
                <a:tc>
                  <a:txBody>
                    <a:bodyPr/>
                    <a:lstStyle/>
                    <a:p>
                      <a:r>
                        <a:rPr lang="en-GB" sz="1100" b="0" i="0" kern="1200" dirty="0">
                          <a:solidFill>
                            <a:schemeClr val="dk1"/>
                          </a:solidFill>
                          <a:effectLst/>
                          <a:latin typeface="+mn-lt"/>
                          <a:ea typeface="+mn-ea"/>
                          <a:cs typeface="Arial" panose="020B0604020202020204" pitchFamily="34" charset="0"/>
                        </a:rPr>
                        <a:t>1 </a:t>
                      </a:r>
                      <a:r>
                        <a:rPr lang="en-GB" sz="1100" b="0" i="0" kern="1200" dirty="0" err="1">
                          <a:solidFill>
                            <a:schemeClr val="dk1"/>
                          </a:solidFill>
                          <a:effectLst/>
                          <a:latin typeface="+mn-lt"/>
                          <a:ea typeface="+mn-ea"/>
                          <a:cs typeface="Arial" panose="020B0604020202020204" pitchFamily="34" charset="0"/>
                        </a:rPr>
                        <a:t>mois</a:t>
                      </a:r>
                      <a:endParaRPr lang="en-GB" sz="1100" b="0" i="0" kern="1200" dirty="0">
                        <a:solidFill>
                          <a:schemeClr val="dk1"/>
                        </a:solidFill>
                        <a:effectLst/>
                        <a:latin typeface="+mn-lt"/>
                        <a:ea typeface="+mn-ea"/>
                        <a:cs typeface="Arial" panose="020B0604020202020204" pitchFamily="34" charset="0"/>
                      </a:endParaRPr>
                    </a:p>
                    <a:p>
                      <a:endParaRPr lang="en-GB" sz="1100" b="0" i="0" kern="1200" dirty="0">
                        <a:solidFill>
                          <a:schemeClr val="dk1"/>
                        </a:solidFill>
                        <a:effectLst/>
                        <a:latin typeface="+mn-lt"/>
                        <a:ea typeface="+mn-ea"/>
                        <a:cs typeface="Arial" panose="020B0604020202020204" pitchFamily="34" charset="0"/>
                      </a:endParaRPr>
                    </a:p>
                    <a:p>
                      <a:r>
                        <a:rPr lang="en-GB" sz="1100" b="0" i="0" kern="1200" dirty="0">
                          <a:solidFill>
                            <a:schemeClr val="dk1"/>
                          </a:solidFill>
                          <a:effectLst/>
                          <a:latin typeface="+mn-lt"/>
                          <a:ea typeface="+mn-ea"/>
                          <a:cs typeface="Arial" panose="020B0604020202020204" pitchFamily="34" charset="0"/>
                        </a:rPr>
                        <a:t>3 </a:t>
                      </a:r>
                      <a:r>
                        <a:rPr lang="en-GB" sz="1100" b="0" i="0" kern="1200" dirty="0" err="1">
                          <a:solidFill>
                            <a:schemeClr val="dk1"/>
                          </a:solidFill>
                          <a:effectLst/>
                          <a:latin typeface="+mn-lt"/>
                          <a:ea typeface="+mn-ea"/>
                          <a:cs typeface="Arial" panose="020B0604020202020204" pitchFamily="34" charset="0"/>
                        </a:rPr>
                        <a:t>mois</a:t>
                      </a:r>
                      <a:endParaRPr lang="en-GB" sz="1100" dirty="0">
                        <a:latin typeface="+mn-lt"/>
                        <a:cs typeface="Arial" panose="020B0604020202020204" pitchFamily="34" charset="0"/>
                      </a:endParaRPr>
                    </a:p>
                  </a:txBody>
                  <a:tcPr/>
                </a:tc>
                <a:extLst>
                  <a:ext uri="{0D108BD9-81ED-4DB2-BD59-A6C34878D82A}">
                    <a16:rowId xmlns:a16="http://schemas.microsoft.com/office/drawing/2014/main" val="2019567822"/>
                  </a:ext>
                </a:extLst>
              </a:tr>
            </a:tbl>
          </a:graphicData>
        </a:graphic>
      </p:graphicFrame>
    </p:spTree>
    <p:extLst>
      <p:ext uri="{BB962C8B-B14F-4D97-AF65-F5344CB8AC3E}">
        <p14:creationId xmlns:p14="http://schemas.microsoft.com/office/powerpoint/2010/main" val="2687601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F0092-8C3A-641C-39F0-0B058471D1D8}"/>
            </a:ext>
          </a:extLst>
        </p:cNvPr>
        <p:cNvGrpSpPr/>
        <p:nvPr/>
      </p:nvGrpSpPr>
      <p:grpSpPr>
        <a:xfrm>
          <a:off x="0" y="0"/>
          <a:ext cx="0" cy="0"/>
          <a:chOff x="0" y="0"/>
          <a:chExt cx="0" cy="0"/>
        </a:xfrm>
      </p:grpSpPr>
      <p:graphicFrame>
        <p:nvGraphicFramePr>
          <p:cNvPr id="5" name="Table 1">
            <a:extLst>
              <a:ext uri="{FF2B5EF4-FFF2-40B4-BE49-F238E27FC236}">
                <a16:creationId xmlns:a16="http://schemas.microsoft.com/office/drawing/2014/main" id="{AB5723DE-2AA6-106B-485A-1C7F05D77D1F}"/>
              </a:ext>
            </a:extLst>
          </p:cNvPr>
          <p:cNvGraphicFramePr>
            <a:graphicFrameLocks noGrp="1"/>
          </p:cNvGraphicFramePr>
          <p:nvPr>
            <p:extLst>
              <p:ext uri="{D42A27DB-BD31-4B8C-83A1-F6EECF244321}">
                <p14:modId xmlns:p14="http://schemas.microsoft.com/office/powerpoint/2010/main" val="3547522528"/>
              </p:ext>
            </p:extLst>
          </p:nvPr>
        </p:nvGraphicFramePr>
        <p:xfrm>
          <a:off x="454549" y="661948"/>
          <a:ext cx="11282902" cy="3291840"/>
        </p:xfrm>
        <a:graphic>
          <a:graphicData uri="http://schemas.openxmlformats.org/drawingml/2006/table">
            <a:tbl>
              <a:tblPr firstRow="1" firstCol="1" bandRow="1">
                <a:tableStyleId>{7DF18680-E054-41AD-8BC1-D1AEF772440D}</a:tableStyleId>
              </a:tblPr>
              <a:tblGrid>
                <a:gridCol w="1350188">
                  <a:extLst>
                    <a:ext uri="{9D8B030D-6E8A-4147-A177-3AD203B41FA5}">
                      <a16:colId xmlns:a16="http://schemas.microsoft.com/office/drawing/2014/main" val="753281397"/>
                    </a:ext>
                  </a:extLst>
                </a:gridCol>
                <a:gridCol w="4920915">
                  <a:extLst>
                    <a:ext uri="{9D8B030D-6E8A-4147-A177-3AD203B41FA5}">
                      <a16:colId xmlns:a16="http://schemas.microsoft.com/office/drawing/2014/main" val="2844133669"/>
                    </a:ext>
                  </a:extLst>
                </a:gridCol>
                <a:gridCol w="4359899">
                  <a:extLst>
                    <a:ext uri="{9D8B030D-6E8A-4147-A177-3AD203B41FA5}">
                      <a16:colId xmlns:a16="http://schemas.microsoft.com/office/drawing/2014/main" val="1664078128"/>
                    </a:ext>
                  </a:extLst>
                </a:gridCol>
                <a:gridCol w="651900">
                  <a:extLst>
                    <a:ext uri="{9D8B030D-6E8A-4147-A177-3AD203B41FA5}">
                      <a16:colId xmlns:a16="http://schemas.microsoft.com/office/drawing/2014/main" val="1794018179"/>
                    </a:ext>
                  </a:extLst>
                </a:gridCol>
              </a:tblGrid>
              <a:tr h="306832">
                <a:tc>
                  <a:txBody>
                    <a:bodyPr/>
                    <a:lstStyle/>
                    <a:p>
                      <a:pPr algn="just">
                        <a:lnSpc>
                          <a:spcPct val="100000"/>
                        </a:lnSpc>
                        <a:spcAft>
                          <a:spcPts val="800"/>
                        </a:spcAft>
                        <a:buNone/>
                      </a:pPr>
                      <a:r>
                        <a:rPr lang="fr-FR" sz="1100" kern="100" dirty="0">
                          <a:effectLst/>
                          <a:latin typeface="+mn-lt"/>
                          <a:cs typeface="Arial" panose="020B0604020202020204" pitchFamily="34" charset="0"/>
                        </a:rPr>
                        <a:t> </a:t>
                      </a:r>
                      <a:endParaRPr lang="en-GB" sz="1100" kern="100" dirty="0">
                        <a:effectLst/>
                        <a:latin typeface="+mn-lt"/>
                        <a:ea typeface="DengXian" panose="02010600030101010101" pitchFamily="2" charset="-122"/>
                        <a:cs typeface="Arial" panose="020B0604020202020204" pitchFamily="34" charset="0"/>
                      </a:endParaRPr>
                    </a:p>
                  </a:txBody>
                  <a:tcPr marL="30183" marR="30183" marT="0" marB="0"/>
                </a:tc>
                <a:tc>
                  <a:txBody>
                    <a:bodyPr/>
                    <a:lstStyle/>
                    <a:p>
                      <a:pPr algn="ctr">
                        <a:lnSpc>
                          <a:spcPct val="100000"/>
                        </a:lnSpc>
                        <a:spcAft>
                          <a:spcPts val="0"/>
                        </a:spcAft>
                        <a:buNone/>
                      </a:pPr>
                      <a:endParaRPr lang="fr-FR" sz="1100" b="1" kern="1200" dirty="0">
                        <a:solidFill>
                          <a:schemeClr val="lt1"/>
                        </a:solidFill>
                        <a:latin typeface="+mn-lt"/>
                        <a:ea typeface="+mn-ea"/>
                        <a:cs typeface="Arial" panose="020B0604020202020204" pitchFamily="34" charset="0"/>
                      </a:endParaRPr>
                    </a:p>
                    <a:p>
                      <a:pPr algn="ctr">
                        <a:lnSpc>
                          <a:spcPct val="100000"/>
                        </a:lnSpc>
                        <a:spcAft>
                          <a:spcPts val="0"/>
                        </a:spcAft>
                        <a:buNone/>
                      </a:pPr>
                      <a:r>
                        <a:rPr lang="fr-FR" sz="1100" b="1" kern="1200" dirty="0">
                          <a:solidFill>
                            <a:schemeClr val="lt1"/>
                          </a:solidFill>
                          <a:latin typeface="+mn-lt"/>
                          <a:ea typeface="+mn-ea"/>
                          <a:cs typeface="Arial" panose="020B0604020202020204" pitchFamily="34" charset="0"/>
                        </a:rPr>
                        <a:t>Manquements</a:t>
                      </a:r>
                    </a:p>
                    <a:p>
                      <a:pPr algn="ctr">
                        <a:lnSpc>
                          <a:spcPct val="100000"/>
                        </a:lnSpc>
                        <a:spcAft>
                          <a:spcPts val="0"/>
                        </a:spcAft>
                        <a:buNone/>
                      </a:pPr>
                      <a:endParaRPr lang="en-GB" sz="1100" b="1" kern="1200" dirty="0">
                        <a:solidFill>
                          <a:schemeClr val="lt1"/>
                        </a:solidFill>
                        <a:latin typeface="+mn-lt"/>
                        <a:ea typeface="+mn-ea"/>
                        <a:cs typeface="Arial" panose="020B0604020202020204" pitchFamily="34" charset="0"/>
                      </a:endParaRPr>
                    </a:p>
                    <a:p>
                      <a:pPr algn="ctr">
                        <a:lnSpc>
                          <a:spcPct val="100000"/>
                        </a:lnSpc>
                        <a:spcAft>
                          <a:spcPts val="0"/>
                        </a:spcAft>
                        <a:buNone/>
                      </a:pPr>
                      <a:endParaRPr lang="en-GB" sz="1100" b="1" kern="1200" dirty="0">
                        <a:solidFill>
                          <a:schemeClr val="lt1"/>
                        </a:solidFill>
                        <a:latin typeface="+mn-lt"/>
                        <a:ea typeface="+mn-ea"/>
                        <a:cs typeface="Arial" panose="020B0604020202020204" pitchFamily="34" charset="0"/>
                      </a:endParaRPr>
                    </a:p>
                  </a:txBody>
                  <a:tcPr marL="30183" marR="30183" marT="0" marB="0"/>
                </a:tc>
                <a:tc>
                  <a:txBody>
                    <a:bodyPr/>
                    <a:lstStyle/>
                    <a:p>
                      <a:pPr algn="ctr">
                        <a:lnSpc>
                          <a:spcPct val="100000"/>
                        </a:lnSpc>
                        <a:spcAft>
                          <a:spcPts val="0"/>
                        </a:spcAft>
                        <a:buNone/>
                      </a:pPr>
                      <a:endParaRPr lang="fr-FR" sz="1100" b="1" kern="100" dirty="0">
                        <a:effectLst/>
                        <a:latin typeface="+mn-lt"/>
                        <a:cs typeface="Arial" panose="020B0604020202020204" pitchFamily="34" charset="0"/>
                      </a:endParaRPr>
                    </a:p>
                    <a:p>
                      <a:pPr algn="ctr">
                        <a:lnSpc>
                          <a:spcPct val="100000"/>
                        </a:lnSpc>
                        <a:spcAft>
                          <a:spcPts val="0"/>
                        </a:spcAft>
                        <a:buNone/>
                      </a:pPr>
                      <a:r>
                        <a:rPr lang="fr-FR" sz="1100" b="1" kern="100" dirty="0">
                          <a:effectLst/>
                          <a:latin typeface="+mn-lt"/>
                          <a:cs typeface="Arial" panose="020B0604020202020204" pitchFamily="34" charset="0"/>
                        </a:rPr>
                        <a:t>Injonctions</a:t>
                      </a:r>
                      <a:endParaRPr lang="en-GB" sz="1100" b="1" kern="100" dirty="0">
                        <a:effectLst/>
                        <a:latin typeface="+mn-lt"/>
                        <a:ea typeface="DengXian" panose="02010600030101010101" pitchFamily="2" charset="-122"/>
                        <a:cs typeface="Arial" panose="020B0604020202020204" pitchFamily="34" charset="0"/>
                      </a:endParaRPr>
                    </a:p>
                  </a:txBody>
                  <a:tcPr marL="30183" marR="30183" marT="0" marB="0"/>
                </a:tc>
                <a:tc>
                  <a:txBody>
                    <a:bodyPr/>
                    <a:lstStyle/>
                    <a:p>
                      <a:pPr algn="ctr">
                        <a:lnSpc>
                          <a:spcPct val="100000"/>
                        </a:lnSpc>
                        <a:spcAft>
                          <a:spcPts val="0"/>
                        </a:spcAft>
                        <a:buNone/>
                      </a:pPr>
                      <a:endParaRPr lang="fr-FR" sz="1100" b="1" kern="100" dirty="0">
                        <a:effectLst/>
                        <a:latin typeface="+mn-lt"/>
                        <a:cs typeface="Arial" panose="020B0604020202020204" pitchFamily="34" charset="0"/>
                      </a:endParaRPr>
                    </a:p>
                    <a:p>
                      <a:pPr algn="ctr">
                        <a:lnSpc>
                          <a:spcPct val="100000"/>
                        </a:lnSpc>
                        <a:spcAft>
                          <a:spcPts val="0"/>
                        </a:spcAft>
                        <a:buNone/>
                      </a:pPr>
                      <a:r>
                        <a:rPr lang="fr-FR" sz="1100" b="1" kern="100" dirty="0">
                          <a:effectLst/>
                          <a:latin typeface="+mn-lt"/>
                          <a:cs typeface="Arial" panose="020B0604020202020204" pitchFamily="34" charset="0"/>
                        </a:rPr>
                        <a:t>Délais</a:t>
                      </a:r>
                      <a:endParaRPr lang="en-GB" sz="1100" b="1" kern="100" dirty="0">
                        <a:effectLst/>
                        <a:latin typeface="+mn-lt"/>
                        <a:ea typeface="DengXian" panose="02010600030101010101" pitchFamily="2" charset="-122"/>
                        <a:cs typeface="Arial" panose="020B0604020202020204" pitchFamily="34" charset="0"/>
                      </a:endParaRPr>
                    </a:p>
                  </a:txBody>
                  <a:tcPr marL="30183" marR="30183" marT="0" marB="0"/>
                </a:tc>
                <a:extLst>
                  <a:ext uri="{0D108BD9-81ED-4DB2-BD59-A6C34878D82A}">
                    <a16:rowId xmlns:a16="http://schemas.microsoft.com/office/drawing/2014/main" val="3884527342"/>
                  </a:ext>
                </a:extLst>
              </a:tr>
              <a:tr h="2193904">
                <a:tc>
                  <a:txBody>
                    <a:bodyPr/>
                    <a:lstStyle/>
                    <a:p>
                      <a:pPr marL="36000" algn="just">
                        <a:lnSpc>
                          <a:spcPct val="100000"/>
                        </a:lnSpc>
                        <a:spcAft>
                          <a:spcPts val="0"/>
                        </a:spcAft>
                        <a:buNone/>
                      </a:pPr>
                      <a:endParaRPr lang="fr-FR" sz="1200" u="sng" kern="100" dirty="0">
                        <a:effectLst/>
                        <a:latin typeface="+mn-lt"/>
                        <a:cs typeface="Arial" panose="020B0604020202020204" pitchFamily="34" charset="0"/>
                      </a:endParaRPr>
                    </a:p>
                    <a:p>
                      <a:pPr marL="36000" algn="just">
                        <a:lnSpc>
                          <a:spcPct val="100000"/>
                        </a:lnSpc>
                        <a:spcAft>
                          <a:spcPts val="0"/>
                        </a:spcAft>
                        <a:buNone/>
                      </a:pPr>
                      <a:endParaRPr lang="fr-FR" sz="1600" i="1" u="none" kern="100" dirty="0">
                        <a:effectLst/>
                        <a:latin typeface="+mn-lt"/>
                        <a:cs typeface="Arial" panose="020B0604020202020204" pitchFamily="34" charset="0"/>
                      </a:endParaRPr>
                    </a:p>
                    <a:p>
                      <a:pPr marL="36000" algn="just">
                        <a:lnSpc>
                          <a:spcPct val="100000"/>
                        </a:lnSpc>
                        <a:spcAft>
                          <a:spcPts val="0"/>
                        </a:spcAft>
                        <a:buNone/>
                      </a:pPr>
                      <a:r>
                        <a:rPr lang="fr-FR" sz="1600" b="1" i="0" u="none" kern="100" dirty="0">
                          <a:effectLst/>
                          <a:latin typeface="+mn-lt"/>
                          <a:cs typeface="Arial" panose="020B0604020202020204" pitchFamily="34" charset="0"/>
                        </a:rPr>
                        <a:t>PUBLICITE</a:t>
                      </a:r>
                      <a:endParaRPr lang="en-GB" sz="1600" b="1" i="0" u="none" kern="100" dirty="0">
                        <a:effectLst/>
                        <a:latin typeface="+mn-lt"/>
                        <a:cs typeface="Arial" panose="020B0604020202020204" pitchFamily="34" charset="0"/>
                      </a:endParaRPr>
                    </a:p>
                    <a:p>
                      <a:pPr marL="36000" algn="just">
                        <a:lnSpc>
                          <a:spcPct val="100000"/>
                        </a:lnSpc>
                        <a:spcAft>
                          <a:spcPts val="0"/>
                        </a:spcAft>
                        <a:buNone/>
                      </a:pPr>
                      <a:r>
                        <a:rPr lang="fr-FR" sz="1600" b="0" u="none" kern="100" dirty="0">
                          <a:effectLst/>
                          <a:latin typeface="+mn-lt"/>
                          <a:cs typeface="Arial" panose="020B0604020202020204" pitchFamily="34" charset="0"/>
                        </a:rPr>
                        <a:t> </a:t>
                      </a:r>
                    </a:p>
                    <a:p>
                      <a:pPr marL="36000" algn="just">
                        <a:lnSpc>
                          <a:spcPct val="100000"/>
                        </a:lnSpc>
                        <a:spcAft>
                          <a:spcPts val="0"/>
                        </a:spcAft>
                        <a:buNone/>
                      </a:pPr>
                      <a:r>
                        <a:rPr lang="fr-FR" sz="1600" b="0" u="none" kern="100" dirty="0" err="1">
                          <a:effectLst/>
                          <a:latin typeface="+mn-lt"/>
                          <a:cs typeface="Arial" panose="020B0604020202020204" pitchFamily="34" charset="0"/>
                        </a:rPr>
                        <a:t>Galderma</a:t>
                      </a:r>
                      <a:r>
                        <a:rPr lang="fr-FR" sz="1600" b="0" u="none" kern="100" dirty="0">
                          <a:effectLst/>
                          <a:latin typeface="+mn-lt"/>
                          <a:cs typeface="Arial" panose="020B0604020202020204" pitchFamily="34" charset="0"/>
                        </a:rPr>
                        <a:t> International </a:t>
                      </a:r>
                    </a:p>
                    <a:p>
                      <a:pPr marL="36000" algn="just">
                        <a:lnSpc>
                          <a:spcPct val="100000"/>
                        </a:lnSpc>
                        <a:spcAft>
                          <a:spcPts val="0"/>
                        </a:spcAft>
                        <a:buNone/>
                      </a:pPr>
                      <a:r>
                        <a:rPr lang="fr-FR" sz="1600" b="0" i="0" u="none" kern="100" dirty="0">
                          <a:effectLst/>
                          <a:latin typeface="+mn-lt"/>
                          <a:cs typeface="Arial" panose="020B0604020202020204" pitchFamily="34" charset="0"/>
                        </a:rPr>
                        <a:t>20.06.25</a:t>
                      </a:r>
                    </a:p>
                    <a:p>
                      <a:pPr marL="36000" algn="just">
                        <a:lnSpc>
                          <a:spcPct val="100000"/>
                        </a:lnSpc>
                        <a:spcAft>
                          <a:spcPts val="0"/>
                        </a:spcAft>
                        <a:buNone/>
                      </a:pPr>
                      <a:endParaRPr lang="fr-FR" sz="1200" i="1" u="none" kern="100" dirty="0">
                        <a:effectLst/>
                        <a:latin typeface="+mn-lt"/>
                        <a:cs typeface="Arial" panose="020B0604020202020204" pitchFamily="34" charset="0"/>
                      </a:endParaRPr>
                    </a:p>
                    <a:p>
                      <a:pPr marL="36000" algn="just">
                        <a:lnSpc>
                          <a:spcPct val="100000"/>
                        </a:lnSpc>
                        <a:spcAft>
                          <a:spcPts val="0"/>
                        </a:spcAft>
                        <a:buNone/>
                      </a:pPr>
                      <a:endParaRPr lang="en-GB" sz="1200" i="0" u="none" kern="100" dirty="0">
                        <a:effectLst/>
                        <a:latin typeface="+mn-lt"/>
                        <a:cs typeface="Arial" panose="020B0604020202020204" pitchFamily="34" charset="0"/>
                      </a:endParaRPr>
                    </a:p>
                  </a:txBody>
                  <a:tcPr marL="30183" marR="30183" marT="0" marB="0"/>
                </a:tc>
                <a:tc>
                  <a:txBody>
                    <a:bodyPr/>
                    <a:lstStyle/>
                    <a:p>
                      <a:pPr marL="342900" lvl="0" indent="-342900" algn="just" rtl="0">
                        <a:lnSpc>
                          <a:spcPct val="100000"/>
                        </a:lnSpc>
                        <a:spcAft>
                          <a:spcPts val="800"/>
                        </a:spcAft>
                        <a:buFont typeface="Symbol" panose="05050102010706020507" pitchFamily="18" charset="2"/>
                        <a:buChar char=""/>
                      </a:pPr>
                      <a:endParaRPr lang="fr-FR" sz="1100" kern="100" dirty="0">
                        <a:effectLst/>
                      </a:endParaRPr>
                    </a:p>
                    <a:p>
                      <a:pPr marL="342900" lvl="0" indent="-342900" algn="just" rtl="0">
                        <a:lnSpc>
                          <a:spcPct val="100000"/>
                        </a:lnSpc>
                        <a:spcAft>
                          <a:spcPts val="800"/>
                        </a:spcAft>
                        <a:buFont typeface="Symbol" panose="05050102010706020507" pitchFamily="18" charset="2"/>
                        <a:buChar char=""/>
                      </a:pPr>
                      <a:r>
                        <a:rPr lang="fr-FR" sz="1100" kern="100" dirty="0">
                          <a:effectLst/>
                        </a:rPr>
                        <a:t>Démarchage et promotion de médicaments à base de toxine botulique auprès de MG non autorisés à les prescrire et à les utiliser au regard des restrictions imposées par l'AMM, aggravés par l'absence de compte-rendu de visite détaillé.</a:t>
                      </a:r>
                    </a:p>
                    <a:p>
                      <a:pPr marL="342900" lvl="0" indent="-342900" algn="just" rtl="0">
                        <a:lnSpc>
                          <a:spcPct val="100000"/>
                        </a:lnSpc>
                        <a:spcAft>
                          <a:spcPts val="800"/>
                        </a:spcAft>
                        <a:buFont typeface="Symbol" panose="05050102010706020507" pitchFamily="18" charset="2"/>
                        <a:buChar char=""/>
                      </a:pPr>
                      <a:endParaRPr lang="en-GB" sz="1100" kern="100" dirty="0">
                        <a:effectLst/>
                      </a:endParaRPr>
                    </a:p>
                    <a:p>
                      <a:pPr marL="342900" lvl="0" indent="-342900" algn="just" rtl="0">
                        <a:lnSpc>
                          <a:spcPct val="100000"/>
                        </a:lnSpc>
                        <a:spcAft>
                          <a:spcPts val="800"/>
                        </a:spcAft>
                        <a:buFont typeface="Symbol" panose="05050102010706020507" pitchFamily="18" charset="2"/>
                        <a:buChar char=""/>
                      </a:pPr>
                      <a:r>
                        <a:rPr lang="fr-FR" sz="1100" kern="100" dirty="0">
                          <a:effectLst/>
                        </a:rPr>
                        <a:t>Insuffisances dans le processus de qualification et d'enregistrement des destinataires des spécialités à base de toxine botulique </a:t>
                      </a:r>
                    </a:p>
                    <a:p>
                      <a:pPr marL="342900" lvl="0" indent="-342900" algn="just" rtl="0">
                        <a:lnSpc>
                          <a:spcPct val="100000"/>
                        </a:lnSpc>
                        <a:spcAft>
                          <a:spcPts val="800"/>
                        </a:spcAft>
                        <a:buFont typeface="Symbol" panose="05050102010706020507" pitchFamily="18" charset="2"/>
                        <a:buChar char=""/>
                      </a:pPr>
                      <a:endParaRPr lang="en-GB" sz="1100" kern="100" dirty="0">
                        <a:effectLst/>
                      </a:endParaRPr>
                    </a:p>
                    <a:p>
                      <a:pPr marL="342900" lvl="0" indent="-342900" algn="just" rtl="0">
                        <a:lnSpc>
                          <a:spcPct val="100000"/>
                        </a:lnSpc>
                        <a:spcAft>
                          <a:spcPts val="800"/>
                        </a:spcAft>
                        <a:buFont typeface="Symbol" panose="05050102010706020507" pitchFamily="18" charset="2"/>
                        <a:buChar char=""/>
                      </a:pPr>
                      <a:r>
                        <a:rPr lang="fr-FR" sz="1100" kern="100" dirty="0">
                          <a:effectLst/>
                        </a:rPr>
                        <a:t>Manquements importants dans la surveillance des transactions liées aux spécialités à base de toxine botulique </a:t>
                      </a:r>
                      <a:endParaRPr lang="en-GB" sz="1100" kern="100" dirty="0">
                        <a:effectLst/>
                      </a:endParaRPr>
                    </a:p>
                    <a:p>
                      <a:pPr marL="171450" lvl="0" indent="-171450" algn="just" rtl="0">
                        <a:lnSpc>
                          <a:spcPct val="100000"/>
                        </a:lnSpc>
                        <a:spcAft>
                          <a:spcPts val="0"/>
                        </a:spcAft>
                        <a:buFont typeface="Arial" panose="020B0604020202020204" pitchFamily="34" charset="0"/>
                        <a:buChar char="•"/>
                      </a:pPr>
                      <a:endParaRPr lang="en-GB" sz="1100" kern="100" dirty="0">
                        <a:effectLst/>
                        <a:latin typeface="+mn-lt"/>
                        <a:cs typeface="Arial" panose="020B0604020202020204" pitchFamily="34" charset="0"/>
                      </a:endParaRPr>
                    </a:p>
                  </a:txBody>
                  <a:tcPr marL="30183" marR="30183" marT="0" marB="0"/>
                </a:tc>
                <a:tc>
                  <a:txBody>
                    <a:bodyPr/>
                    <a:lstStyle/>
                    <a:p>
                      <a:pPr marL="342900" lvl="0" indent="-342900" algn="just" rtl="0">
                        <a:lnSpc>
                          <a:spcPct val="100000"/>
                        </a:lnSpc>
                        <a:buFont typeface="Symbol" panose="05050102010706020507" pitchFamily="18" charset="2"/>
                        <a:buChar char=""/>
                      </a:pPr>
                      <a:endParaRPr lang="en-GB" sz="1100" kern="100" dirty="0">
                        <a:effectLst/>
                        <a:latin typeface="+mn-lt"/>
                        <a:cs typeface="Arial" panose="020B0604020202020204" pitchFamily="34" charset="0"/>
                      </a:endParaRPr>
                    </a:p>
                    <a:p>
                      <a:pPr marL="342900" lvl="0" indent="-342900" algn="just" rtl="0">
                        <a:lnSpc>
                          <a:spcPct val="100000"/>
                        </a:lnSpc>
                        <a:buFont typeface="Symbol" panose="05050102010706020507" pitchFamily="18" charset="2"/>
                        <a:buChar char=""/>
                      </a:pPr>
                      <a:r>
                        <a:rPr lang="fr-FR" sz="1100" kern="100" dirty="0">
                          <a:effectLst/>
                        </a:rPr>
                        <a:t>Mettre en conformité avec les restrictions de l'AMM, dans les meilleurs délais, le démarchage et la promotion de médicaments à base de toxine botulique auprès des seuls médecins autorisés à les prescrire et à les utiliser, et de mettre en place des compte-rendu de visite détaillés.</a:t>
                      </a:r>
                      <a:endParaRPr lang="en-GB" sz="1100" kern="100" dirty="0">
                        <a:effectLst/>
                      </a:endParaRPr>
                    </a:p>
                    <a:p>
                      <a:pPr marL="914400" algn="just">
                        <a:lnSpc>
                          <a:spcPct val="100000"/>
                        </a:lnSpc>
                        <a:buNone/>
                      </a:pPr>
                      <a:r>
                        <a:rPr lang="fr-FR" sz="1100" kern="100" dirty="0">
                          <a:effectLst/>
                        </a:rPr>
                        <a:t> </a:t>
                      </a:r>
                    </a:p>
                    <a:p>
                      <a:pPr marL="914400" algn="just">
                        <a:lnSpc>
                          <a:spcPct val="100000"/>
                        </a:lnSpc>
                        <a:buNone/>
                      </a:pPr>
                      <a:endParaRPr lang="en-GB" sz="1100" kern="100" dirty="0">
                        <a:effectLst/>
                      </a:endParaRPr>
                    </a:p>
                    <a:p>
                      <a:pPr marL="342900" lvl="0" indent="-342900" algn="just">
                        <a:lnSpc>
                          <a:spcPct val="100000"/>
                        </a:lnSpc>
                        <a:spcAft>
                          <a:spcPts val="800"/>
                        </a:spcAft>
                        <a:buFont typeface="Symbol" panose="05050102010706020507" pitchFamily="18" charset="2"/>
                        <a:buChar char=""/>
                      </a:pPr>
                      <a:r>
                        <a:rPr lang="fr-FR" sz="1100" kern="100" dirty="0">
                          <a:effectLst/>
                        </a:rPr>
                        <a:t>Procéder à une qualification et un enregistrement conforme des destinataires des spécialités à base de toxine botulique.</a:t>
                      </a:r>
                    </a:p>
                    <a:p>
                      <a:pPr marL="0" lvl="0" indent="0" algn="just">
                        <a:lnSpc>
                          <a:spcPct val="100000"/>
                        </a:lnSpc>
                        <a:spcAft>
                          <a:spcPts val="800"/>
                        </a:spcAft>
                        <a:buFont typeface="Symbol" panose="05050102010706020507" pitchFamily="18" charset="2"/>
                        <a:buNone/>
                      </a:pPr>
                      <a:r>
                        <a:rPr lang="fr-FR" sz="1100" kern="100" dirty="0">
                          <a:effectLst/>
                        </a:rPr>
                        <a:t> </a:t>
                      </a:r>
                      <a:endParaRPr lang="en-GB" sz="1100" kern="100" dirty="0">
                        <a:effectLst/>
                      </a:endParaRPr>
                    </a:p>
                    <a:p>
                      <a:pPr marL="342900" lvl="0" indent="-342900" algn="just">
                        <a:lnSpc>
                          <a:spcPct val="100000"/>
                        </a:lnSpc>
                        <a:spcAft>
                          <a:spcPts val="800"/>
                        </a:spcAft>
                        <a:buFont typeface="Symbol" panose="05050102010706020507" pitchFamily="18" charset="2"/>
                        <a:buChar char=""/>
                      </a:pPr>
                      <a:r>
                        <a:rPr lang="fr-FR" sz="1100" kern="100" dirty="0">
                          <a:effectLst/>
                        </a:rPr>
                        <a:t>Déployer un processus robuste de surveillance des transactions liées aux spécialités à base de toxine botulique permettant d'enquêter sur toutes ventes inhabituelles.</a:t>
                      </a:r>
                      <a:endParaRPr lang="en-GB" sz="1100" kern="100" dirty="0">
                        <a:effectLst/>
                        <a:latin typeface="Aptos" panose="020B0004020202020204" pitchFamily="34" charset="0"/>
                        <a:ea typeface="DengXian" panose="02010600030101010101" pitchFamily="2" charset="-122"/>
                        <a:cs typeface="Arial" panose="020B0604020202020204" pitchFamily="34" charset="0"/>
                      </a:endParaRPr>
                    </a:p>
                  </a:txBody>
                  <a:tcPr marL="30183" marR="30183" marT="0" marB="0"/>
                </a:tc>
                <a:tc>
                  <a:txBody>
                    <a:bodyPr/>
                    <a:lstStyle/>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1 mois</a:t>
                      </a:r>
                      <a:endParaRPr lang="en-GB"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1 mois</a:t>
                      </a: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1 mois</a:t>
                      </a:r>
                      <a:endParaRPr lang="en-GB" sz="1100" kern="100" dirty="0">
                        <a:effectLst/>
                        <a:latin typeface="+mn-lt"/>
                        <a:ea typeface="DengXian" panose="02010600030101010101" pitchFamily="2" charset="-122"/>
                        <a:cs typeface="Arial" panose="020B0604020202020204" pitchFamily="34" charset="0"/>
                      </a:endParaRPr>
                    </a:p>
                  </a:txBody>
                  <a:tcPr marL="30183" marR="30183" marT="0" marB="0"/>
                </a:tc>
                <a:extLst>
                  <a:ext uri="{0D108BD9-81ED-4DB2-BD59-A6C34878D82A}">
                    <a16:rowId xmlns:a16="http://schemas.microsoft.com/office/drawing/2014/main" val="317526619"/>
                  </a:ext>
                </a:extLst>
              </a:tr>
            </a:tbl>
          </a:graphicData>
        </a:graphic>
      </p:graphicFrame>
    </p:spTree>
    <p:extLst>
      <p:ext uri="{BB962C8B-B14F-4D97-AF65-F5344CB8AC3E}">
        <p14:creationId xmlns:p14="http://schemas.microsoft.com/office/powerpoint/2010/main" val="1261792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709B6-5FCB-1893-1243-35C6AA65AE8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25E465D-D63C-172A-8C43-3F074A300BFF}"/>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8640CE3B-784D-BBBE-CD34-9C7357D26696}"/>
              </a:ext>
            </a:extLst>
          </p:cNvPr>
          <p:cNvSpPr txBox="1">
            <a:spLocks/>
          </p:cNvSpPr>
          <p:nvPr/>
        </p:nvSpPr>
        <p:spPr>
          <a:xfrm>
            <a:off x="3539885" y="3231636"/>
            <a:ext cx="5112229"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bg2"/>
                </a:solidFill>
                <a:effectLst/>
                <a:uLnTx/>
                <a:uFillTx/>
                <a:latin typeface="Real Text Medium"/>
                <a:ea typeface="+mj-ea"/>
                <a:cs typeface="+mj-cs"/>
              </a:rPr>
              <a:t>SANCTIONS FINANCIERES</a:t>
            </a:r>
          </a:p>
        </p:txBody>
      </p:sp>
    </p:spTree>
    <p:extLst>
      <p:ext uri="{BB962C8B-B14F-4D97-AF65-F5344CB8AC3E}">
        <p14:creationId xmlns:p14="http://schemas.microsoft.com/office/powerpoint/2010/main" val="301034811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4D41C-C5C7-C0B5-7721-66DBE0782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10658-840A-B0BB-FFD7-1319F5FDC675}"/>
              </a:ext>
            </a:extLst>
          </p:cNvPr>
          <p:cNvSpPr>
            <a:spLocks noGrp="1"/>
          </p:cNvSpPr>
          <p:nvPr>
            <p:ph type="ctrTitle"/>
          </p:nvPr>
        </p:nvSpPr>
        <p:spPr>
          <a:xfrm>
            <a:off x="1386865" y="818984"/>
            <a:ext cx="6596245" cy="3268520"/>
          </a:xfrm>
        </p:spPr>
        <p:txBody>
          <a:bodyPr>
            <a:normAutofit/>
          </a:bodyPr>
          <a:lstStyle/>
          <a:p>
            <a:pPr algn="r"/>
            <a:r>
              <a:rPr lang="fr-FR" sz="4800">
                <a:solidFill>
                  <a:srgbClr val="FFFFFF"/>
                </a:solidFill>
              </a:rPr>
              <a:t>ANSM</a:t>
            </a:r>
            <a:endParaRPr lang="fr-FR" sz="4800" dirty="0">
              <a:solidFill>
                <a:srgbClr val="FFFFFF"/>
              </a:solidFill>
            </a:endParaRPr>
          </a:p>
        </p:txBody>
      </p:sp>
      <p:sp>
        <p:nvSpPr>
          <p:cNvPr id="3" name="Subtitle 2">
            <a:extLst>
              <a:ext uri="{FF2B5EF4-FFF2-40B4-BE49-F238E27FC236}">
                <a16:creationId xmlns:a16="http://schemas.microsoft.com/office/drawing/2014/main" id="{C90FBA50-5866-3981-0448-F4CBE331178D}"/>
              </a:ext>
            </a:extLst>
          </p:cNvPr>
          <p:cNvSpPr>
            <a:spLocks noGrp="1"/>
          </p:cNvSpPr>
          <p:nvPr>
            <p:ph type="subTitle" idx="1"/>
          </p:nvPr>
        </p:nvSpPr>
        <p:spPr>
          <a:xfrm>
            <a:off x="1931874" y="4797188"/>
            <a:ext cx="6051236" cy="1241828"/>
          </a:xfrm>
        </p:spPr>
        <p:txBody>
          <a:bodyPr>
            <a:normAutofit/>
          </a:bodyPr>
          <a:lstStyle/>
          <a:p>
            <a:pPr algn="r"/>
            <a:r>
              <a:rPr lang="fr-FR" sz="3200">
                <a:solidFill>
                  <a:srgbClr val="FFFFFF"/>
                </a:solidFill>
              </a:rPr>
              <a:t>Injonctions et sanctions financières</a:t>
            </a:r>
            <a:endParaRPr lang="fr-FR" sz="3200" dirty="0">
              <a:solidFill>
                <a:srgbClr val="FFFFFF"/>
              </a:solidFill>
            </a:endParaRPr>
          </a:p>
        </p:txBody>
      </p:sp>
      <p:pic>
        <p:nvPicPr>
          <p:cNvPr id="4" name="Image 1">
            <a:extLst>
              <a:ext uri="{FF2B5EF4-FFF2-40B4-BE49-F238E27FC236}">
                <a16:creationId xmlns:a16="http://schemas.microsoft.com/office/drawing/2014/main" id="{9418ADC3-6892-4E46-C59B-E3F3CE3BC1D0}"/>
              </a:ext>
            </a:extLst>
          </p:cNvPr>
          <p:cNvPicPr>
            <a:picLocks noChangeAspect="1"/>
          </p:cNvPicPr>
          <p:nvPr/>
        </p:nvPicPr>
        <p:blipFill>
          <a:blip r:embed="rId2"/>
          <a:stretch>
            <a:fillRect/>
          </a:stretch>
        </p:blipFill>
        <p:spPr>
          <a:xfrm>
            <a:off x="175104" y="109300"/>
            <a:ext cx="5920896" cy="3393304"/>
          </a:xfrm>
          <a:prstGeom prst="rect">
            <a:avLst/>
          </a:prstGeom>
        </p:spPr>
      </p:pic>
      <p:pic>
        <p:nvPicPr>
          <p:cNvPr id="5" name="Image 1">
            <a:extLst>
              <a:ext uri="{FF2B5EF4-FFF2-40B4-BE49-F238E27FC236}">
                <a16:creationId xmlns:a16="http://schemas.microsoft.com/office/drawing/2014/main" id="{04EB4077-0E30-14A7-C020-4AD0CACE6B9D}"/>
              </a:ext>
            </a:extLst>
          </p:cNvPr>
          <p:cNvPicPr>
            <a:picLocks noChangeAspect="1"/>
          </p:cNvPicPr>
          <p:nvPr/>
        </p:nvPicPr>
        <p:blipFill>
          <a:blip r:embed="rId3"/>
          <a:stretch>
            <a:fillRect/>
          </a:stretch>
        </p:blipFill>
        <p:spPr>
          <a:xfrm>
            <a:off x="6302283" y="109300"/>
            <a:ext cx="5714613" cy="3379775"/>
          </a:xfrm>
          <a:prstGeom prst="rect">
            <a:avLst/>
          </a:prstGeom>
        </p:spPr>
      </p:pic>
      <p:pic>
        <p:nvPicPr>
          <p:cNvPr id="7" name="Image 1">
            <a:extLst>
              <a:ext uri="{FF2B5EF4-FFF2-40B4-BE49-F238E27FC236}">
                <a16:creationId xmlns:a16="http://schemas.microsoft.com/office/drawing/2014/main" id="{0499CC2D-A248-8F3C-8DE5-B5D468CA7661}"/>
              </a:ext>
            </a:extLst>
          </p:cNvPr>
          <p:cNvPicPr>
            <a:picLocks noChangeAspect="1"/>
          </p:cNvPicPr>
          <p:nvPr/>
        </p:nvPicPr>
        <p:blipFill>
          <a:blip r:embed="rId4"/>
          <a:stretch>
            <a:fillRect/>
          </a:stretch>
        </p:blipFill>
        <p:spPr>
          <a:xfrm>
            <a:off x="375103" y="3555305"/>
            <a:ext cx="5720897" cy="3302695"/>
          </a:xfrm>
          <a:prstGeom prst="rect">
            <a:avLst/>
          </a:prstGeom>
        </p:spPr>
      </p:pic>
      <p:sp>
        <p:nvSpPr>
          <p:cNvPr id="9" name="TextBox 8">
            <a:extLst>
              <a:ext uri="{FF2B5EF4-FFF2-40B4-BE49-F238E27FC236}">
                <a16:creationId xmlns:a16="http://schemas.microsoft.com/office/drawing/2014/main" id="{0408865B-4147-C761-1DFA-022745BDDDCF}"/>
              </a:ext>
            </a:extLst>
          </p:cNvPr>
          <p:cNvSpPr txBox="1"/>
          <p:nvPr/>
        </p:nvSpPr>
        <p:spPr>
          <a:xfrm>
            <a:off x="5840022" y="3755922"/>
            <a:ext cx="5714613" cy="2554545"/>
          </a:xfrm>
          <a:prstGeom prst="rect">
            <a:avLst/>
          </a:prstGeom>
          <a:noFill/>
        </p:spPr>
        <p:txBody>
          <a:bodyPr wrap="square">
            <a:spAutoFit/>
          </a:bodyPr>
          <a:lstStyle/>
          <a:p>
            <a:pPr lvl="2" algn="just">
              <a:buClr>
                <a:schemeClr val="bg1">
                  <a:lumMod val="75000"/>
                </a:schemeClr>
              </a:buClr>
              <a:defRPr/>
            </a:pPr>
            <a:r>
              <a:rPr lang="fr-FR" sz="1600" b="1" kern="0" dirty="0">
                <a:solidFill>
                  <a:srgbClr val="FF0000"/>
                </a:solidFill>
                <a:latin typeface="Arial" panose="020B0604020202020204" pitchFamily="34" charset="0"/>
                <a:cs typeface="Arial" panose="020B0604020202020204" pitchFamily="34" charset="0"/>
              </a:rPr>
              <a:t>Depuis 2025 :</a:t>
            </a:r>
          </a:p>
          <a:p>
            <a:pPr lvl="2" algn="just">
              <a:buClr>
                <a:schemeClr val="bg1">
                  <a:lumMod val="75000"/>
                </a:schemeClr>
              </a:buClr>
              <a:defRPr/>
            </a:pPr>
            <a:endParaRPr lang="fr-FR" sz="1600" b="1" kern="0" dirty="0">
              <a:solidFill>
                <a:srgbClr val="FF0000"/>
              </a:solidFill>
              <a:latin typeface="Arial" panose="020B0604020202020204" pitchFamily="34" charset="0"/>
              <a:cs typeface="Arial" panose="020B0604020202020204" pitchFamily="34" charset="0"/>
            </a:endParaRPr>
          </a:p>
          <a:p>
            <a:pPr marL="1657350" lvl="3" indent="-285750" algn="just">
              <a:buClr>
                <a:schemeClr val="bg1">
                  <a:lumMod val="75000"/>
                </a:schemeClr>
              </a:buClr>
              <a:buFont typeface="Arial" panose="020B0604020202020204" pitchFamily="34" charset="0"/>
              <a:buChar char="•"/>
              <a:defRPr/>
            </a:pPr>
            <a:r>
              <a:rPr lang="fr-FR" sz="1600" b="1" kern="0" dirty="0">
                <a:solidFill>
                  <a:srgbClr val="FF0000"/>
                </a:solidFill>
                <a:latin typeface="Arial" panose="020B0604020202020204" pitchFamily="34" charset="0"/>
                <a:cs typeface="Arial" panose="020B0604020202020204" pitchFamily="34" charset="0"/>
              </a:rPr>
              <a:t>50 % du CA réalisé lors du dernier exercice clos pour le produit </a:t>
            </a:r>
            <a:r>
              <a:rPr lang="fr-FR" sz="1600" kern="0" dirty="0">
                <a:solidFill>
                  <a:srgbClr val="FF0000"/>
                </a:solidFill>
                <a:latin typeface="Arial" panose="020B0604020202020204" pitchFamily="34" charset="0"/>
                <a:cs typeface="Arial" panose="020B0604020202020204" pitchFamily="34" charset="0"/>
              </a:rPr>
              <a:t>ou le groupe de produits concernés</a:t>
            </a:r>
          </a:p>
          <a:p>
            <a:pPr marL="1657350" lvl="3" indent="-285750" algn="just">
              <a:buClr>
                <a:schemeClr val="bg1">
                  <a:lumMod val="75000"/>
                </a:schemeClr>
              </a:buClr>
              <a:buFont typeface="Arial" panose="020B0604020202020204" pitchFamily="34" charset="0"/>
              <a:buChar char="•"/>
              <a:defRPr/>
            </a:pPr>
            <a:r>
              <a:rPr lang="fr-FR" sz="1600" kern="0" dirty="0">
                <a:solidFill>
                  <a:srgbClr val="FF0000"/>
                </a:solidFill>
                <a:latin typeface="Arial" panose="020B0604020202020204" pitchFamily="34" charset="0"/>
                <a:cs typeface="Arial" panose="020B0604020202020204" pitchFamily="34" charset="0"/>
              </a:rPr>
              <a:t>ou </a:t>
            </a:r>
            <a:r>
              <a:rPr lang="fr-FR" sz="1600" b="1" kern="0" dirty="0">
                <a:solidFill>
                  <a:srgbClr val="FF0000"/>
                </a:solidFill>
                <a:latin typeface="Arial" panose="020B0604020202020204" pitchFamily="34" charset="0"/>
                <a:cs typeface="Arial" panose="020B0604020202020204" pitchFamily="34" charset="0"/>
              </a:rPr>
              <a:t>10 % du CA global de l’entreprise</a:t>
            </a:r>
          </a:p>
          <a:p>
            <a:pPr marL="1657350" lvl="3" indent="-285750" algn="just">
              <a:buClr>
                <a:schemeClr val="bg1">
                  <a:lumMod val="75000"/>
                </a:schemeClr>
              </a:buClr>
              <a:buFont typeface="Arial" panose="020B0604020202020204" pitchFamily="34" charset="0"/>
              <a:buChar char="•"/>
              <a:defRPr/>
            </a:pPr>
            <a:r>
              <a:rPr lang="fr-FR" sz="1600" b="1" kern="0" dirty="0">
                <a:solidFill>
                  <a:srgbClr val="FF0000"/>
                </a:solidFill>
                <a:latin typeface="Arial" panose="020B0604020202020204" pitchFamily="34" charset="0"/>
                <a:cs typeface="Arial" panose="020B0604020202020204" pitchFamily="34" charset="0"/>
              </a:rPr>
              <a:t>Dans la limite de 5 millions d'euros</a:t>
            </a:r>
            <a:endParaRPr lang="fr-FR" sz="1600" kern="0" dirty="0">
              <a:solidFill>
                <a:srgbClr val="FF0000"/>
              </a:solidFill>
              <a:latin typeface="Arial" panose="020B0604020202020204" pitchFamily="34" charset="0"/>
              <a:cs typeface="Arial" panose="020B0604020202020204" pitchFamily="34" charset="0"/>
            </a:endParaRPr>
          </a:p>
          <a:p>
            <a:pPr marL="1200150" lvl="2" indent="-285750" algn="just">
              <a:buClr>
                <a:schemeClr val="bg1">
                  <a:lumMod val="75000"/>
                </a:schemeClr>
              </a:buClr>
              <a:buFont typeface="Arial" panose="020B0604020202020204" pitchFamily="34" charset="0"/>
              <a:buChar char="•"/>
              <a:defRPr/>
            </a:pPr>
            <a:endParaRPr lang="fr-FR" sz="1600" kern="0" dirty="0">
              <a:solidFill>
                <a:srgbClr val="FF0000"/>
              </a:solidFill>
              <a:latin typeface="Arial" panose="020B0604020202020204" pitchFamily="34" charset="0"/>
              <a:cs typeface="Arial" panose="020B0604020202020204" pitchFamily="34" charset="0"/>
            </a:endParaRPr>
          </a:p>
          <a:p>
            <a:pPr marL="1657350" lvl="3" indent="-285750" algn="just">
              <a:buClr>
                <a:schemeClr val="bg1">
                  <a:lumMod val="75000"/>
                </a:schemeClr>
              </a:buClr>
              <a:buFont typeface="Arial" panose="020B0604020202020204" pitchFamily="34" charset="0"/>
              <a:buChar char="•"/>
              <a:defRPr/>
            </a:pPr>
            <a:r>
              <a:rPr lang="fr-FR" sz="1600" kern="0" dirty="0">
                <a:solidFill>
                  <a:srgbClr val="FF0000"/>
                </a:solidFill>
                <a:latin typeface="Arial" panose="020B0604020202020204" pitchFamily="34" charset="0"/>
                <a:cs typeface="Arial" panose="020B0604020202020204" pitchFamily="34" charset="0"/>
              </a:rPr>
              <a:t>Publication des décisions de sanction financière sur site Internet pendant 1 an</a:t>
            </a:r>
            <a:endParaRPr lang="fr-FR" sz="1600" u="sng" kern="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0362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2F6F7-2983-FCD3-0BAA-33CAFD59394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BD3F423-DAB7-DFC7-9001-09D9AA13C8AB}"/>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10EC517A-0846-0839-6808-73418736CC53}"/>
              </a:ext>
            </a:extLst>
          </p:cNvPr>
          <p:cNvSpPr txBox="1">
            <a:spLocks/>
          </p:cNvSpPr>
          <p:nvPr/>
        </p:nvSpPr>
        <p:spPr>
          <a:xfrm>
            <a:off x="5508567" y="3231636"/>
            <a:ext cx="1174865"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lvl="0">
              <a:defRPr/>
            </a:pPr>
            <a:r>
              <a:rPr lang="fr-FR" sz="3200" dirty="0">
                <a:solidFill>
                  <a:srgbClr val="0070C0"/>
                </a:solidFill>
              </a:rPr>
              <a:t>MITM</a:t>
            </a:r>
          </a:p>
        </p:txBody>
      </p:sp>
    </p:spTree>
    <p:extLst>
      <p:ext uri="{BB962C8B-B14F-4D97-AF65-F5344CB8AC3E}">
        <p14:creationId xmlns:p14="http://schemas.microsoft.com/office/powerpoint/2010/main" val="76447005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F8950-BCF0-450F-A448-60ED69E5BE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329B7A-8AD2-D20C-6250-C548E8467B65}"/>
              </a:ext>
            </a:extLst>
          </p:cNvPr>
          <p:cNvPicPr>
            <a:picLocks noChangeAspect="1"/>
          </p:cNvPicPr>
          <p:nvPr/>
        </p:nvPicPr>
        <p:blipFill>
          <a:blip r:embed="rId2"/>
          <a:stretch>
            <a:fillRect/>
          </a:stretch>
        </p:blipFill>
        <p:spPr>
          <a:xfrm>
            <a:off x="894522" y="2860725"/>
            <a:ext cx="11297478" cy="3783428"/>
          </a:xfrm>
          <a:prstGeom prst="rect">
            <a:avLst/>
          </a:prstGeom>
          <a:ln w="88900" cap="sq" cmpd="thickThin">
            <a:solidFill>
              <a:srgbClr val="000000"/>
            </a:solidFill>
            <a:prstDash val="solid"/>
            <a:miter lim="800000"/>
          </a:ln>
          <a:effectLst>
            <a:innerShdw blurRad="76200">
              <a:srgbClr val="000000"/>
            </a:innerShdw>
          </a:effectLst>
        </p:spPr>
      </p:pic>
      <p:sp>
        <p:nvSpPr>
          <p:cNvPr id="4" name="TextBox 3">
            <a:extLst>
              <a:ext uri="{FF2B5EF4-FFF2-40B4-BE49-F238E27FC236}">
                <a16:creationId xmlns:a16="http://schemas.microsoft.com/office/drawing/2014/main" id="{639D8941-8E35-5B8E-247E-3ACB117C565E}"/>
              </a:ext>
            </a:extLst>
          </p:cNvPr>
          <p:cNvSpPr txBox="1"/>
          <p:nvPr/>
        </p:nvSpPr>
        <p:spPr>
          <a:xfrm>
            <a:off x="318869" y="213847"/>
            <a:ext cx="9292270" cy="2646878"/>
          </a:xfrm>
          <a:prstGeom prst="rect">
            <a:avLst/>
          </a:prstGeom>
          <a:noFill/>
        </p:spPr>
        <p:txBody>
          <a:bodyPr wrap="square">
            <a:spAutoFit/>
          </a:bodyPr>
          <a:lstStyle/>
          <a:p>
            <a:pPr algn="just">
              <a:buNone/>
            </a:pPr>
            <a:r>
              <a:rPr lang="fr-FR" sz="1400" b="1" u="sng" kern="100" dirty="0">
                <a:solidFill>
                  <a:srgbClr val="00B050"/>
                </a:solidFill>
                <a:effectLst/>
                <a:ea typeface="DengXian" panose="02010600030101010101" pitchFamily="2" charset="-122"/>
                <a:cs typeface="Arial" panose="020B0604020202020204" pitchFamily="34" charset="0"/>
              </a:rPr>
              <a:t>20.09.2024 – 11 laboratoires</a:t>
            </a:r>
            <a:endParaRPr lang="en-GB" sz="1400" u="sng" kern="100" dirty="0">
              <a:effectLst/>
              <a:ea typeface="DengXian" panose="02010600030101010101" pitchFamily="2" charset="-122"/>
              <a:cs typeface="Arial" panose="020B0604020202020204" pitchFamily="34" charset="0"/>
            </a:endParaRPr>
          </a:p>
          <a:p>
            <a:pPr algn="just">
              <a:buNone/>
            </a:pPr>
            <a:r>
              <a:rPr lang="fr-FR" sz="1400" b="1" kern="100" dirty="0">
                <a:effectLst/>
                <a:ea typeface="DengXian" panose="02010600030101010101" pitchFamily="2" charset="-122"/>
                <a:cs typeface="Arial" panose="020B0604020202020204" pitchFamily="34" charset="0"/>
              </a:rPr>
              <a:t> </a:t>
            </a:r>
          </a:p>
          <a:p>
            <a:pPr algn="just">
              <a:buNone/>
            </a:pPr>
            <a:r>
              <a:rPr lang="en-GB" sz="1400" u="sng" kern="100" dirty="0">
                <a:solidFill>
                  <a:srgbClr val="00B050"/>
                </a:solidFill>
                <a:effectLst/>
                <a:ea typeface="DengXian" panose="02010600030101010101" pitchFamily="2" charset="-122"/>
                <a:cs typeface="Arial" panose="020B0604020202020204" pitchFamily="34" charset="0"/>
              </a:rPr>
              <a:t>Faits</a:t>
            </a:r>
            <a:r>
              <a:rPr lang="en-GB" sz="1400" kern="100" dirty="0">
                <a:solidFill>
                  <a:srgbClr val="00B050"/>
                </a:solidFill>
                <a:effectLst/>
                <a:ea typeface="DengXian" panose="02010600030101010101" pitchFamily="2" charset="-122"/>
                <a:cs typeface="Arial" panose="020B0604020202020204" pitchFamily="34" charset="0"/>
              </a:rPr>
              <a:t> :</a:t>
            </a:r>
          </a:p>
          <a:p>
            <a:pPr algn="just">
              <a:buNone/>
            </a:pPr>
            <a:endParaRPr lang="en-GB" sz="1400" kern="100" dirty="0">
              <a:solidFill>
                <a:srgbClr val="00B050"/>
              </a:solidFill>
              <a:effectLst/>
              <a:ea typeface="DengXian" panose="02010600030101010101" pitchFamily="2" charset="-122"/>
              <a:cs typeface="Arial" panose="020B0604020202020204" pitchFamily="34" charset="0"/>
            </a:endParaRPr>
          </a:p>
          <a:p>
            <a:pPr marL="285750" indent="-285750" algn="just">
              <a:buFont typeface="Arial" panose="020B0604020202020204" pitchFamily="34" charset="0"/>
              <a:buChar char="•"/>
            </a:pPr>
            <a:r>
              <a:rPr lang="fr-FR" sz="1400" kern="100" spc="-20" dirty="0">
                <a:solidFill>
                  <a:srgbClr val="000000"/>
                </a:solidFill>
                <a:effectLst/>
                <a:ea typeface="Tahoma" panose="020B0604030504040204" pitchFamily="34" charset="0"/>
                <a:cs typeface="Arial" panose="020B0604020202020204" pitchFamily="34" charset="0"/>
              </a:rPr>
              <a:t>Appel des stocks par l’ANSM à destination de laboratoires sur des produits soumis à 4 mois de stocks de sécurité .</a:t>
            </a:r>
          </a:p>
          <a:p>
            <a:pPr algn="just">
              <a:buNone/>
            </a:pPr>
            <a:endParaRPr lang="en-GB" sz="1400" kern="100" dirty="0">
              <a:effectLst/>
              <a:ea typeface="DengXian" panose="02010600030101010101" pitchFamily="2" charset="-122"/>
              <a:cs typeface="Arial" panose="020B0604020202020204" pitchFamily="34" charset="0"/>
            </a:endParaRPr>
          </a:p>
          <a:p>
            <a:pPr algn="just">
              <a:buNone/>
            </a:pPr>
            <a:r>
              <a:rPr lang="en-GB" sz="1400" u="sng" kern="100" dirty="0" err="1">
                <a:solidFill>
                  <a:srgbClr val="00B050"/>
                </a:solidFill>
                <a:ea typeface="DengXian" panose="02010600030101010101" pitchFamily="2" charset="-122"/>
                <a:cs typeface="Arial" panose="020B0604020202020204" pitchFamily="34" charset="0"/>
              </a:rPr>
              <a:t>Manquement</a:t>
            </a:r>
            <a:r>
              <a:rPr lang="en-GB" sz="1400" u="sng" kern="100" dirty="0">
                <a:solidFill>
                  <a:srgbClr val="00B050"/>
                </a:solidFill>
                <a:ea typeface="DengXian" panose="02010600030101010101" pitchFamily="2" charset="-122"/>
                <a:cs typeface="Arial" panose="020B0604020202020204" pitchFamily="34" charset="0"/>
              </a:rPr>
              <a:t> et sanction</a:t>
            </a:r>
            <a:r>
              <a:rPr lang="en-GB" sz="1400" kern="100" dirty="0">
                <a:solidFill>
                  <a:srgbClr val="00B050"/>
                </a:solidFill>
                <a:ea typeface="DengXian" panose="02010600030101010101" pitchFamily="2" charset="-122"/>
                <a:cs typeface="Arial" panose="020B0604020202020204" pitchFamily="34" charset="0"/>
              </a:rPr>
              <a:t> :</a:t>
            </a:r>
          </a:p>
          <a:p>
            <a:pPr algn="just">
              <a:buNone/>
            </a:pPr>
            <a:endParaRPr lang="en-GB" sz="1400" kern="100" dirty="0">
              <a:solidFill>
                <a:srgbClr val="00B050"/>
              </a:solidFill>
              <a:effectLst/>
              <a:ea typeface="DengXian" panose="02010600030101010101" pitchFamily="2" charset="-122"/>
              <a:cs typeface="Arial" panose="020B0604020202020204" pitchFamily="34" charset="0"/>
            </a:endParaRPr>
          </a:p>
          <a:p>
            <a:pPr marL="285750" indent="-285750" algn="just">
              <a:buFont typeface="Arial" panose="020B0604020202020204" pitchFamily="34" charset="0"/>
              <a:buChar char="•"/>
            </a:pPr>
            <a:r>
              <a:rPr lang="fr-FR" sz="1400" kern="100" dirty="0">
                <a:effectLst/>
                <a:ea typeface="DengXian" panose="02010600030101010101" pitchFamily="2" charset="-122"/>
                <a:cs typeface="Arial" panose="020B0604020202020204" pitchFamily="34" charset="0"/>
              </a:rPr>
              <a:t>L’ANSM a constaté le non-respect de l’obligation pour certains produits concernés</a:t>
            </a:r>
          </a:p>
          <a:p>
            <a:pPr marL="285750" indent="-285750" algn="just">
              <a:buFont typeface="Arial" panose="020B0604020202020204" pitchFamily="34" charset="0"/>
              <a:buChar char="•"/>
            </a:pPr>
            <a:r>
              <a:rPr lang="fr-FR" sz="1400" kern="100" dirty="0">
                <a:effectLst/>
                <a:ea typeface="DengXian" panose="02010600030101010101" pitchFamily="2" charset="-122"/>
                <a:cs typeface="Arial" panose="020B0604020202020204" pitchFamily="34" charset="0"/>
              </a:rPr>
              <a:t>Sanction globale de 8 millions d’euros.</a:t>
            </a:r>
          </a:p>
          <a:p>
            <a:pPr marL="285750" indent="-285750" algn="just">
              <a:buFont typeface="Arial" panose="020B0604020202020204" pitchFamily="34" charset="0"/>
              <a:buChar char="•"/>
            </a:pPr>
            <a:endParaRPr lang="en-GB" sz="1200" kern="100" dirty="0">
              <a:effectLst/>
              <a:latin typeface="Aptos" panose="020B00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670532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CDF39-9581-B30C-D07F-FFC40118296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F983EE-323F-A4E4-3081-1CCFC47A1F18}"/>
              </a:ext>
            </a:extLst>
          </p:cNvPr>
          <p:cNvSpPr txBox="1"/>
          <p:nvPr/>
        </p:nvSpPr>
        <p:spPr>
          <a:xfrm>
            <a:off x="595487" y="282790"/>
            <a:ext cx="6250123" cy="5463162"/>
          </a:xfrm>
          <a:prstGeom prst="rect">
            <a:avLst/>
          </a:prstGeom>
          <a:noFill/>
        </p:spPr>
        <p:txBody>
          <a:bodyPr wrap="square">
            <a:spAutoFit/>
          </a:bodyPr>
          <a:lstStyle/>
          <a:p>
            <a:pPr algn="just">
              <a:buNone/>
            </a:pPr>
            <a:r>
              <a:rPr lang="fr-FR" sz="1400" b="1" u="sng" kern="100" dirty="0">
                <a:solidFill>
                  <a:srgbClr val="00B050"/>
                </a:solidFill>
                <a:effectLst/>
                <a:ea typeface="DengXian" panose="02010600030101010101" pitchFamily="2" charset="-122"/>
                <a:cs typeface="Arial" panose="020B0604020202020204" pitchFamily="34" charset="0"/>
              </a:rPr>
              <a:t>21.04.2026 – ABBVIE </a:t>
            </a:r>
          </a:p>
          <a:p>
            <a:pPr algn="just">
              <a:buNone/>
            </a:pPr>
            <a:r>
              <a:rPr lang="fr-FR" sz="1400" b="1" kern="100" dirty="0">
                <a:effectLst/>
                <a:ea typeface="DengXian" panose="02010600030101010101" pitchFamily="2" charset="-122"/>
                <a:cs typeface="Arial" panose="020B0604020202020204" pitchFamily="34" charset="0"/>
              </a:rPr>
              <a:t> </a:t>
            </a:r>
          </a:p>
          <a:p>
            <a:pPr algn="just">
              <a:buNone/>
            </a:pPr>
            <a:r>
              <a:rPr lang="en-GB" sz="1400" kern="100" dirty="0">
                <a:solidFill>
                  <a:srgbClr val="00B050"/>
                </a:solidFill>
                <a:effectLst/>
                <a:ea typeface="DengXian" panose="02010600030101010101" pitchFamily="2" charset="-122"/>
                <a:cs typeface="Arial" panose="020B0604020202020204" pitchFamily="34" charset="0"/>
              </a:rPr>
              <a:t>Faits :</a:t>
            </a:r>
          </a:p>
          <a:p>
            <a:pPr algn="just">
              <a:buNone/>
            </a:pPr>
            <a:endParaRPr lang="en-GB" sz="1400" kern="100" dirty="0">
              <a:solidFill>
                <a:srgbClr val="00B050"/>
              </a:solidFill>
              <a:effectLst/>
              <a:ea typeface="DengXian" panose="02010600030101010101" pitchFamily="2" charset="-122"/>
              <a:cs typeface="Arial" panose="020B0604020202020204" pitchFamily="34" charset="0"/>
            </a:endParaRPr>
          </a:p>
          <a:p>
            <a:pPr marL="285750" indent="-285750" algn="just">
              <a:buFont typeface="Arial" panose="020B0604020202020204" pitchFamily="34" charset="0"/>
              <a:buChar char="•"/>
            </a:pPr>
            <a:r>
              <a:rPr lang="fr-FR" sz="1400" kern="100" spc="-20" dirty="0">
                <a:solidFill>
                  <a:srgbClr val="000000"/>
                </a:solidFill>
                <a:effectLst/>
                <a:ea typeface="Tahoma" panose="020B0604030504040204" pitchFamily="34" charset="0"/>
                <a:cs typeface="Arial" panose="020B0604020202020204" pitchFamily="34" charset="0"/>
              </a:rPr>
              <a:t>Le 11 janvier 2023, </a:t>
            </a:r>
            <a:r>
              <a:rPr lang="fr-FR" sz="1400" kern="100" spc="-20" dirty="0" err="1">
                <a:solidFill>
                  <a:srgbClr val="000000"/>
                </a:solidFill>
                <a:effectLst/>
                <a:ea typeface="Tahoma" panose="020B0604030504040204" pitchFamily="34" charset="0"/>
                <a:cs typeface="Arial" panose="020B0604020202020204" pitchFamily="34" charset="0"/>
              </a:rPr>
              <a:t>Abbvie</a:t>
            </a:r>
            <a:r>
              <a:rPr lang="fr-FR" sz="1400" kern="100" spc="-20" dirty="0">
                <a:solidFill>
                  <a:srgbClr val="000000"/>
                </a:solidFill>
                <a:effectLst/>
                <a:ea typeface="Tahoma" panose="020B0604030504040204" pitchFamily="34" charset="0"/>
                <a:cs typeface="Arial" panose="020B0604020202020204" pitchFamily="34" charset="0"/>
              </a:rPr>
              <a:t> a informé I'ANSM d'une </a:t>
            </a:r>
            <a:r>
              <a:rPr lang="fr-FR" sz="1400" b="1" kern="100" spc="-20" dirty="0">
                <a:solidFill>
                  <a:srgbClr val="000000"/>
                </a:solidFill>
                <a:effectLst/>
                <a:ea typeface="Tahoma" panose="020B0604030504040204" pitchFamily="34" charset="0"/>
                <a:cs typeface="Arial" panose="020B0604020202020204" pitchFamily="34" charset="0"/>
              </a:rPr>
              <a:t>rupture de stock </a:t>
            </a:r>
            <a:r>
              <a:rPr lang="fr-FR" sz="1400" kern="100" spc="-20" dirty="0">
                <a:solidFill>
                  <a:srgbClr val="000000"/>
                </a:solidFill>
                <a:effectLst/>
                <a:ea typeface="Tahoma" panose="020B0604030504040204" pitchFamily="34" charset="0"/>
                <a:cs typeface="Arial" panose="020B0604020202020204" pitchFamily="34" charset="0"/>
              </a:rPr>
              <a:t>de la Vitamine A Dulcis 25 000 U.I. pour 100 g, pommade ophtalmique.</a:t>
            </a:r>
          </a:p>
          <a:p>
            <a:pPr algn="just">
              <a:buNone/>
            </a:pPr>
            <a:endParaRPr lang="en-GB" sz="1400" kern="100" dirty="0">
              <a:effectLst/>
              <a:ea typeface="DengXian" panose="02010600030101010101" pitchFamily="2" charset="-122"/>
              <a:cs typeface="Arial" panose="020B0604020202020204" pitchFamily="34" charset="0"/>
            </a:endParaRPr>
          </a:p>
          <a:p>
            <a:pPr algn="just">
              <a:buNone/>
            </a:pPr>
            <a:r>
              <a:rPr lang="en-GB" sz="1400" kern="100" dirty="0" err="1">
                <a:solidFill>
                  <a:srgbClr val="00B050"/>
                </a:solidFill>
                <a:ea typeface="DengXian" panose="02010600030101010101" pitchFamily="2" charset="-122"/>
                <a:cs typeface="Arial" panose="020B0604020202020204" pitchFamily="34" charset="0"/>
              </a:rPr>
              <a:t>Manquement</a:t>
            </a:r>
            <a:r>
              <a:rPr lang="en-GB" sz="1400" kern="100" dirty="0">
                <a:solidFill>
                  <a:srgbClr val="00B050"/>
                </a:solidFill>
                <a:ea typeface="DengXian" panose="02010600030101010101" pitchFamily="2" charset="-122"/>
                <a:cs typeface="Arial" panose="020B0604020202020204" pitchFamily="34" charset="0"/>
              </a:rPr>
              <a:t> et sanction :</a:t>
            </a:r>
          </a:p>
          <a:p>
            <a:pPr algn="just">
              <a:buNone/>
            </a:pPr>
            <a:endParaRPr lang="en-GB" sz="1400" kern="100" dirty="0">
              <a:solidFill>
                <a:srgbClr val="00B050"/>
              </a:solidFill>
              <a:effectLst/>
              <a:ea typeface="DengXian" panose="02010600030101010101" pitchFamily="2" charset="-122"/>
              <a:cs typeface="Arial" panose="020B0604020202020204" pitchFamily="34" charset="0"/>
            </a:endParaRPr>
          </a:p>
          <a:p>
            <a:pPr marL="285750" indent="-285750" algn="just">
              <a:buFont typeface="Arial" panose="020B0604020202020204" pitchFamily="34" charset="0"/>
              <a:buChar char="•"/>
            </a:pPr>
            <a:r>
              <a:rPr lang="fr-FR" sz="1400" kern="100" dirty="0">
                <a:effectLst/>
                <a:ea typeface="DengXian" panose="02010600030101010101" pitchFamily="2" charset="-122"/>
                <a:cs typeface="Arial" panose="020B0604020202020204" pitchFamily="34" charset="0"/>
              </a:rPr>
              <a:t>L’ANSM a considéré qu’</a:t>
            </a:r>
            <a:r>
              <a:rPr lang="fr-FR" sz="1400" kern="100" dirty="0" err="1">
                <a:effectLst/>
                <a:ea typeface="DengXian" panose="02010600030101010101" pitchFamily="2" charset="-122"/>
                <a:cs typeface="Arial" panose="020B0604020202020204" pitchFamily="34" charset="0"/>
              </a:rPr>
              <a:t>Abbvie</a:t>
            </a:r>
            <a:r>
              <a:rPr lang="fr-FR" sz="1400" kern="100" dirty="0">
                <a:effectLst/>
                <a:ea typeface="DengXian" panose="02010600030101010101" pitchFamily="2" charset="-122"/>
                <a:cs typeface="Arial" panose="020B0604020202020204" pitchFamily="34" charset="0"/>
              </a:rPr>
              <a:t> n’avait </a:t>
            </a:r>
            <a:r>
              <a:rPr lang="fr-FR" sz="1400" b="1" kern="100" dirty="0">
                <a:effectLst/>
                <a:ea typeface="DengXian" panose="02010600030101010101" pitchFamily="2" charset="-122"/>
                <a:cs typeface="Arial" panose="020B0604020202020204" pitchFamily="34" charset="0"/>
              </a:rPr>
              <a:t>pas</a:t>
            </a:r>
            <a:r>
              <a:rPr lang="fr-FR" sz="1400" b="1" kern="100" spc="-30" dirty="0">
                <a:solidFill>
                  <a:srgbClr val="000000"/>
                </a:solidFill>
                <a:effectLst/>
                <a:ea typeface="Tahoma" panose="020B0604030504040204" pitchFamily="34" charset="0"/>
                <a:cs typeface="Arial" panose="020B0604020202020204" pitchFamily="34" charset="0"/>
              </a:rPr>
              <a:t> respecté </a:t>
            </a:r>
            <a:r>
              <a:rPr lang="fr-FR" sz="1400" b="1" kern="100" spc="-25" dirty="0">
                <a:solidFill>
                  <a:srgbClr val="000000"/>
                </a:solidFill>
                <a:effectLst/>
                <a:ea typeface="Tahoma" panose="020B0604030504040204" pitchFamily="34" charset="0"/>
                <a:cs typeface="Arial" panose="020B0604020202020204" pitchFamily="34" charset="0"/>
              </a:rPr>
              <a:t>le PGP de cette spécialité, puisqu’elle n’a </a:t>
            </a:r>
            <a:r>
              <a:rPr lang="fr-FR" sz="1400" b="1" kern="100" spc="-30" dirty="0">
                <a:solidFill>
                  <a:srgbClr val="000000"/>
                </a:solidFill>
                <a:effectLst/>
                <a:ea typeface="Tahoma" panose="020B0604030504040204" pitchFamily="34" charset="0"/>
                <a:cs typeface="Arial" panose="020B0604020202020204" pitchFamily="34" charset="0"/>
              </a:rPr>
              <a:t>procédé à aucune action de communication à destination des associations de patients concernant la rupture de stock</a:t>
            </a:r>
            <a:r>
              <a:rPr lang="fr-FR" sz="1400" kern="100" spc="-30" dirty="0">
                <a:solidFill>
                  <a:srgbClr val="000000"/>
                </a:solidFill>
                <a:effectLst/>
                <a:ea typeface="Tahoma" panose="020B0604030504040204" pitchFamily="34" charset="0"/>
                <a:cs typeface="Arial" panose="020B0604020202020204" pitchFamily="34" charset="0"/>
              </a:rPr>
              <a:t>.</a:t>
            </a:r>
          </a:p>
          <a:p>
            <a:pPr marL="285750" indent="-285750" algn="just">
              <a:buFont typeface="Arial" panose="020B0604020202020204" pitchFamily="34" charset="0"/>
              <a:buChar char="•"/>
            </a:pPr>
            <a:endParaRPr lang="en-GB" sz="1400" kern="100" dirty="0">
              <a:ea typeface="DengXian" panose="02010600030101010101" pitchFamily="2" charset="-122"/>
              <a:cs typeface="Arial" panose="020B0604020202020204" pitchFamily="34" charset="0"/>
            </a:endParaRPr>
          </a:p>
          <a:p>
            <a:pPr marL="285750" indent="-285750" algn="just">
              <a:buFont typeface="Arial" panose="020B0604020202020204" pitchFamily="34" charset="0"/>
              <a:buChar char="•"/>
            </a:pPr>
            <a:r>
              <a:rPr lang="fr-FR" sz="1400" kern="100" spc="-30" dirty="0">
                <a:solidFill>
                  <a:srgbClr val="000000"/>
                </a:solidFill>
                <a:effectLst/>
                <a:ea typeface="Tahoma" panose="020B0604030504040204" pitchFamily="34" charset="0"/>
                <a:cs typeface="Arial" panose="020B0604020202020204" pitchFamily="34" charset="0"/>
              </a:rPr>
              <a:t>CSP, art. L. 5423-9 7 : sanction du non-respect des mesures prévues dans le PGP.</a:t>
            </a:r>
          </a:p>
          <a:p>
            <a:pPr marL="285750" indent="-285750" algn="just">
              <a:buFont typeface="Arial" panose="020B0604020202020204" pitchFamily="34" charset="0"/>
              <a:buChar char="•"/>
            </a:pPr>
            <a:endParaRPr lang="fr-FR" sz="1400" kern="100" spc="-30" dirty="0">
              <a:solidFill>
                <a:srgbClr val="000000"/>
              </a:solidFill>
              <a:effectLst/>
              <a:ea typeface="Tahoma" panose="020B0604030504040204" pitchFamily="34" charset="0"/>
              <a:cs typeface="Arial" panose="020B0604020202020204" pitchFamily="34" charset="0"/>
            </a:endParaRPr>
          </a:p>
          <a:p>
            <a:pPr marL="285750" indent="-285750" algn="just">
              <a:buFont typeface="Arial" panose="020B0604020202020204" pitchFamily="34" charset="0"/>
              <a:buChar char="•"/>
            </a:pPr>
            <a:r>
              <a:rPr lang="fr-FR" sz="1400" kern="100" spc="-30" dirty="0">
                <a:solidFill>
                  <a:srgbClr val="000000"/>
                </a:solidFill>
                <a:effectLst/>
                <a:ea typeface="Tahoma" panose="020B0604030504040204" pitchFamily="34" charset="0"/>
                <a:cs typeface="Arial" panose="020B0604020202020204" pitchFamily="34" charset="0"/>
              </a:rPr>
              <a:t>L’ANSM a infligé une </a:t>
            </a:r>
            <a:r>
              <a:rPr lang="fr-FR" sz="1400" b="1" kern="100" spc="-30" dirty="0">
                <a:solidFill>
                  <a:srgbClr val="000000"/>
                </a:solidFill>
                <a:effectLst/>
                <a:ea typeface="Tahoma" panose="020B0604030504040204" pitchFamily="34" charset="0"/>
                <a:cs typeface="Arial" panose="020B0604020202020204" pitchFamily="34" charset="0"/>
              </a:rPr>
              <a:t>sanction à hauteur de 850 000 € pour non-respect des mesures inscrites dans le PGP</a:t>
            </a:r>
            <a:r>
              <a:rPr lang="fr-FR" sz="1400" kern="100" spc="-30" dirty="0">
                <a:solidFill>
                  <a:srgbClr val="000000"/>
                </a:solidFill>
                <a:effectLst/>
                <a:ea typeface="Tahoma" panose="020B0604030504040204" pitchFamily="34" charset="0"/>
                <a:cs typeface="Arial" panose="020B0604020202020204" pitchFamily="34" charset="0"/>
              </a:rPr>
              <a:t>.</a:t>
            </a:r>
          </a:p>
          <a:p>
            <a:pPr marL="285750" indent="-285750" algn="just">
              <a:buFont typeface="Arial" panose="020B0604020202020204" pitchFamily="34" charset="0"/>
              <a:buChar char="•"/>
            </a:pPr>
            <a:endParaRPr lang="en-GB" sz="1400" kern="100" dirty="0">
              <a:ea typeface="DengXian" panose="02010600030101010101" pitchFamily="2" charset="-122"/>
              <a:cs typeface="Arial" panose="020B0604020202020204" pitchFamily="34" charset="0"/>
            </a:endParaRPr>
          </a:p>
          <a:p>
            <a:pPr marL="742950" lvl="1" indent="-285750" algn="just">
              <a:buFont typeface="Arial" panose="020B0604020202020204" pitchFamily="34" charset="0"/>
              <a:buChar char="•"/>
            </a:pPr>
            <a:r>
              <a:rPr lang="fr-FR" sz="1400" kern="100" spc="-30" dirty="0">
                <a:solidFill>
                  <a:srgbClr val="000000"/>
                </a:solidFill>
                <a:effectLst/>
                <a:ea typeface="Tahoma" panose="020B0604030504040204" pitchFamily="34" charset="0"/>
                <a:cs typeface="Arial" panose="020B0604020202020204" pitchFamily="34" charset="0"/>
              </a:rPr>
              <a:t>L’ANSM a notamment pris en compte les actions engagées par </a:t>
            </a:r>
            <a:r>
              <a:rPr lang="fr-FR" sz="1400" kern="100" spc="-30" dirty="0" err="1">
                <a:solidFill>
                  <a:srgbClr val="000000"/>
                </a:solidFill>
                <a:effectLst/>
                <a:ea typeface="Tahoma" panose="020B0604030504040204" pitchFamily="34" charset="0"/>
                <a:cs typeface="Arial" panose="020B0604020202020204" pitchFamily="34" charset="0"/>
              </a:rPr>
              <a:t>Abbvie</a:t>
            </a:r>
            <a:r>
              <a:rPr lang="fr-FR" sz="1400" kern="100" spc="-30" dirty="0">
                <a:solidFill>
                  <a:srgbClr val="000000"/>
                </a:solidFill>
                <a:effectLst/>
                <a:ea typeface="Tahoma" panose="020B0604030504040204" pitchFamily="34" charset="0"/>
                <a:cs typeface="Arial" panose="020B0604020202020204" pitchFamily="34" charset="0"/>
              </a:rPr>
              <a:t> pour la recherche d'un repreneur en vue du transfert à titre gratuit de l’AMM, dans le cadre de son pouvoir de modération du montant de la sanction.</a:t>
            </a:r>
            <a:endParaRPr lang="en-GB" sz="1400" kern="100" dirty="0">
              <a:effectLst/>
              <a:ea typeface="DengXian" panose="02010600030101010101" pitchFamily="2" charset="-122"/>
              <a:cs typeface="Arial" panose="020B0604020202020204" pitchFamily="34" charset="0"/>
            </a:endParaRPr>
          </a:p>
          <a:p>
            <a:pPr algn="just">
              <a:lnSpc>
                <a:spcPct val="115000"/>
              </a:lnSpc>
              <a:spcAft>
                <a:spcPts val="800"/>
              </a:spcAft>
              <a:buNone/>
            </a:pPr>
            <a:r>
              <a:rPr lang="fr-FR" sz="1200" kern="100" spc="-30" dirty="0">
                <a:solidFill>
                  <a:srgbClr val="000000"/>
                </a:solidFill>
                <a:effectLst/>
                <a:ea typeface="Tahoma" panose="020B0604030504040204" pitchFamily="34" charset="0"/>
                <a:cs typeface="Arial" panose="020B0604020202020204" pitchFamily="34" charset="0"/>
              </a:rPr>
              <a:t> </a:t>
            </a:r>
            <a:endParaRPr lang="en-GB" sz="1200" kern="100" dirty="0">
              <a:effectLst/>
              <a:ea typeface="DengXian" panose="02010600030101010101" pitchFamily="2" charset="-122"/>
              <a:cs typeface="Arial" panose="020B0604020202020204" pitchFamily="34" charset="0"/>
            </a:endParaRPr>
          </a:p>
        </p:txBody>
      </p:sp>
      <p:pic>
        <p:nvPicPr>
          <p:cNvPr id="3" name="Picture 2">
            <a:extLst>
              <a:ext uri="{FF2B5EF4-FFF2-40B4-BE49-F238E27FC236}">
                <a16:creationId xmlns:a16="http://schemas.microsoft.com/office/drawing/2014/main" id="{46332477-7860-25BA-7E7F-850A874D3152}"/>
              </a:ext>
            </a:extLst>
          </p:cNvPr>
          <p:cNvPicPr>
            <a:picLocks noChangeAspect="1"/>
          </p:cNvPicPr>
          <p:nvPr/>
        </p:nvPicPr>
        <p:blipFill>
          <a:blip r:embed="rId3"/>
          <a:stretch>
            <a:fillRect/>
          </a:stretch>
        </p:blipFill>
        <p:spPr>
          <a:xfrm>
            <a:off x="7440459" y="1571071"/>
            <a:ext cx="4304257" cy="2721029"/>
          </a:xfrm>
          <a:prstGeom prst="rect">
            <a:avLst/>
          </a:prstGeom>
        </p:spPr>
      </p:pic>
    </p:spTree>
    <p:extLst>
      <p:ext uri="{BB962C8B-B14F-4D97-AF65-F5344CB8AC3E}">
        <p14:creationId xmlns:p14="http://schemas.microsoft.com/office/powerpoint/2010/main" val="262902809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FB620-C322-9146-1733-E117F8C9974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6CED955-6EE6-6709-8014-28637EFD99C9}"/>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4" name="TextBox 3">
            <a:extLst>
              <a:ext uri="{FF2B5EF4-FFF2-40B4-BE49-F238E27FC236}">
                <a16:creationId xmlns:a16="http://schemas.microsoft.com/office/drawing/2014/main" id="{5EFBB9A7-3B57-3E27-D404-510784684344}"/>
              </a:ext>
            </a:extLst>
          </p:cNvPr>
          <p:cNvSpPr txBox="1"/>
          <p:nvPr/>
        </p:nvSpPr>
        <p:spPr>
          <a:xfrm>
            <a:off x="2268711" y="585216"/>
            <a:ext cx="7215666" cy="5445465"/>
          </a:xfrm>
          <a:prstGeom prst="rect">
            <a:avLst/>
          </a:prstGeom>
          <a:noFill/>
        </p:spPr>
        <p:txBody>
          <a:bodyPr wrap="square">
            <a:spAutoFit/>
          </a:bodyPr>
          <a:lstStyle/>
          <a:p>
            <a:pPr algn="just">
              <a:lnSpc>
                <a:spcPct val="115000"/>
              </a:lnSpc>
              <a:spcAft>
                <a:spcPts val="800"/>
              </a:spcAft>
              <a:buNone/>
            </a:pPr>
            <a:r>
              <a:rPr lang="fr-FR" sz="1100" kern="100" spc="-30" dirty="0">
                <a:solidFill>
                  <a:srgbClr val="000000"/>
                </a:solidFill>
                <a:effectLst/>
                <a:latin typeface="Arial" panose="020B0604020202020204" pitchFamily="34" charset="0"/>
                <a:ea typeface="Tahoma" panose="020B0604030504040204" pitchFamily="34" charset="0"/>
                <a:cs typeface="Arial" panose="020B0604020202020204" pitchFamily="34" charset="0"/>
              </a:rPr>
              <a:t> </a:t>
            </a:r>
            <a:endParaRPr lang="en-GB" sz="1200" kern="100" dirty="0">
              <a:effectLst/>
              <a:latin typeface="Aptos" panose="020B0004020202020204" pitchFamily="34" charset="0"/>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200" b="1" u="sng" kern="100" spc="-30" dirty="0">
                <a:solidFill>
                  <a:srgbClr val="000000"/>
                </a:solidFill>
                <a:effectLst/>
                <a:ea typeface="Tahoma" panose="020B0604030504040204" pitchFamily="34" charset="0"/>
                <a:cs typeface="Arial" panose="020B0604020202020204" pitchFamily="34" charset="0"/>
              </a:rPr>
              <a:t>Point d’actualité</a:t>
            </a:r>
            <a:r>
              <a:rPr lang="fr-FR" sz="1200" kern="100" spc="-30" dirty="0">
                <a:solidFill>
                  <a:srgbClr val="000000"/>
                </a:solidFill>
                <a:effectLst/>
                <a:ea typeface="Tahoma" panose="020B0604030504040204" pitchFamily="34" charset="0"/>
                <a:cs typeface="Arial" panose="020B0604020202020204" pitchFamily="34" charset="0"/>
              </a:rPr>
              <a:t> : </a:t>
            </a:r>
            <a:r>
              <a:rPr lang="fr-FR" sz="1200" kern="100" spc="-30" dirty="0">
                <a:solidFill>
                  <a:srgbClr val="FB2933"/>
                </a:solidFill>
                <a:ea typeface="Tahoma" panose="020B0604030504040204" pitchFamily="34" charset="0"/>
                <a:cs typeface="Arial" panose="020B0604020202020204" pitchFamily="34" charset="0"/>
              </a:rPr>
              <a:t>C</a:t>
            </a:r>
            <a:r>
              <a:rPr lang="fr-FR" sz="1200" kern="100" spc="-30" dirty="0">
                <a:solidFill>
                  <a:srgbClr val="FB2933"/>
                </a:solidFill>
                <a:effectLst/>
                <a:ea typeface="Tahoma" panose="020B0604030504040204" pitchFamily="34" charset="0"/>
                <a:cs typeface="Arial" panose="020B0604020202020204" pitchFamily="34" charset="0"/>
              </a:rPr>
              <a:t>e transfert à titre gratuit peut être imposé en cas d’arrêt de commercialisation d’un MITM et le CE considère que cela </a:t>
            </a:r>
            <a:r>
              <a:rPr lang="fr-FR" sz="1200" kern="100" dirty="0">
                <a:solidFill>
                  <a:srgbClr val="FB2933"/>
                </a:solidFill>
                <a:effectLst/>
                <a:ea typeface="DengXian" panose="02010600030101010101" pitchFamily="2" charset="-122"/>
                <a:cs typeface="Arial" panose="020B0604020202020204" pitchFamily="34" charset="0"/>
              </a:rPr>
              <a:t>ne porte pas une atteinte manifestement disproportionnée à la liberté d’entreprendre !</a:t>
            </a:r>
            <a:r>
              <a:rPr lang="fr-FR" sz="1200" kern="100" spc="-30" dirty="0">
                <a:solidFill>
                  <a:srgbClr val="FB2933"/>
                </a:solidFill>
                <a:effectLst/>
                <a:ea typeface="Tahoma" panose="020B0604030504040204" pitchFamily="34" charset="0"/>
                <a:cs typeface="Arial" panose="020B0604020202020204" pitchFamily="34" charset="0"/>
              </a:rPr>
              <a:t> </a:t>
            </a:r>
            <a:r>
              <a:rPr lang="fr-FR" sz="1200" u="sng" kern="100" dirty="0">
                <a:solidFill>
                  <a:srgbClr val="467886"/>
                </a:solidFill>
                <a:effectLst/>
                <a:ea typeface="DengXian" panose="02010600030101010101" pitchFamily="2" charset="-122"/>
                <a:cs typeface="Arial" panose="020B0604020202020204" pitchFamily="34" charset="0"/>
                <a:hlinkClick r:id="rId3"/>
              </a:rPr>
              <a:t>CE, 13 juillet 2026, n°512037</a:t>
            </a:r>
            <a:endParaRPr lang="en-GB" sz="12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200" kern="100" spc="-30" dirty="0">
                <a:solidFill>
                  <a:srgbClr val="000000"/>
                </a:solidFill>
                <a:effectLst/>
                <a:ea typeface="Tahoma" panose="020B0604030504040204" pitchFamily="34" charset="0"/>
                <a:cs typeface="Arial" panose="020B0604020202020204" pitchFamily="34" charset="0"/>
              </a:rPr>
              <a:t> </a:t>
            </a:r>
            <a:endParaRPr lang="en-GB" sz="12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200" kern="100" dirty="0">
                <a:effectLst/>
                <a:ea typeface="DengXian" panose="02010600030101010101" pitchFamily="2" charset="-122"/>
                <a:cs typeface="Arial" panose="020B0604020202020204" pitchFamily="34" charset="0"/>
              </a:rPr>
              <a:t>CSP, art. L. 5124-6 : il peut être imposé au </a:t>
            </a:r>
            <a:r>
              <a:rPr lang="fr-FR" sz="1200" b="1" kern="100" dirty="0">
                <a:effectLst/>
                <a:ea typeface="DengXian" panose="02010600030101010101" pitchFamily="2" charset="-122"/>
                <a:cs typeface="Arial" panose="020B0604020202020204" pitchFamily="34" charset="0"/>
              </a:rPr>
              <a:t>titulaire de l’AMM</a:t>
            </a:r>
            <a:r>
              <a:rPr lang="fr-FR" sz="1200" kern="100" dirty="0">
                <a:effectLst/>
                <a:ea typeface="DengXian" panose="02010600030101010101" pitchFamily="2" charset="-122"/>
                <a:cs typeface="Arial" panose="020B0604020202020204" pitchFamily="34" charset="0"/>
              </a:rPr>
              <a:t> d’un </a:t>
            </a:r>
            <a:r>
              <a:rPr lang="fr-FR" sz="1200" b="1" kern="100" dirty="0">
                <a:effectLst/>
                <a:ea typeface="DengXian" panose="02010600030101010101" pitchFamily="2" charset="-122"/>
                <a:cs typeface="Arial" panose="020B0604020202020204" pitchFamily="34" charset="0"/>
              </a:rPr>
              <a:t>MITM</a:t>
            </a:r>
            <a:r>
              <a:rPr lang="fr-FR" sz="1200" kern="100" dirty="0">
                <a:effectLst/>
                <a:ea typeface="DengXian" panose="02010600030101010101" pitchFamily="2" charset="-122"/>
                <a:cs typeface="Arial" panose="020B0604020202020204" pitchFamily="34" charset="0"/>
              </a:rPr>
              <a:t> d’en </a:t>
            </a:r>
            <a:r>
              <a:rPr lang="fr-FR" sz="1200" b="1" kern="100" dirty="0">
                <a:effectLst/>
                <a:ea typeface="DengXian" panose="02010600030101010101" pitchFamily="2" charset="-122"/>
                <a:cs typeface="Arial" panose="020B0604020202020204" pitchFamily="34" charset="0"/>
              </a:rPr>
              <a:t>concéder à titre gracieux</a:t>
            </a:r>
            <a:r>
              <a:rPr lang="fr-FR" sz="1200" kern="100" dirty="0">
                <a:effectLst/>
                <a:ea typeface="DengXian" panose="02010600030101010101" pitchFamily="2" charset="-122"/>
                <a:cs typeface="Arial" panose="020B0604020202020204" pitchFamily="34" charset="0"/>
              </a:rPr>
              <a:t> l’exploitation et la fabrication à un établissement pharmaceutique détenu par une personne morale de droit public, </a:t>
            </a:r>
            <a:r>
              <a:rPr lang="fr-FR" sz="1200" b="1" kern="100" dirty="0">
                <a:effectLst/>
                <a:ea typeface="DengXian" panose="02010600030101010101" pitchFamily="2" charset="-122"/>
                <a:cs typeface="Arial" panose="020B0604020202020204" pitchFamily="34" charset="0"/>
              </a:rPr>
              <a:t>si le titulaire souhaite suspendre ou cesser sa commercialisation</a:t>
            </a:r>
            <a:r>
              <a:rPr lang="fr-FR" sz="1200" kern="100" dirty="0">
                <a:effectLst/>
                <a:ea typeface="DengXian" panose="02010600030101010101" pitchFamily="2" charset="-122"/>
                <a:cs typeface="Arial" panose="020B0604020202020204" pitchFamily="34" charset="0"/>
              </a:rPr>
              <a:t>.</a:t>
            </a:r>
            <a:endParaRPr lang="en-GB" sz="12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200" kern="100" spc="-30" dirty="0">
                <a:solidFill>
                  <a:srgbClr val="000000"/>
                </a:solidFill>
                <a:effectLst/>
                <a:ea typeface="Tahoma" panose="020B0604030504040204" pitchFamily="34" charset="0"/>
                <a:cs typeface="Arial" panose="020B0604020202020204" pitchFamily="34" charset="0"/>
              </a:rPr>
              <a:t> </a:t>
            </a:r>
            <a:endParaRPr lang="en-GB" sz="12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200" kern="100" dirty="0">
                <a:effectLst/>
                <a:ea typeface="DengXian" panose="02010600030101010101" pitchFamily="2" charset="-122"/>
                <a:cs typeface="Arial" panose="020B0604020202020204" pitchFamily="34" charset="0"/>
              </a:rPr>
              <a:t>Leem: cette disposition constituerait une atteinte disproportionnée au droit de propriété et à la liberté d’entreprendre des titulaires d’AMM.</a:t>
            </a:r>
            <a:endParaRPr lang="en-GB" sz="12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200" kern="100" spc="-30" dirty="0">
                <a:solidFill>
                  <a:srgbClr val="000000"/>
                </a:solidFill>
                <a:effectLst/>
                <a:ea typeface="Tahoma" panose="020B0604030504040204" pitchFamily="34" charset="0"/>
                <a:cs typeface="Arial" panose="020B0604020202020204" pitchFamily="34" charset="0"/>
              </a:rPr>
              <a:t> </a:t>
            </a:r>
            <a:endParaRPr lang="en-GB" sz="12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200" kern="100" dirty="0">
                <a:effectLst/>
                <a:ea typeface="DengXian" panose="02010600030101010101" pitchFamily="2" charset="-122"/>
                <a:cs typeface="Arial" panose="020B0604020202020204" pitchFamily="34" charset="0"/>
              </a:rPr>
              <a:t>Le CE considère que les AMM « </a:t>
            </a:r>
            <a:r>
              <a:rPr lang="fr-FR" sz="1200" b="1" kern="100" dirty="0">
                <a:effectLst/>
                <a:ea typeface="DengXian" panose="02010600030101010101" pitchFamily="2" charset="-122"/>
                <a:cs typeface="Arial" panose="020B0604020202020204" pitchFamily="34" charset="0"/>
              </a:rPr>
              <a:t>ne sauraient être assimilées à des biens objets pour leurs titulaires d’un droit de propriété</a:t>
            </a:r>
            <a:r>
              <a:rPr lang="fr-FR" sz="1200" kern="100" dirty="0">
                <a:effectLst/>
                <a:ea typeface="DengXian" panose="02010600030101010101" pitchFamily="2" charset="-122"/>
                <a:cs typeface="Arial" panose="020B0604020202020204" pitchFamily="34" charset="0"/>
              </a:rPr>
              <a:t> ». Par ailleurs, au regard des objectifs que la règle poursuit, dont la protection de la santé et le fait qu’elle ne concerne que les médicaments d’intérêt thérapeutique majeur qui ne font plus l’objet d’une protection au titre des droits de la propriété intellectuelle ou industrielle, cette règle </a:t>
            </a:r>
            <a:r>
              <a:rPr lang="fr-FR" sz="1200" b="1" kern="100" dirty="0">
                <a:effectLst/>
                <a:ea typeface="DengXian" panose="02010600030101010101" pitchFamily="2" charset="-122"/>
                <a:cs typeface="Arial" panose="020B0604020202020204" pitchFamily="34" charset="0"/>
              </a:rPr>
              <a:t>ne porte pas une atteinte manifestement disproportionnée à la liberté d’entreprendre</a:t>
            </a:r>
            <a:r>
              <a:rPr lang="fr-FR" sz="1200" kern="100" dirty="0">
                <a:effectLst/>
                <a:ea typeface="DengXian" panose="02010600030101010101" pitchFamily="2" charset="-122"/>
                <a:cs typeface="Arial" panose="020B0604020202020204" pitchFamily="34" charset="0"/>
              </a:rPr>
              <a:t>.</a:t>
            </a:r>
            <a:endParaRPr lang="en-GB" sz="12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200" kern="100" spc="-30" dirty="0">
                <a:solidFill>
                  <a:srgbClr val="000000"/>
                </a:solidFill>
                <a:effectLst/>
                <a:ea typeface="Tahoma" panose="020B0604030504040204" pitchFamily="34" charset="0"/>
                <a:cs typeface="Arial" panose="020B0604020202020204" pitchFamily="34" charset="0"/>
              </a:rPr>
              <a:t> </a:t>
            </a:r>
            <a:endParaRPr lang="en-GB" sz="12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200" kern="100" dirty="0">
                <a:effectLst/>
                <a:ea typeface="DengXian" panose="02010600030101010101" pitchFamily="2" charset="-122"/>
                <a:cs typeface="Arial" panose="020B0604020202020204" pitchFamily="34" charset="0"/>
              </a:rPr>
              <a:t>Le CE </a:t>
            </a:r>
            <a:r>
              <a:rPr lang="fr-FR" sz="1200" b="1" kern="100" dirty="0">
                <a:effectLst/>
                <a:ea typeface="DengXian" panose="02010600030101010101" pitchFamily="2" charset="-122"/>
                <a:cs typeface="Arial" panose="020B0604020202020204" pitchFamily="34" charset="0"/>
              </a:rPr>
              <a:t>refuse donc de transmettre la QPC au Conseil constitutionnel</a:t>
            </a:r>
            <a:r>
              <a:rPr lang="fr-FR" sz="1200" kern="100" dirty="0">
                <a:effectLst/>
                <a:ea typeface="DengXian" panose="02010600030101010101" pitchFamily="2" charset="-122"/>
                <a:cs typeface="Arial" panose="020B0604020202020204" pitchFamily="34" charset="0"/>
              </a:rPr>
              <a:t>.</a:t>
            </a:r>
            <a:endParaRPr lang="en-GB" sz="1200" kern="100" dirty="0">
              <a:effectLst/>
              <a:ea typeface="DengXian" panose="02010600030101010101" pitchFamily="2" charset="-122"/>
              <a:cs typeface="Arial" panose="020B0604020202020204" pitchFamily="34" charset="0"/>
            </a:endParaRPr>
          </a:p>
        </p:txBody>
      </p:sp>
      <p:sp>
        <p:nvSpPr>
          <p:cNvPr id="3" name="Demi-cadre 2">
            <a:extLst>
              <a:ext uri="{FF2B5EF4-FFF2-40B4-BE49-F238E27FC236}">
                <a16:creationId xmlns:a16="http://schemas.microsoft.com/office/drawing/2014/main" id="{1B416BCD-1808-815E-5933-9B76849C142A}"/>
              </a:ext>
            </a:extLst>
          </p:cNvPr>
          <p:cNvSpPr/>
          <p:nvPr/>
        </p:nvSpPr>
        <p:spPr>
          <a:xfrm>
            <a:off x="2470929" y="585216"/>
            <a:ext cx="521208" cy="777240"/>
          </a:xfrm>
          <a:prstGeom prst="halfFram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p:txBody>
      </p:sp>
      <p:sp>
        <p:nvSpPr>
          <p:cNvPr id="6" name="Demi-cadre 5">
            <a:extLst>
              <a:ext uri="{FF2B5EF4-FFF2-40B4-BE49-F238E27FC236}">
                <a16:creationId xmlns:a16="http://schemas.microsoft.com/office/drawing/2014/main" id="{877E62AD-70AD-984C-D3C0-C770CA9845E2}"/>
              </a:ext>
            </a:extLst>
          </p:cNvPr>
          <p:cNvSpPr/>
          <p:nvPr/>
        </p:nvSpPr>
        <p:spPr>
          <a:xfrm rot="10800000" flipH="1">
            <a:off x="2470929" y="5415874"/>
            <a:ext cx="521208" cy="777240"/>
          </a:xfrm>
          <a:prstGeom prst="halfFram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p:txBody>
      </p:sp>
      <p:sp>
        <p:nvSpPr>
          <p:cNvPr id="9" name="Demi-cadre 8">
            <a:extLst>
              <a:ext uri="{FF2B5EF4-FFF2-40B4-BE49-F238E27FC236}">
                <a16:creationId xmlns:a16="http://schemas.microsoft.com/office/drawing/2014/main" id="{CDB6809B-C503-AB85-B304-84A1FF1DC034}"/>
              </a:ext>
            </a:extLst>
          </p:cNvPr>
          <p:cNvSpPr/>
          <p:nvPr/>
        </p:nvSpPr>
        <p:spPr>
          <a:xfrm rot="10800000">
            <a:off x="9336444" y="5415874"/>
            <a:ext cx="521208" cy="777240"/>
          </a:xfrm>
          <a:prstGeom prst="halfFram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p:txBody>
      </p:sp>
      <p:sp>
        <p:nvSpPr>
          <p:cNvPr id="11" name="Demi-cadre 10">
            <a:extLst>
              <a:ext uri="{FF2B5EF4-FFF2-40B4-BE49-F238E27FC236}">
                <a16:creationId xmlns:a16="http://schemas.microsoft.com/office/drawing/2014/main" id="{20A827AA-72FB-FEED-CB65-080595422395}"/>
              </a:ext>
            </a:extLst>
          </p:cNvPr>
          <p:cNvSpPr/>
          <p:nvPr/>
        </p:nvSpPr>
        <p:spPr>
          <a:xfrm flipH="1">
            <a:off x="9402081" y="585216"/>
            <a:ext cx="521208" cy="777240"/>
          </a:xfrm>
          <a:prstGeom prst="halfFram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tx1"/>
              </a:solidFill>
            </a:endParaRPr>
          </a:p>
        </p:txBody>
      </p:sp>
    </p:spTree>
    <p:extLst>
      <p:ext uri="{BB962C8B-B14F-4D97-AF65-F5344CB8AC3E}">
        <p14:creationId xmlns:p14="http://schemas.microsoft.com/office/powerpoint/2010/main" val="122861226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44511-7F2C-1FC7-6D0C-C9B1B0CAAA2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F82FB83-1C48-E3ED-E604-29F886CF740A}"/>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6FFD2BE1-87F1-4A86-580B-117C5EE9F259}"/>
              </a:ext>
            </a:extLst>
          </p:cNvPr>
          <p:cNvSpPr txBox="1">
            <a:spLocks/>
          </p:cNvSpPr>
          <p:nvPr/>
        </p:nvSpPr>
        <p:spPr>
          <a:xfrm>
            <a:off x="5042131" y="3231636"/>
            <a:ext cx="2107738"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a:defRPr/>
            </a:pPr>
            <a:r>
              <a:rPr lang="fr-FR" sz="3200" dirty="0">
                <a:solidFill>
                  <a:srgbClr val="0070C0"/>
                </a:solidFill>
              </a:rPr>
              <a:t>PUBLICITE</a:t>
            </a:r>
          </a:p>
          <a:p>
            <a:pPr lvl="0">
              <a:defRPr/>
            </a:pPr>
            <a:endParaRPr kumimoji="0" lang="fr-FR" sz="3200" b="0" i="0" u="none" strike="noStrike" kern="1200" cap="none" spc="0" normalizeH="0" baseline="0" noProof="0" dirty="0">
              <a:ln>
                <a:noFill/>
              </a:ln>
              <a:solidFill>
                <a:srgbClr val="0070C0"/>
              </a:solidFill>
              <a:effectLst/>
              <a:uLnTx/>
              <a:uFillTx/>
              <a:latin typeface="Real Text Medium"/>
              <a:ea typeface="+mj-ea"/>
              <a:cs typeface="+mj-cs"/>
            </a:endParaRPr>
          </a:p>
        </p:txBody>
      </p:sp>
    </p:spTree>
    <p:extLst>
      <p:ext uri="{BB962C8B-B14F-4D97-AF65-F5344CB8AC3E}">
        <p14:creationId xmlns:p14="http://schemas.microsoft.com/office/powerpoint/2010/main" val="295879527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7D617-A9A6-B3A3-B5C5-E30CDE1DBB18}"/>
            </a:ext>
          </a:extLst>
        </p:cNvPr>
        <p:cNvGrpSpPr/>
        <p:nvPr/>
      </p:nvGrpSpPr>
      <p:grpSpPr>
        <a:xfrm>
          <a:off x="0" y="0"/>
          <a:ext cx="0" cy="0"/>
          <a:chOff x="0" y="0"/>
          <a:chExt cx="0" cy="0"/>
        </a:xfrm>
      </p:grpSpPr>
      <p:pic>
        <p:nvPicPr>
          <p:cNvPr id="4" name="Picture 2" descr="Pub a peine cacher pour de lauto prescriptions d'ozempic : r/france">
            <a:extLst>
              <a:ext uri="{FF2B5EF4-FFF2-40B4-BE49-F238E27FC236}">
                <a16:creationId xmlns:a16="http://schemas.microsoft.com/office/drawing/2014/main" id="{5A678D59-0206-5067-944F-08F5DF71B3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t="6740" r="-450" b="8467"/>
          <a:stretch>
            <a:fillRect/>
          </a:stretch>
        </p:blipFill>
        <p:spPr bwMode="auto">
          <a:xfrm>
            <a:off x="8013545" y="-1"/>
            <a:ext cx="4178455" cy="568518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7B67F80-1F94-09D4-BE8F-E782A3336A75}"/>
              </a:ext>
            </a:extLst>
          </p:cNvPr>
          <p:cNvSpPr txBox="1"/>
          <p:nvPr/>
        </p:nvSpPr>
        <p:spPr>
          <a:xfrm>
            <a:off x="595488" y="282790"/>
            <a:ext cx="6978130" cy="6124754"/>
          </a:xfrm>
          <a:prstGeom prst="rect">
            <a:avLst/>
          </a:prstGeom>
          <a:noFill/>
        </p:spPr>
        <p:txBody>
          <a:bodyPr wrap="square">
            <a:spAutoFit/>
          </a:bodyPr>
          <a:lstStyle/>
          <a:p>
            <a:pPr algn="just">
              <a:buNone/>
            </a:pPr>
            <a:r>
              <a:rPr lang="fr-FR" sz="1400" b="1" u="sng" kern="100" dirty="0">
                <a:solidFill>
                  <a:srgbClr val="00B050"/>
                </a:solidFill>
                <a:effectLst/>
                <a:ea typeface="DengXian" panose="02010600030101010101" pitchFamily="2" charset="-122"/>
                <a:cs typeface="Arial" panose="020B0604020202020204" pitchFamily="34" charset="0"/>
              </a:rPr>
              <a:t>29.04.2026 – NOVO NORDISK </a:t>
            </a:r>
          </a:p>
          <a:p>
            <a:pPr algn="just">
              <a:buNone/>
            </a:pPr>
            <a:r>
              <a:rPr lang="fr-FR" sz="1400" b="1" kern="100" dirty="0">
                <a:effectLst/>
                <a:ea typeface="DengXian" panose="02010600030101010101" pitchFamily="2" charset="-122"/>
                <a:cs typeface="Arial" panose="020B0604020202020204" pitchFamily="34" charset="0"/>
              </a:rPr>
              <a:t> </a:t>
            </a:r>
          </a:p>
          <a:p>
            <a:pPr algn="just">
              <a:buNone/>
            </a:pPr>
            <a:r>
              <a:rPr lang="en-GB" sz="1400" u="sng" kern="100" dirty="0">
                <a:solidFill>
                  <a:srgbClr val="00B050"/>
                </a:solidFill>
                <a:effectLst/>
                <a:ea typeface="DengXian" panose="02010600030101010101" pitchFamily="2" charset="-122"/>
                <a:cs typeface="Arial" panose="020B0604020202020204" pitchFamily="34" charset="0"/>
              </a:rPr>
              <a:t>Faits</a:t>
            </a:r>
            <a:r>
              <a:rPr lang="en-GB" sz="1400" kern="100" dirty="0">
                <a:solidFill>
                  <a:srgbClr val="00B050"/>
                </a:solidFill>
                <a:effectLst/>
                <a:ea typeface="DengXian" panose="02010600030101010101" pitchFamily="2" charset="-122"/>
                <a:cs typeface="Arial" panose="020B0604020202020204" pitchFamily="34" charset="0"/>
              </a:rPr>
              <a:t> :</a:t>
            </a:r>
          </a:p>
          <a:p>
            <a:pPr algn="just">
              <a:buNone/>
            </a:pPr>
            <a:endParaRPr lang="en-GB" sz="1400" kern="100" dirty="0">
              <a:solidFill>
                <a:srgbClr val="00B050"/>
              </a:solidFill>
              <a:effectLst/>
              <a:ea typeface="DengXian" panose="02010600030101010101" pitchFamily="2" charset="-122"/>
              <a:cs typeface="Arial" panose="020B0604020202020204" pitchFamily="34" charset="0"/>
            </a:endParaRPr>
          </a:p>
          <a:p>
            <a:r>
              <a:rPr lang="fr-FR" sz="1400" dirty="0"/>
              <a:t>3 campagnes:</a:t>
            </a:r>
            <a:endParaRPr lang="en-GB" sz="1400" dirty="0"/>
          </a:p>
          <a:p>
            <a:pPr marL="285750" lvl="0" indent="-285750" algn="just">
              <a:buFont typeface="Arial" panose="020B0604020202020204" pitchFamily="34" charset="0"/>
              <a:buChar char="•"/>
            </a:pPr>
            <a:r>
              <a:rPr lang="fr-FR" sz="1400" kern="100" spc="-20" dirty="0">
                <a:solidFill>
                  <a:srgbClr val="000000"/>
                </a:solidFill>
                <a:ea typeface="Tahoma" panose="020B0604030504040204" pitchFamily="34" charset="0"/>
                <a:cs typeface="Arial" panose="020B0604020202020204" pitchFamily="34" charset="0"/>
              </a:rPr>
              <a:t>Une campagne d’affichage notamment dans le métro parisien quelques mois avant la période estivale 2025 : « J’ai décidé d’agir pour moi &amp; pour ma santé »</a:t>
            </a:r>
            <a:endParaRPr lang="en-GB" sz="1400" kern="100" spc="-20" dirty="0">
              <a:solidFill>
                <a:srgbClr val="000000"/>
              </a:solidFill>
              <a:ea typeface="Tahoma" panose="020B0604030504040204" pitchFamily="34" charset="0"/>
              <a:cs typeface="Arial" panose="020B0604020202020204" pitchFamily="34" charset="0"/>
            </a:endParaRPr>
          </a:p>
          <a:p>
            <a:pPr marL="285750" lvl="0" indent="-285750" algn="just">
              <a:buFont typeface="Arial" panose="020B0604020202020204" pitchFamily="34" charset="0"/>
              <a:buChar char="•"/>
            </a:pPr>
            <a:r>
              <a:rPr lang="fr-FR" sz="1400" kern="100" spc="-20" dirty="0">
                <a:solidFill>
                  <a:srgbClr val="000000"/>
                </a:solidFill>
                <a:ea typeface="Tahoma" panose="020B0604030504040204" pitchFamily="34" charset="0"/>
                <a:cs typeface="Arial" panose="020B0604020202020204" pitchFamily="34" charset="0"/>
              </a:rPr>
              <a:t>Une campagne via des </a:t>
            </a:r>
            <a:r>
              <a:rPr lang="fr-FR" sz="1400" kern="100" spc="-20" dirty="0" err="1">
                <a:solidFill>
                  <a:srgbClr val="000000"/>
                </a:solidFill>
                <a:ea typeface="Tahoma" panose="020B0604030504040204" pitchFamily="34" charset="0"/>
                <a:cs typeface="Arial" panose="020B0604020202020204" pitchFamily="34" charset="0"/>
              </a:rPr>
              <a:t>posts</a:t>
            </a:r>
            <a:r>
              <a:rPr lang="fr-FR" sz="1400" kern="100" spc="-20" dirty="0">
                <a:solidFill>
                  <a:srgbClr val="000000"/>
                </a:solidFill>
                <a:ea typeface="Tahoma" panose="020B0604030504040204" pitchFamily="34" charset="0"/>
                <a:cs typeface="Arial" panose="020B0604020202020204" pitchFamily="34" charset="0"/>
              </a:rPr>
              <a:t> sur les réseaux sociaux : « Plus d’efforts, moins de résultats ? La ménopause change la donne. Votre gynécologue peut vous accompagner »</a:t>
            </a:r>
            <a:endParaRPr lang="en-GB" sz="1400" kern="100" spc="-20" dirty="0">
              <a:solidFill>
                <a:srgbClr val="000000"/>
              </a:solidFill>
              <a:ea typeface="Tahoma" panose="020B0604030504040204" pitchFamily="34" charset="0"/>
              <a:cs typeface="Arial" panose="020B0604020202020204" pitchFamily="34" charset="0"/>
            </a:endParaRPr>
          </a:p>
          <a:p>
            <a:pPr marL="285750" lvl="0" indent="-285750" algn="just">
              <a:buFont typeface="Arial" panose="020B0604020202020204" pitchFamily="34" charset="0"/>
              <a:buChar char="•"/>
            </a:pPr>
            <a:r>
              <a:rPr lang="fr-FR" sz="1400" dirty="0"/>
              <a:t>Une campagne via des vidéos sur les réseaux sociaux : « changer de regard, c’est déjà avancer » et « Obésité ? Surpoids ? RDV sur </a:t>
            </a:r>
            <a:r>
              <a:rPr lang="fr-FR" sz="1400" dirty="0">
                <a:hlinkClick r:id="rId3"/>
              </a:rPr>
              <a:t>audeladupoids.fr</a:t>
            </a:r>
            <a:r>
              <a:rPr lang="fr-FR" sz="1400" dirty="0"/>
              <a:t> »</a:t>
            </a:r>
            <a:endParaRPr lang="en-GB" sz="1400" dirty="0"/>
          </a:p>
          <a:p>
            <a:r>
              <a:rPr lang="fr-FR" sz="1400" dirty="0"/>
              <a:t> </a:t>
            </a:r>
            <a:endParaRPr lang="en-GB" sz="1400" dirty="0"/>
          </a:p>
          <a:p>
            <a:r>
              <a:rPr lang="fr-FR" sz="1400" dirty="0"/>
              <a:t>ANSM :</a:t>
            </a:r>
            <a:endParaRPr lang="en-GB" sz="1400" dirty="0"/>
          </a:p>
          <a:p>
            <a:pPr marL="285750" indent="-285750" algn="just" fontAlgn="base">
              <a:buFont typeface="Arial" panose="020B0604020202020204" pitchFamily="34" charset="0"/>
              <a:buChar char="•"/>
            </a:pPr>
            <a:r>
              <a:rPr lang="fr-FR" sz="1400" kern="100" spc="-20" dirty="0">
                <a:solidFill>
                  <a:srgbClr val="000000"/>
                </a:solidFill>
                <a:ea typeface="Tahoma" panose="020B0604030504040204" pitchFamily="34" charset="0"/>
                <a:cs typeface="Arial" panose="020B0604020202020204" pitchFamily="34" charset="0"/>
              </a:rPr>
              <a:t>Campagnes étaient accessibles au public, sans démarche active de leur part.</a:t>
            </a:r>
            <a:endParaRPr lang="en-GB" sz="1400" kern="100" spc="-20" dirty="0">
              <a:solidFill>
                <a:srgbClr val="000000"/>
              </a:solidFill>
              <a:ea typeface="Tahoma" panose="020B0604030504040204" pitchFamily="34" charset="0"/>
              <a:cs typeface="Arial" panose="020B0604020202020204" pitchFamily="34" charset="0"/>
            </a:endParaRPr>
          </a:p>
          <a:p>
            <a:pPr marL="285750" indent="-285750" algn="just" fontAlgn="base">
              <a:buFont typeface="Arial" panose="020B0604020202020204" pitchFamily="34" charset="0"/>
              <a:buChar char="•"/>
            </a:pPr>
            <a:r>
              <a:rPr lang="fr-FR" sz="1400" kern="100" spc="-20" dirty="0">
                <a:solidFill>
                  <a:srgbClr val="000000"/>
                </a:solidFill>
                <a:ea typeface="Tahoma" panose="020B0604030504040204" pitchFamily="34" charset="0"/>
                <a:cs typeface="Arial" panose="020B0604020202020204" pitchFamily="34" charset="0"/>
              </a:rPr>
              <a:t>Le thème de la perte de poids est un sujet très ancré dans nos sociétés.</a:t>
            </a:r>
            <a:endParaRPr lang="en-GB" sz="1400" kern="100" spc="-20" dirty="0">
              <a:solidFill>
                <a:srgbClr val="000000"/>
              </a:solidFill>
              <a:ea typeface="Tahoma" panose="020B0604030504040204" pitchFamily="34" charset="0"/>
              <a:cs typeface="Arial" panose="020B0604020202020204" pitchFamily="34" charset="0"/>
            </a:endParaRPr>
          </a:p>
          <a:p>
            <a:pPr marL="285750" indent="-285750" algn="just" fontAlgn="base">
              <a:buFont typeface="Arial" panose="020B0604020202020204" pitchFamily="34" charset="0"/>
              <a:buChar char="•"/>
            </a:pPr>
            <a:r>
              <a:rPr lang="fr-FR" sz="1400" kern="100" spc="-20" dirty="0">
                <a:solidFill>
                  <a:srgbClr val="000000"/>
                </a:solidFill>
                <a:ea typeface="Tahoma" panose="020B0604030504040204" pitchFamily="34" charset="0"/>
                <a:cs typeface="Arial" panose="020B0604020202020204" pitchFamily="34" charset="0"/>
              </a:rPr>
              <a:t>Mésusage de la classe des analogues du GLP-1 </a:t>
            </a:r>
            <a:endParaRPr lang="en-GB" sz="1400" kern="100" spc="-20" dirty="0">
              <a:solidFill>
                <a:srgbClr val="000000"/>
              </a:solidFill>
              <a:ea typeface="Tahoma" panose="020B0604030504040204" pitchFamily="34" charset="0"/>
              <a:cs typeface="Arial" panose="020B0604020202020204" pitchFamily="34" charset="0"/>
            </a:endParaRPr>
          </a:p>
          <a:p>
            <a:pPr marL="285750" indent="-285750" algn="just">
              <a:buFont typeface="Arial" panose="020B0604020202020204" pitchFamily="34" charset="0"/>
              <a:buChar char="•"/>
            </a:pPr>
            <a:r>
              <a:rPr lang="fr-FR" sz="1400" kern="100" spc="-20" dirty="0">
                <a:solidFill>
                  <a:srgbClr val="000000"/>
                </a:solidFill>
                <a:ea typeface="Tahoma" panose="020B0604030504040204" pitchFamily="34" charset="0"/>
                <a:cs typeface="Arial" panose="020B0604020202020204" pitchFamily="34" charset="0"/>
              </a:rPr>
              <a:t>Le public est fortement susceptible de faire le lien avec WEGOVY</a:t>
            </a:r>
            <a:endParaRPr lang="en-GB" sz="1400" kern="100" spc="-20" dirty="0">
              <a:solidFill>
                <a:srgbClr val="000000"/>
              </a:solidFill>
              <a:ea typeface="Tahoma" panose="020B0604030504040204" pitchFamily="34" charset="0"/>
              <a:cs typeface="Arial" panose="020B0604020202020204" pitchFamily="34" charset="0"/>
            </a:endParaRPr>
          </a:p>
          <a:p>
            <a:pPr algn="just">
              <a:buNone/>
            </a:pPr>
            <a:endParaRPr lang="en-GB" sz="1400" kern="100" dirty="0">
              <a:effectLst/>
              <a:ea typeface="DengXian" panose="02010600030101010101" pitchFamily="2" charset="-122"/>
              <a:cs typeface="Arial" panose="020B0604020202020204" pitchFamily="34" charset="0"/>
            </a:endParaRPr>
          </a:p>
          <a:p>
            <a:pPr algn="just">
              <a:buNone/>
            </a:pPr>
            <a:r>
              <a:rPr lang="en-GB" sz="1400" u="sng" kern="100" dirty="0" err="1">
                <a:solidFill>
                  <a:srgbClr val="00B050"/>
                </a:solidFill>
                <a:ea typeface="DengXian" panose="02010600030101010101" pitchFamily="2" charset="-122"/>
                <a:cs typeface="Arial" panose="020B0604020202020204" pitchFamily="34" charset="0"/>
              </a:rPr>
              <a:t>Manquement</a:t>
            </a:r>
            <a:r>
              <a:rPr lang="en-GB" sz="1400" u="sng" kern="100" dirty="0">
                <a:solidFill>
                  <a:srgbClr val="00B050"/>
                </a:solidFill>
                <a:ea typeface="DengXian" panose="02010600030101010101" pitchFamily="2" charset="-122"/>
                <a:cs typeface="Arial" panose="020B0604020202020204" pitchFamily="34" charset="0"/>
              </a:rPr>
              <a:t> et sanction</a:t>
            </a:r>
            <a:r>
              <a:rPr lang="en-GB" sz="1400" kern="100" dirty="0">
                <a:solidFill>
                  <a:srgbClr val="00B050"/>
                </a:solidFill>
                <a:ea typeface="DengXian" panose="02010600030101010101" pitchFamily="2" charset="-122"/>
                <a:cs typeface="Arial" panose="020B0604020202020204" pitchFamily="34" charset="0"/>
              </a:rPr>
              <a:t> :</a:t>
            </a:r>
          </a:p>
          <a:p>
            <a:pPr algn="just">
              <a:buNone/>
            </a:pPr>
            <a:endParaRPr lang="en-GB" sz="1400" kern="100" dirty="0">
              <a:solidFill>
                <a:srgbClr val="00B050"/>
              </a:solidFill>
              <a:effectLst/>
              <a:ea typeface="DengXian" panose="02010600030101010101" pitchFamily="2" charset="-122"/>
              <a:cs typeface="Arial" panose="020B0604020202020204" pitchFamily="34" charset="0"/>
            </a:endParaRPr>
          </a:p>
          <a:p>
            <a:pPr marL="285750" indent="-285750" algn="just">
              <a:buFont typeface="Arial" panose="020B0604020202020204" pitchFamily="34" charset="0"/>
              <a:buChar char="•"/>
            </a:pPr>
            <a:r>
              <a:rPr lang="fr-FR" sz="1400" kern="100" spc="-20" dirty="0">
                <a:solidFill>
                  <a:srgbClr val="000000"/>
                </a:solidFill>
                <a:ea typeface="Tahoma" panose="020B0604030504040204" pitchFamily="34" charset="0"/>
                <a:cs typeface="Arial" panose="020B0604020202020204" pitchFamily="34" charset="0"/>
              </a:rPr>
              <a:t>L’ANSM considère que les supports répondent à la définition de la publicité en faveur de WEGOVY, ce qui est interdit pour les médicaments de PMO.</a:t>
            </a:r>
            <a:endParaRPr lang="en-GB" sz="1400" kern="100" spc="-20" dirty="0">
              <a:solidFill>
                <a:srgbClr val="000000"/>
              </a:solidFill>
              <a:ea typeface="Tahoma" panose="020B0604030504040204" pitchFamily="34" charset="0"/>
              <a:cs typeface="Arial" panose="020B0604020202020204" pitchFamily="34" charset="0"/>
            </a:endParaRPr>
          </a:p>
          <a:p>
            <a:pPr marL="285750" indent="-285750" algn="just" fontAlgn="base">
              <a:buFont typeface="Arial" panose="020B0604020202020204" pitchFamily="34" charset="0"/>
              <a:buChar char="•"/>
            </a:pPr>
            <a:r>
              <a:rPr lang="fr-FR" sz="1400" kern="100" spc="-20" dirty="0">
                <a:solidFill>
                  <a:srgbClr val="000000"/>
                </a:solidFill>
                <a:ea typeface="Tahoma" panose="020B0604030504040204" pitchFamily="34" charset="0"/>
                <a:cs typeface="Arial" panose="020B0604020202020204" pitchFamily="34" charset="0"/>
              </a:rPr>
              <a:t>L’ANSM inflige une sanction de 783 838,20 €.</a:t>
            </a:r>
            <a:endParaRPr lang="en-GB" sz="1400" kern="100" spc="-20" dirty="0">
              <a:solidFill>
                <a:srgbClr val="000000"/>
              </a:solidFill>
              <a:ea typeface="Tahoma" panose="020B0604030504040204" pitchFamily="34" charset="0"/>
              <a:cs typeface="Arial" panose="020B0604020202020204" pitchFamily="34" charset="0"/>
            </a:endParaRPr>
          </a:p>
          <a:p>
            <a:pPr marL="742950" lvl="1" indent="-285750" algn="just" fontAlgn="base">
              <a:buFont typeface="Arial" panose="020B0604020202020204" pitchFamily="34" charset="0"/>
              <a:buChar char="•"/>
            </a:pPr>
            <a:r>
              <a:rPr lang="fr-FR" sz="1400" kern="100" spc="-20" dirty="0">
                <a:solidFill>
                  <a:srgbClr val="000000"/>
                </a:solidFill>
                <a:ea typeface="Tahoma" panose="020B0604030504040204" pitchFamily="34" charset="0"/>
                <a:cs typeface="Arial" panose="020B0604020202020204" pitchFamily="34" charset="0"/>
              </a:rPr>
              <a:t>Prise en compte de l’arrêt de la diffusion des supports par NOVO NORDISK après la réception de la mise en demeure, au titre d’une circonstance atténuante et permettant de diminuer le montant de la sanction.</a:t>
            </a:r>
            <a:endParaRPr lang="en-GB" sz="1400" kern="100" spc="-20" dirty="0">
              <a:solidFill>
                <a:srgbClr val="000000"/>
              </a:solidFill>
              <a:ea typeface="Tahoma" panose="020B0604030504040204" pitchFamily="34" charset="0"/>
              <a:cs typeface="Arial" panose="020B0604020202020204" pitchFamily="34" charset="0"/>
            </a:endParaRPr>
          </a:p>
          <a:p>
            <a:pPr algn="just">
              <a:buNone/>
            </a:pPr>
            <a:endParaRPr lang="en-GB" sz="1400" kern="100" dirty="0">
              <a:solidFill>
                <a:srgbClr val="00B050"/>
              </a:solidFill>
              <a:effectLst/>
              <a:latin typeface="Aptos" panose="020B00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284980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A887B-1545-1BAF-FC92-CC10B94847A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69FA255-3DF8-895F-CB20-2B5C614D988B}"/>
              </a:ext>
            </a:extLst>
          </p:cNvPr>
          <p:cNvSpPr txBox="1"/>
          <p:nvPr/>
        </p:nvSpPr>
        <p:spPr>
          <a:xfrm>
            <a:off x="595488" y="282790"/>
            <a:ext cx="6978130" cy="6189387"/>
          </a:xfrm>
          <a:prstGeom prst="rect">
            <a:avLst/>
          </a:prstGeom>
          <a:noFill/>
        </p:spPr>
        <p:txBody>
          <a:bodyPr wrap="square">
            <a:spAutoFit/>
          </a:bodyPr>
          <a:lstStyle/>
          <a:p>
            <a:pPr algn="just"/>
            <a:r>
              <a:rPr lang="fr-FR" sz="1400" b="1" u="sng" kern="100" dirty="0">
                <a:solidFill>
                  <a:srgbClr val="00B050"/>
                </a:solidFill>
                <a:ea typeface="DengXian" panose="02010600030101010101" pitchFamily="2" charset="-122"/>
                <a:cs typeface="Arial" panose="020B0604020202020204" pitchFamily="34" charset="0"/>
              </a:rPr>
              <a:t>29.04.2026 – LILLY</a:t>
            </a:r>
          </a:p>
          <a:p>
            <a:pPr algn="just">
              <a:buNone/>
            </a:pPr>
            <a:r>
              <a:rPr lang="fr-FR" sz="1400" b="1" kern="100" dirty="0">
                <a:effectLst/>
                <a:latin typeface="Arial" panose="020B0604020202020204" pitchFamily="34" charset="0"/>
                <a:ea typeface="DengXian" panose="02010600030101010101" pitchFamily="2" charset="-122"/>
                <a:cs typeface="Arial" panose="020B0604020202020204" pitchFamily="34" charset="0"/>
              </a:rPr>
              <a:t> </a:t>
            </a:r>
          </a:p>
          <a:p>
            <a:pPr algn="just">
              <a:buNone/>
            </a:pPr>
            <a:r>
              <a:rPr lang="en-GB" sz="1400" u="sng" kern="100" dirty="0">
                <a:solidFill>
                  <a:srgbClr val="00B050"/>
                </a:solidFill>
                <a:effectLst/>
                <a:latin typeface="Aptos" panose="020B0004020202020204" pitchFamily="34" charset="0"/>
                <a:ea typeface="DengXian" panose="02010600030101010101" pitchFamily="2" charset="-122"/>
                <a:cs typeface="Arial" panose="020B0604020202020204" pitchFamily="34" charset="0"/>
              </a:rPr>
              <a:t>Faits</a:t>
            </a:r>
            <a:r>
              <a:rPr lang="en-GB" sz="1400" kern="100" dirty="0">
                <a:solidFill>
                  <a:srgbClr val="00B050"/>
                </a:solidFill>
                <a:effectLst/>
                <a:latin typeface="Aptos" panose="020B0004020202020204" pitchFamily="34" charset="0"/>
                <a:ea typeface="DengXian" panose="02010600030101010101" pitchFamily="2" charset="-122"/>
                <a:cs typeface="Arial" panose="020B0604020202020204" pitchFamily="34" charset="0"/>
              </a:rPr>
              <a:t> :</a:t>
            </a:r>
          </a:p>
          <a:p>
            <a:pPr marL="285750" indent="-285750" algn="just">
              <a:lnSpc>
                <a:spcPct val="110000"/>
              </a:lnSpc>
              <a:spcBef>
                <a:spcPts val="0"/>
              </a:spcBef>
              <a:buClr>
                <a:srgbClr val="005CAB"/>
              </a:buClr>
              <a:buFont typeface="Arial" panose="020B0604020202020204" pitchFamily="34" charset="0"/>
              <a:buChar char="•"/>
              <a:defRPr/>
            </a:pPr>
            <a:r>
              <a:rPr lang="fr-FR" sz="1400" dirty="0">
                <a:latin typeface="Arial" panose="020B0604020202020204" pitchFamily="34" charset="0"/>
                <a:cs typeface="Arial" panose="020B0604020202020204" pitchFamily="34" charset="0"/>
              </a:rPr>
              <a:t>Affichage dans le métro, la presse et sur les réseaux sociaux, de 6 grandes villes françaises</a:t>
            </a:r>
          </a:p>
          <a:p>
            <a:pPr marL="285750" lvl="0" indent="-285750" algn="just">
              <a:lnSpc>
                <a:spcPct val="110000"/>
              </a:lnSpc>
              <a:buClr>
                <a:srgbClr val="005CAB"/>
              </a:buClr>
              <a:buSzPct val="110000"/>
              <a:buFont typeface="Arial" panose="020B0604020202020204" pitchFamily="34" charset="0"/>
              <a:buChar char="•"/>
              <a:defRPr/>
            </a:pPr>
            <a:r>
              <a:rPr lang="fr-FR" sz="1400" dirty="0">
                <a:latin typeface="Arial" panose="020B0604020202020204" pitchFamily="34" charset="0"/>
                <a:cs typeface="Arial" panose="020B0604020202020204" pitchFamily="34" charset="0"/>
              </a:rPr>
              <a:t>Texte Bon Usage : « L'obésité est une maladie chronique. Les médicaments sont destinés aux personnes concernées. Utilisées à des fins esthétiques, ils comportent des risques. Suivre les recommandations médicales c'est avant tout préserver sa santé. »</a:t>
            </a:r>
          </a:p>
          <a:p>
            <a:r>
              <a:rPr lang="fr-FR" sz="1400" dirty="0"/>
              <a:t> </a:t>
            </a:r>
            <a:endParaRPr lang="en-GB" sz="1400" dirty="0"/>
          </a:p>
          <a:p>
            <a:r>
              <a:rPr lang="fr-FR" sz="1400" dirty="0"/>
              <a:t>ANSM :</a:t>
            </a:r>
            <a:endParaRPr lang="en-GB" sz="1400" dirty="0"/>
          </a:p>
          <a:p>
            <a:pPr marL="285750" indent="-285750" algn="just" fontAlgn="base">
              <a:lnSpc>
                <a:spcPct val="110000"/>
              </a:lnSpc>
              <a:buClr>
                <a:srgbClr val="005CAB"/>
              </a:buClr>
              <a:buFont typeface="Arial" panose="020B0604020202020204" pitchFamily="34" charset="0"/>
              <a:buChar char="•"/>
              <a:defRPr/>
            </a:pPr>
            <a:r>
              <a:rPr lang="fr-FR" sz="1400" dirty="0">
                <a:latin typeface="Arial" panose="020B0604020202020204" pitchFamily="34" charset="0"/>
                <a:cs typeface="Arial" panose="020B0604020202020204" pitchFamily="34" charset="0"/>
              </a:rPr>
              <a:t>Prend en considération que la campagne s’est faite quelques moins avant la période estivale auprès du grand public dans un contexte de mésusage de la classe des analogues de GLP-1.</a:t>
            </a:r>
            <a:endParaRPr lang="en-GB" sz="1400" dirty="0">
              <a:latin typeface="Arial" panose="020B0604020202020204" pitchFamily="34" charset="0"/>
              <a:cs typeface="Arial" panose="020B0604020202020204" pitchFamily="34" charset="0"/>
            </a:endParaRPr>
          </a:p>
          <a:p>
            <a:pPr marL="285750" indent="-285750" algn="just" fontAlgn="base">
              <a:lnSpc>
                <a:spcPct val="110000"/>
              </a:lnSpc>
              <a:buClr>
                <a:srgbClr val="005CAB"/>
              </a:buClr>
              <a:buFont typeface="Arial" panose="020B0604020202020204" pitchFamily="34" charset="0"/>
              <a:buChar char="•"/>
              <a:defRPr/>
            </a:pPr>
            <a:r>
              <a:rPr lang="fr-FR" sz="1400" dirty="0">
                <a:latin typeface="Arial" panose="020B0604020202020204" pitchFamily="34" charset="0"/>
                <a:cs typeface="Arial" panose="020B0604020202020204" pitchFamily="34" charset="0"/>
              </a:rPr>
              <a:t>Considère que cette communication vise à présenter les traitements médicamenteux comme unique solution thérapeutique et que cela est susceptible de trouver un écho auprès d’une grande partie de la population, la question du poids étant très ancrée dans nos sociétés.</a:t>
            </a:r>
            <a:endParaRPr lang="en-GB" sz="1400" dirty="0">
              <a:latin typeface="Arial" panose="020B0604020202020204" pitchFamily="34" charset="0"/>
              <a:cs typeface="Arial" panose="020B0604020202020204" pitchFamily="34" charset="0"/>
            </a:endParaRPr>
          </a:p>
          <a:p>
            <a:pPr algn="just">
              <a:buNone/>
            </a:pPr>
            <a:endParaRPr lang="en-GB" sz="1400" kern="100" dirty="0">
              <a:effectLst/>
              <a:latin typeface="Aptos" panose="020B0004020202020204" pitchFamily="34" charset="0"/>
              <a:ea typeface="DengXian" panose="02010600030101010101" pitchFamily="2" charset="-122"/>
              <a:cs typeface="Arial" panose="020B0604020202020204" pitchFamily="34" charset="0"/>
            </a:endParaRPr>
          </a:p>
          <a:p>
            <a:pPr algn="just">
              <a:buNone/>
            </a:pPr>
            <a:r>
              <a:rPr lang="en-GB" sz="1400" u="sng" kern="100" dirty="0" err="1">
                <a:solidFill>
                  <a:srgbClr val="00B050"/>
                </a:solidFill>
                <a:latin typeface="Aptos" panose="020B0004020202020204" pitchFamily="34" charset="0"/>
                <a:ea typeface="DengXian" panose="02010600030101010101" pitchFamily="2" charset="-122"/>
                <a:cs typeface="Arial" panose="020B0604020202020204" pitchFamily="34" charset="0"/>
              </a:rPr>
              <a:t>Manquement</a:t>
            </a:r>
            <a:r>
              <a:rPr lang="en-GB" sz="1400" u="sng" kern="100" dirty="0">
                <a:solidFill>
                  <a:srgbClr val="00B050"/>
                </a:solidFill>
                <a:latin typeface="Aptos" panose="020B0004020202020204" pitchFamily="34" charset="0"/>
                <a:ea typeface="DengXian" panose="02010600030101010101" pitchFamily="2" charset="-122"/>
                <a:cs typeface="Arial" panose="020B0604020202020204" pitchFamily="34" charset="0"/>
              </a:rPr>
              <a:t> et sanction</a:t>
            </a:r>
            <a:r>
              <a:rPr lang="en-GB" sz="1400" kern="100" dirty="0">
                <a:solidFill>
                  <a:srgbClr val="00B050"/>
                </a:solidFill>
                <a:latin typeface="Aptos" panose="020B0004020202020204" pitchFamily="34" charset="0"/>
                <a:ea typeface="DengXian" panose="02010600030101010101" pitchFamily="2" charset="-122"/>
                <a:cs typeface="Arial" panose="020B0604020202020204" pitchFamily="34" charset="0"/>
              </a:rPr>
              <a:t> :</a:t>
            </a:r>
          </a:p>
          <a:p>
            <a:pPr algn="just">
              <a:buNone/>
            </a:pPr>
            <a:endParaRPr lang="en-GB" sz="1400" kern="100" dirty="0">
              <a:solidFill>
                <a:srgbClr val="00B050"/>
              </a:solidFill>
              <a:effectLst/>
              <a:latin typeface="Aptos" panose="020B0004020202020204" pitchFamily="34" charset="0"/>
              <a:ea typeface="DengXian" panose="02010600030101010101" pitchFamily="2" charset="-122"/>
              <a:cs typeface="Arial" panose="020B0604020202020204" pitchFamily="34" charset="0"/>
            </a:endParaRPr>
          </a:p>
          <a:p>
            <a:pPr marL="285750" indent="-285750" algn="just">
              <a:buFont typeface="Arial" panose="020B0604020202020204" pitchFamily="34" charset="0"/>
              <a:buChar char="•"/>
            </a:pPr>
            <a:r>
              <a:rPr lang="fr-FR" sz="1400" kern="100" spc="-20" dirty="0">
                <a:solidFill>
                  <a:srgbClr val="000000"/>
                </a:solidFill>
                <a:latin typeface="Arial" panose="020B0604020202020204" pitchFamily="34" charset="0"/>
                <a:ea typeface="Tahoma" panose="020B0604030504040204" pitchFamily="34" charset="0"/>
                <a:cs typeface="Arial" panose="020B0604020202020204" pitchFamily="34" charset="0"/>
              </a:rPr>
              <a:t>L’ANSM considère que les supports répondent à la définition de la publicité en faveur de MOUNJARO, ce qui est interdit pour les médicaments de PMO.</a:t>
            </a:r>
            <a:endParaRPr lang="en-GB" sz="1400" kern="100" spc="-20" dirty="0">
              <a:solidFill>
                <a:srgbClr val="000000"/>
              </a:solidFill>
              <a:latin typeface="Arial" panose="020B0604020202020204" pitchFamily="34" charset="0"/>
              <a:ea typeface="Tahoma" panose="020B0604030504040204" pitchFamily="34" charset="0"/>
              <a:cs typeface="Arial" panose="020B0604020202020204" pitchFamily="34" charset="0"/>
            </a:endParaRPr>
          </a:p>
          <a:p>
            <a:pPr marL="285750" indent="-285750" algn="just">
              <a:buFont typeface="Arial" panose="020B0604020202020204" pitchFamily="34" charset="0"/>
              <a:buChar char="•"/>
            </a:pPr>
            <a:r>
              <a:rPr lang="fr-FR" sz="1400" kern="100" spc="-20" dirty="0">
                <a:solidFill>
                  <a:srgbClr val="000000"/>
                </a:solidFill>
                <a:latin typeface="Arial" panose="020B0604020202020204" pitchFamily="34" charset="0"/>
                <a:ea typeface="Tahoma" panose="020B0604030504040204" pitchFamily="34" charset="0"/>
                <a:cs typeface="Arial" panose="020B0604020202020204" pitchFamily="34" charset="0"/>
              </a:rPr>
              <a:t>L’ANSM inflige une sanction de 108 766,50 €</a:t>
            </a:r>
          </a:p>
          <a:p>
            <a:pPr marL="742950" lvl="1" indent="-285750" algn="just">
              <a:buFont typeface="Arial" panose="020B0604020202020204" pitchFamily="34" charset="0"/>
              <a:buChar char="•"/>
            </a:pPr>
            <a:r>
              <a:rPr lang="fr-FR" sz="1400" kern="100" spc="-20" dirty="0">
                <a:solidFill>
                  <a:srgbClr val="000000"/>
                </a:solidFill>
                <a:latin typeface="Arial" panose="020B0604020202020204" pitchFamily="34" charset="0"/>
                <a:ea typeface="Tahoma" panose="020B0604030504040204" pitchFamily="34" charset="0"/>
                <a:cs typeface="Arial" panose="020B0604020202020204" pitchFamily="34" charset="0"/>
              </a:rPr>
              <a:t>Prise en compte des circonstances atténuantes (diligence de Lilly pour faire cesser la diffusion). </a:t>
            </a:r>
            <a:endParaRPr lang="en-GB" sz="1400" kern="100" spc="-20" dirty="0">
              <a:solidFill>
                <a:srgbClr val="000000"/>
              </a:solidFill>
              <a:latin typeface="Arial" panose="020B0604020202020204" pitchFamily="34" charset="0"/>
              <a:ea typeface="Tahoma" panose="020B0604030504040204" pitchFamily="34" charset="0"/>
              <a:cs typeface="Arial" panose="020B0604020202020204" pitchFamily="34" charset="0"/>
            </a:endParaRPr>
          </a:p>
          <a:p>
            <a:pPr algn="just">
              <a:buNone/>
            </a:pPr>
            <a:endParaRPr lang="en-GB" sz="1400" kern="100" dirty="0">
              <a:solidFill>
                <a:srgbClr val="00B050"/>
              </a:solidFill>
              <a:effectLst/>
              <a:latin typeface="Aptos" panose="020B0004020202020204" pitchFamily="34" charset="0"/>
              <a:ea typeface="DengXian" panose="02010600030101010101" pitchFamily="2" charset="-122"/>
              <a:cs typeface="Arial" panose="020B0604020202020204" pitchFamily="34" charset="0"/>
            </a:endParaRPr>
          </a:p>
        </p:txBody>
      </p:sp>
      <p:pic>
        <p:nvPicPr>
          <p:cNvPr id="3" name="Picture 6" descr="medicamentantiobesite #lilly | Caroline Mascret">
            <a:extLst>
              <a:ext uri="{FF2B5EF4-FFF2-40B4-BE49-F238E27FC236}">
                <a16:creationId xmlns:a16="http://schemas.microsoft.com/office/drawing/2014/main" id="{AD7B0F2B-292B-4A5B-237A-A97E1B4767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0991" y="4233796"/>
            <a:ext cx="4521322" cy="2624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24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FB042-B503-76C6-F92A-00C14850B74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7BFF163-6D18-007A-D741-855B02F2E3B5}"/>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F6E33D6E-AB57-554B-AA29-6DA4A0AB5C8E}"/>
              </a:ext>
            </a:extLst>
          </p:cNvPr>
          <p:cNvSpPr txBox="1">
            <a:spLocks/>
          </p:cNvSpPr>
          <p:nvPr/>
        </p:nvSpPr>
        <p:spPr>
          <a:xfrm>
            <a:off x="6949855" y="2276856"/>
            <a:ext cx="10826081" cy="471830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endParaRPr lang="en-GB" sz="1400" dirty="0"/>
          </a:p>
        </p:txBody>
      </p:sp>
      <p:graphicFrame>
        <p:nvGraphicFramePr>
          <p:cNvPr id="2" name="Tableau 1">
            <a:extLst>
              <a:ext uri="{FF2B5EF4-FFF2-40B4-BE49-F238E27FC236}">
                <a16:creationId xmlns:a16="http://schemas.microsoft.com/office/drawing/2014/main" id="{25448681-E1C9-FB6F-2CA8-ACC6535ADA9B}"/>
              </a:ext>
            </a:extLst>
          </p:cNvPr>
          <p:cNvGraphicFramePr>
            <a:graphicFrameLocks noGrp="1"/>
          </p:cNvGraphicFramePr>
          <p:nvPr>
            <p:extLst>
              <p:ext uri="{D42A27DB-BD31-4B8C-83A1-F6EECF244321}">
                <p14:modId xmlns:p14="http://schemas.microsoft.com/office/powerpoint/2010/main" val="840767358"/>
              </p:ext>
            </p:extLst>
          </p:nvPr>
        </p:nvGraphicFramePr>
        <p:xfrm>
          <a:off x="425259" y="869335"/>
          <a:ext cx="11151476" cy="5338964"/>
        </p:xfrm>
        <a:graphic>
          <a:graphicData uri="http://schemas.openxmlformats.org/drawingml/2006/table">
            <a:tbl>
              <a:tblPr firstRow="1" bandRow="1">
                <a:tableStyleId>{7DF18680-E054-41AD-8BC1-D1AEF772440D}</a:tableStyleId>
              </a:tblPr>
              <a:tblGrid>
                <a:gridCol w="5532674">
                  <a:extLst>
                    <a:ext uri="{9D8B030D-6E8A-4147-A177-3AD203B41FA5}">
                      <a16:colId xmlns:a16="http://schemas.microsoft.com/office/drawing/2014/main" val="2171383382"/>
                    </a:ext>
                  </a:extLst>
                </a:gridCol>
                <a:gridCol w="5618802">
                  <a:extLst>
                    <a:ext uri="{9D8B030D-6E8A-4147-A177-3AD203B41FA5}">
                      <a16:colId xmlns:a16="http://schemas.microsoft.com/office/drawing/2014/main" val="3066460751"/>
                    </a:ext>
                  </a:extLst>
                </a:gridCol>
              </a:tblGrid>
              <a:tr h="812964">
                <a:tc>
                  <a:txBody>
                    <a:bodyPr/>
                    <a:lstStyle/>
                    <a:p>
                      <a:pPr algn="ctr"/>
                      <a:r>
                        <a:rPr lang="fr-FR" sz="1400" u="sng" dirty="0">
                          <a:latin typeface="+mn-lt"/>
                          <a:cs typeface="Arial" panose="020B0604020202020204" pitchFamily="34" charset="0"/>
                        </a:rPr>
                        <a:t>ROYAUME-UNI</a:t>
                      </a:r>
                    </a:p>
                    <a:p>
                      <a:pPr algn="ctr"/>
                      <a:endParaRPr lang="fr-FR" sz="1400" dirty="0">
                        <a:latin typeface="+mn-lt"/>
                        <a:cs typeface="Arial" panose="020B0604020202020204" pitchFamily="34" charset="0"/>
                      </a:endParaRPr>
                    </a:p>
                    <a:p>
                      <a:pPr algn="ctr"/>
                      <a:r>
                        <a:rPr lang="fr-FR" sz="1400" dirty="0">
                          <a:solidFill>
                            <a:schemeClr val="bg1"/>
                          </a:solidFill>
                          <a:latin typeface="+mn-lt"/>
                          <a:cs typeface="Arial" panose="020B0604020202020204" pitchFamily="34" charset="0"/>
                        </a:rPr>
                        <a:t>AstraZeneca et likes sur </a:t>
                      </a:r>
                      <a:r>
                        <a:rPr lang="fr-FR" sz="1400" dirty="0" err="1">
                          <a:solidFill>
                            <a:schemeClr val="bg1"/>
                          </a:solidFill>
                          <a:latin typeface="+mn-lt"/>
                          <a:cs typeface="Arial" panose="020B0604020202020204" pitchFamily="34" charset="0"/>
                        </a:rPr>
                        <a:t>Linkedin</a:t>
                      </a:r>
                      <a:endParaRPr lang="fr-FR" sz="1400" dirty="0">
                        <a:solidFill>
                          <a:schemeClr val="bg1"/>
                        </a:solidFill>
                        <a:latin typeface="+mn-lt"/>
                        <a:cs typeface="Arial" panose="020B0604020202020204" pitchFamily="34" charset="0"/>
                      </a:endParaRPr>
                    </a:p>
                    <a:p>
                      <a:pPr algn="ctr"/>
                      <a:endParaRPr lang="en-GB" sz="1400" dirty="0">
                        <a:latin typeface="+mn-lt"/>
                        <a:cs typeface="Arial" panose="020B0604020202020204" pitchFamily="34" charset="0"/>
                      </a:endParaRPr>
                    </a:p>
                  </a:txBody>
                  <a:tcPr/>
                </a:tc>
                <a:tc>
                  <a:txBody>
                    <a:bodyPr/>
                    <a:lstStyle/>
                    <a:p>
                      <a:pPr algn="ctr"/>
                      <a:r>
                        <a:rPr lang="fr-FR" sz="1400" u="sng" dirty="0">
                          <a:latin typeface="+mn-lt"/>
                          <a:cs typeface="Arial" panose="020B0604020202020204" pitchFamily="34" charset="0"/>
                        </a:rPr>
                        <a:t>FRANCE</a:t>
                      </a:r>
                      <a:endParaRPr lang="en-GB" sz="1400" u="sng" dirty="0">
                        <a:latin typeface="+mn-lt"/>
                        <a:cs typeface="Arial" panose="020B0604020202020204" pitchFamily="34" charset="0"/>
                      </a:endParaRPr>
                    </a:p>
                  </a:txBody>
                  <a:tcPr/>
                </a:tc>
                <a:extLst>
                  <a:ext uri="{0D108BD9-81ED-4DB2-BD59-A6C34878D82A}">
                    <a16:rowId xmlns:a16="http://schemas.microsoft.com/office/drawing/2014/main" val="4158256039"/>
                  </a:ext>
                </a:extLst>
              </a:tr>
              <a:tr h="4394084">
                <a:tc>
                  <a:txBody>
                    <a:bodyPr/>
                    <a:lstStyle/>
                    <a:p>
                      <a:pPr marL="0" indent="0" algn="just">
                        <a:buFont typeface="Arial" panose="020B0604020202020204" pitchFamily="34" charset="0"/>
                        <a:buNone/>
                      </a:pPr>
                      <a:endParaRPr lang="en-GB" sz="1400" dirty="0">
                        <a:solidFill>
                          <a:schemeClr val="accent3">
                            <a:lumMod val="75000"/>
                          </a:schemeClr>
                        </a:solidFill>
                        <a:latin typeface="+mn-lt"/>
                        <a:cs typeface="Arial" panose="020B0604020202020204" pitchFamily="34" charset="0"/>
                      </a:endParaRPr>
                    </a:p>
                    <a:p>
                      <a:pPr marL="265113" lvl="1" indent="-180975" algn="just">
                        <a:buFont typeface="Arial" panose="020B0604020202020204" pitchFamily="34" charset="0"/>
                        <a:buChar char="•"/>
                      </a:pPr>
                      <a:r>
                        <a:rPr lang="fr-FR" sz="1400" dirty="0">
                          <a:solidFill>
                            <a:schemeClr val="tx1"/>
                          </a:solidFill>
                          <a:latin typeface="+mn-lt"/>
                          <a:cs typeface="Arial" panose="020B0604020202020204" pitchFamily="34" charset="0"/>
                        </a:rPr>
                        <a:t>La PMCPA a reproché à </a:t>
                      </a:r>
                      <a:r>
                        <a:rPr lang="fr-FR" sz="1400" b="1" dirty="0">
                          <a:solidFill>
                            <a:schemeClr val="tx1"/>
                          </a:solidFill>
                          <a:latin typeface="+mn-lt"/>
                          <a:cs typeface="Arial" panose="020B0604020202020204" pitchFamily="34" charset="0"/>
                        </a:rPr>
                        <a:t>certains employés </a:t>
                      </a:r>
                      <a:r>
                        <a:rPr lang="fr-FR" sz="1400" dirty="0">
                          <a:solidFill>
                            <a:schemeClr val="tx1"/>
                          </a:solidFill>
                          <a:latin typeface="+mn-lt"/>
                          <a:cs typeface="Arial" panose="020B0604020202020204" pitchFamily="34" charset="0"/>
                        </a:rPr>
                        <a:t>d’AZ au Royaume-Uni </a:t>
                      </a:r>
                      <a:r>
                        <a:rPr lang="fr-FR" sz="1400" b="1" dirty="0">
                          <a:solidFill>
                            <a:schemeClr val="tx1"/>
                          </a:solidFill>
                          <a:latin typeface="+mn-lt"/>
                          <a:cs typeface="Arial" panose="020B0604020202020204" pitchFamily="34" charset="0"/>
                        </a:rPr>
                        <a:t>d’avoir apposé une mention « j’aime » à une publication sur le réseau social LinkedIn</a:t>
                      </a:r>
                      <a:r>
                        <a:rPr lang="fr-FR" sz="1400" dirty="0">
                          <a:solidFill>
                            <a:schemeClr val="tx1"/>
                          </a:solidFill>
                          <a:latin typeface="+mn-lt"/>
                          <a:cs typeface="Arial" panose="020B0604020202020204" pitchFamily="34" charset="0"/>
                        </a:rPr>
                        <a:t>. </a:t>
                      </a:r>
                      <a:r>
                        <a:rPr lang="fr-FR" sz="1400" b="1" dirty="0">
                          <a:solidFill>
                            <a:schemeClr val="tx1"/>
                          </a:solidFill>
                          <a:latin typeface="+mn-lt"/>
                          <a:cs typeface="Arial" panose="020B0604020202020204" pitchFamily="34" charset="0"/>
                        </a:rPr>
                        <a:t>La publication, dont AZ n’était pas l’auteur</a:t>
                      </a:r>
                      <a:r>
                        <a:rPr lang="fr-FR" sz="1400" dirty="0">
                          <a:solidFill>
                            <a:schemeClr val="tx1"/>
                          </a:solidFill>
                          <a:latin typeface="+mn-lt"/>
                          <a:cs typeface="Arial" panose="020B0604020202020204" pitchFamily="34" charset="0"/>
                        </a:rPr>
                        <a:t>, qualifiait le médicament anticancéreux </a:t>
                      </a:r>
                      <a:r>
                        <a:rPr lang="fr-FR" sz="1400" dirty="0" err="1">
                          <a:solidFill>
                            <a:schemeClr val="tx1"/>
                          </a:solidFill>
                          <a:latin typeface="+mn-lt"/>
                          <a:cs typeface="Arial" panose="020B0604020202020204" pitchFamily="34" charset="0"/>
                        </a:rPr>
                        <a:t>Lynparza</a:t>
                      </a:r>
                      <a:r>
                        <a:rPr lang="fr-FR" sz="1400" dirty="0">
                          <a:solidFill>
                            <a:schemeClr val="tx1"/>
                          </a:solidFill>
                          <a:latin typeface="+mn-lt"/>
                          <a:cs typeface="Arial" panose="020B0604020202020204" pitchFamily="34" charset="0"/>
                        </a:rPr>
                        <a:t> (</a:t>
                      </a:r>
                      <a:r>
                        <a:rPr lang="fr-FR" sz="1400" dirty="0" err="1">
                          <a:solidFill>
                            <a:schemeClr val="tx1"/>
                          </a:solidFill>
                          <a:latin typeface="+mn-lt"/>
                          <a:cs typeface="Arial" panose="020B0604020202020204" pitchFamily="34" charset="0"/>
                        </a:rPr>
                        <a:t>olaparib</a:t>
                      </a:r>
                      <a:r>
                        <a:rPr lang="fr-FR" sz="1400" dirty="0">
                          <a:solidFill>
                            <a:schemeClr val="tx1"/>
                          </a:solidFill>
                          <a:latin typeface="+mn-lt"/>
                          <a:cs typeface="Arial" panose="020B0604020202020204" pitchFamily="34" charset="0"/>
                        </a:rPr>
                        <a:t>), de « révolutionnaire », « meilleur » et « transformateur ». L’interaction sur le réseau a été jugée par le PMCPA comme étant de la « </a:t>
                      </a:r>
                      <a:r>
                        <a:rPr lang="fr-FR" sz="1400" b="1" dirty="0">
                          <a:solidFill>
                            <a:schemeClr val="tx1"/>
                          </a:solidFill>
                          <a:latin typeface="+mn-lt"/>
                          <a:cs typeface="Arial" panose="020B0604020202020204" pitchFamily="34" charset="0"/>
                        </a:rPr>
                        <a:t>promotion indirecte </a:t>
                      </a:r>
                      <a:r>
                        <a:rPr lang="fr-FR" sz="1400" dirty="0">
                          <a:solidFill>
                            <a:schemeClr val="tx1"/>
                          </a:solidFill>
                          <a:latin typeface="+mn-lt"/>
                          <a:cs typeface="Arial" panose="020B0604020202020204" pitchFamily="34" charset="0"/>
                        </a:rPr>
                        <a:t>» pour le médicament, soit une infraction au code de déontologie du marketing britannique, dont l’organisme se veut le garant. </a:t>
                      </a:r>
                    </a:p>
                    <a:p>
                      <a:pPr marL="265113" lvl="1" indent="-180975" algn="just">
                        <a:buFont typeface="Arial" panose="020B0604020202020204" pitchFamily="34" charset="0"/>
                        <a:buNone/>
                      </a:pPr>
                      <a:endParaRPr lang="fr-FR" sz="1400" dirty="0">
                        <a:solidFill>
                          <a:schemeClr val="tx1"/>
                        </a:solidFill>
                        <a:latin typeface="+mn-lt"/>
                        <a:cs typeface="Arial" panose="020B0604020202020204" pitchFamily="34" charset="0"/>
                      </a:endParaRPr>
                    </a:p>
                    <a:p>
                      <a:pPr marL="265113" lvl="1" indent="-180975" algn="just">
                        <a:buFont typeface="Arial" panose="020B0604020202020204" pitchFamily="34" charset="0"/>
                        <a:buChar char="•"/>
                      </a:pPr>
                      <a:r>
                        <a:rPr lang="fr-FR" sz="1400" dirty="0">
                          <a:solidFill>
                            <a:schemeClr val="tx1"/>
                          </a:solidFill>
                          <a:latin typeface="+mn-lt"/>
                          <a:cs typeface="Arial" panose="020B0604020202020204" pitchFamily="34" charset="0"/>
                        </a:rPr>
                        <a:t>Les </a:t>
                      </a:r>
                      <a:r>
                        <a:rPr lang="fr-FR" sz="1400" b="1" dirty="0">
                          <a:solidFill>
                            <a:schemeClr val="tx1"/>
                          </a:solidFill>
                          <a:latin typeface="+mn-lt"/>
                          <a:cs typeface="Arial" panose="020B0604020202020204" pitchFamily="34" charset="0"/>
                        </a:rPr>
                        <a:t>sanctions</a:t>
                      </a:r>
                      <a:r>
                        <a:rPr lang="fr-FR" sz="1400" dirty="0">
                          <a:solidFill>
                            <a:schemeClr val="tx1"/>
                          </a:solidFill>
                          <a:latin typeface="+mn-lt"/>
                          <a:cs typeface="Arial" panose="020B0604020202020204" pitchFamily="34" charset="0"/>
                        </a:rPr>
                        <a:t> restent avant tout </a:t>
                      </a:r>
                      <a:r>
                        <a:rPr lang="fr-FR" sz="1400" b="1" dirty="0">
                          <a:solidFill>
                            <a:schemeClr val="tx1"/>
                          </a:solidFill>
                          <a:latin typeface="+mn-lt"/>
                          <a:cs typeface="Arial" panose="020B0604020202020204" pitchFamily="34" charset="0"/>
                        </a:rPr>
                        <a:t>symboliques</a:t>
                      </a:r>
                      <a:r>
                        <a:rPr lang="fr-FR" sz="1400" dirty="0">
                          <a:solidFill>
                            <a:schemeClr val="tx1"/>
                          </a:solidFill>
                          <a:latin typeface="+mn-lt"/>
                          <a:cs typeface="Arial" panose="020B0604020202020204" pitchFamily="34" charset="0"/>
                        </a:rPr>
                        <a:t>, sur le principe du </a:t>
                      </a:r>
                      <a:r>
                        <a:rPr lang="fr-FR" sz="1400" i="1" dirty="0">
                          <a:solidFill>
                            <a:schemeClr val="tx1"/>
                          </a:solidFill>
                          <a:latin typeface="+mn-lt"/>
                          <a:cs typeface="Arial" panose="020B0604020202020204" pitchFamily="34" charset="0"/>
                        </a:rPr>
                        <a:t>« </a:t>
                      </a:r>
                      <a:r>
                        <a:rPr lang="fr-FR" sz="1400" i="1" dirty="0" err="1">
                          <a:solidFill>
                            <a:schemeClr val="tx1"/>
                          </a:solidFill>
                          <a:latin typeface="+mn-lt"/>
                          <a:cs typeface="Arial" panose="020B0604020202020204" pitchFamily="34" charset="0"/>
                        </a:rPr>
                        <a:t>name</a:t>
                      </a:r>
                      <a:r>
                        <a:rPr lang="fr-FR" sz="1400" i="1" dirty="0">
                          <a:solidFill>
                            <a:schemeClr val="tx1"/>
                          </a:solidFill>
                          <a:latin typeface="+mn-lt"/>
                          <a:cs typeface="Arial" panose="020B0604020202020204" pitchFamily="34" charset="0"/>
                        </a:rPr>
                        <a:t> and </a:t>
                      </a:r>
                      <a:r>
                        <a:rPr lang="fr-FR" sz="1400" i="1" dirty="0" err="1">
                          <a:solidFill>
                            <a:schemeClr val="tx1"/>
                          </a:solidFill>
                          <a:latin typeface="+mn-lt"/>
                          <a:cs typeface="Arial" panose="020B0604020202020204" pitchFamily="34" charset="0"/>
                        </a:rPr>
                        <a:t>shame</a:t>
                      </a:r>
                      <a:r>
                        <a:rPr lang="fr-FR" sz="1400" i="1" dirty="0">
                          <a:solidFill>
                            <a:schemeClr val="tx1"/>
                          </a:solidFill>
                          <a:latin typeface="+mn-lt"/>
                          <a:cs typeface="Arial" panose="020B0604020202020204" pitchFamily="34" charset="0"/>
                        </a:rPr>
                        <a:t> »</a:t>
                      </a:r>
                      <a:r>
                        <a:rPr lang="fr-FR" sz="1400" dirty="0">
                          <a:solidFill>
                            <a:schemeClr val="tx1"/>
                          </a:solidFill>
                          <a:latin typeface="+mn-lt"/>
                          <a:cs typeface="Arial" panose="020B0604020202020204" pitchFamily="34" charset="0"/>
                        </a:rPr>
                        <a:t>, sans préjudice financier direct. </a:t>
                      </a:r>
                      <a:endParaRPr lang="en-GB" sz="1400" dirty="0">
                        <a:solidFill>
                          <a:schemeClr val="tx1"/>
                        </a:solidFill>
                        <a:latin typeface="+mn-lt"/>
                        <a:cs typeface="Arial" panose="020B0604020202020204" pitchFamily="34" charset="0"/>
                      </a:endParaRPr>
                    </a:p>
                    <a:p>
                      <a:endParaRPr lang="en-GB" sz="1400" dirty="0">
                        <a:latin typeface="+mn-lt"/>
                        <a:cs typeface="Arial" panose="020B0604020202020204" pitchFamily="34" charset="0"/>
                      </a:endParaRPr>
                    </a:p>
                  </a:txBody>
                  <a:tcPr/>
                </a:tc>
                <a:tc>
                  <a:txBody>
                    <a:bodyPr/>
                    <a:lstStyle/>
                    <a:p>
                      <a:pPr marL="628650" lvl="1" indent="-171450" algn="just">
                        <a:buFont typeface="Arial" panose="020B0604020202020204" pitchFamily="34" charset="0"/>
                        <a:buChar char="•"/>
                      </a:pPr>
                      <a:endParaRPr lang="fr-FR" sz="1400" dirty="0">
                        <a:latin typeface="+mn-lt"/>
                        <a:cs typeface="Arial" panose="020B0604020202020204" pitchFamily="34" charset="0"/>
                      </a:endParaRPr>
                    </a:p>
                    <a:p>
                      <a:pPr marL="444500" lvl="1" indent="-263525" algn="just">
                        <a:buFont typeface="Arial" panose="020B0604020202020204" pitchFamily="34" charset="0"/>
                        <a:buChar char="•"/>
                        <a:tabLst>
                          <a:tab pos="444500" algn="l"/>
                        </a:tabLst>
                      </a:pPr>
                      <a:r>
                        <a:rPr lang="fr-FR" sz="1400" dirty="0">
                          <a:latin typeface="+mn-lt"/>
                          <a:cs typeface="Arial" panose="020B0604020202020204" pitchFamily="34" charset="0"/>
                        </a:rPr>
                        <a:t>Aucun cas de promotion sur LinkedIn n'a encore été sanctionné dans le monde pharma. </a:t>
                      </a:r>
                    </a:p>
                    <a:p>
                      <a:pPr marL="444500" lvl="1" indent="-263525" algn="just">
                        <a:buFont typeface="Arial" panose="020B0604020202020204" pitchFamily="34" charset="0"/>
                        <a:buChar char="•"/>
                        <a:tabLst>
                          <a:tab pos="444500" algn="l"/>
                        </a:tabLst>
                      </a:pPr>
                      <a:endParaRPr lang="fr-FR" sz="1400" dirty="0">
                        <a:latin typeface="+mn-lt"/>
                        <a:cs typeface="Arial" panose="020B0604020202020204" pitchFamily="34" charset="0"/>
                      </a:endParaRPr>
                    </a:p>
                    <a:p>
                      <a:pPr marL="444500" lvl="1" indent="-263525" algn="just">
                        <a:buFont typeface="Arial" panose="020B0604020202020204" pitchFamily="34" charset="0"/>
                        <a:buChar char="•"/>
                        <a:tabLst>
                          <a:tab pos="444500" algn="l"/>
                        </a:tabLst>
                      </a:pPr>
                      <a:r>
                        <a:rPr lang="fr-FR" sz="1400" b="1" dirty="0">
                          <a:latin typeface="+mn-lt"/>
                          <a:cs typeface="Arial" panose="020B0604020202020204" pitchFamily="34" charset="0"/>
                        </a:rPr>
                        <a:t>Certains laboratoires ont déjà adapté leur communication en interne pour sensibiliser sur les conséquences que peuvent avoir de simples likes sur les réseaux sociaux </a:t>
                      </a:r>
                      <a:r>
                        <a:rPr lang="fr-FR" sz="1400" dirty="0">
                          <a:latin typeface="+mn-lt"/>
                          <a:cs typeface="Arial" panose="020B0604020202020204" pitchFamily="34" charset="0"/>
                        </a:rPr>
                        <a:t>: </a:t>
                      </a:r>
                      <a:r>
                        <a:rPr lang="fr-FR" sz="1400" i="1" dirty="0">
                          <a:solidFill>
                            <a:schemeClr val="tx1"/>
                          </a:solidFill>
                          <a:latin typeface="+mn-lt"/>
                          <a:cs typeface="Arial" panose="020B0604020202020204" pitchFamily="34" charset="0"/>
                        </a:rPr>
                        <a:t>« « Dans de nombreux pays, dont la France, les « j’aime » sur les réseaux sociaux peuvent être considérés comme une promotion indirecte », se contente de nous indiquer la porte-parole d’un laboratoire français. « C’est un sujet que l’on prend très au sérieux », confirme la directrice communication France d’un grand laboratoire européen, au point d’adapter la communication en interne de ces entreprises. « Nous avons récemment revu notre charte interne de bonnes pratiques pour y inclure de nouvelles recommandations destinées à expliquer à nos collaborateurs que de simples « j’aime » sur les réseaux sociaux peuvent entrainer de lourdes conséquences », détaille-t-elle. </a:t>
                      </a:r>
                      <a:endParaRPr lang="en-GB" sz="1400" dirty="0">
                        <a:solidFill>
                          <a:schemeClr val="tx1"/>
                        </a:solidFill>
                        <a:latin typeface="+mn-lt"/>
                        <a:cs typeface="Arial" panose="020B0604020202020204" pitchFamily="34" charset="0"/>
                      </a:endParaRPr>
                    </a:p>
                  </a:txBody>
                  <a:tcPr/>
                </a:tc>
                <a:extLst>
                  <a:ext uri="{0D108BD9-81ED-4DB2-BD59-A6C34878D82A}">
                    <a16:rowId xmlns:a16="http://schemas.microsoft.com/office/drawing/2014/main" val="31307115"/>
                  </a:ext>
                </a:extLst>
              </a:tr>
            </a:tbl>
          </a:graphicData>
        </a:graphic>
      </p:graphicFrame>
      <p:sp>
        <p:nvSpPr>
          <p:cNvPr id="4" name="Espace réservé du texte 5">
            <a:extLst>
              <a:ext uri="{FF2B5EF4-FFF2-40B4-BE49-F238E27FC236}">
                <a16:creationId xmlns:a16="http://schemas.microsoft.com/office/drawing/2014/main" id="{9D1A0B26-D723-6F41-FC2D-CF4A4AE7A553}"/>
              </a:ext>
            </a:extLst>
          </p:cNvPr>
          <p:cNvSpPr txBox="1">
            <a:spLocks/>
          </p:cNvSpPr>
          <p:nvPr/>
        </p:nvSpPr>
        <p:spPr>
          <a:xfrm>
            <a:off x="3526735" y="272312"/>
            <a:ext cx="5138530" cy="442826"/>
          </a:xfrm>
          <a:prstGeom prst="rect">
            <a:avLst/>
          </a:prstGeom>
        </p:spPr>
        <p:txBody>
          <a:bodyPr vert="horz" lIns="0" tIns="0" rIns="0" bIns="0" rtlCol="0" anchor="t">
            <a:noAutofit/>
          </a:bodyPr>
          <a:lstStyle>
            <a:lvl1pPr marL="0" indent="0" algn="l" defTabSz="914400" rtl="0" eaLnBrk="1" latinLnBrk="0" hangingPunct="1">
              <a:lnSpc>
                <a:spcPct val="120000"/>
              </a:lnSpc>
              <a:spcBef>
                <a:spcPts val="0"/>
              </a:spcBef>
              <a:buFont typeface="Arial" panose="020B0604020202020204" pitchFamily="34" charset="0"/>
              <a:buNone/>
              <a:defRPr sz="2800" kern="1200">
                <a:solidFill>
                  <a:schemeClr val="tx2"/>
                </a:solidFill>
                <a:latin typeface="+mn-lt"/>
                <a:ea typeface="+mn-ea"/>
                <a:cs typeface="+mn-cs"/>
              </a:defRPr>
            </a:lvl1pPr>
            <a:lvl2pPr marL="0" indent="0" algn="l" defTabSz="914400" rtl="0" eaLnBrk="1" latinLnBrk="0" hangingPunct="1">
              <a:lnSpc>
                <a:spcPct val="120000"/>
              </a:lnSpc>
              <a:spcBef>
                <a:spcPts val="0"/>
              </a:spcBef>
              <a:buFont typeface="Arial" panose="020B0604020202020204" pitchFamily="34" charset="0"/>
              <a:buNone/>
              <a:defRPr sz="2400" kern="1200">
                <a:solidFill>
                  <a:schemeClr val="tx2"/>
                </a:solidFill>
                <a:latin typeface="+mj-lt"/>
                <a:ea typeface="+mn-ea"/>
                <a:cs typeface="+mn-cs"/>
              </a:defRPr>
            </a:lvl2pPr>
            <a:lvl3pPr marL="358775" indent="-358775" algn="l" defTabSz="914400" rtl="0" eaLnBrk="1" latinLnBrk="0" hangingPunct="1">
              <a:lnSpc>
                <a:spcPct val="120000"/>
              </a:lnSpc>
              <a:spcBef>
                <a:spcPts val="0"/>
              </a:spcBef>
              <a:buClr>
                <a:schemeClr val="bg2"/>
              </a:buClr>
              <a:buSzPct val="100000"/>
              <a:buFont typeface="Symbol" panose="05050102010706020507" pitchFamily="18" charset="2"/>
              <a:buChar char=""/>
              <a:defRPr sz="2400" kern="1200">
                <a:solidFill>
                  <a:schemeClr val="tx2"/>
                </a:solidFill>
                <a:latin typeface="+mn-lt"/>
                <a:ea typeface="+mn-ea"/>
                <a:cs typeface="+mn-cs"/>
              </a:defRPr>
            </a:lvl3pPr>
            <a:lvl4pPr marL="717550" indent="-358775" algn="l" defTabSz="717550" rtl="0" eaLnBrk="1" latinLnBrk="0" hangingPunct="1">
              <a:lnSpc>
                <a:spcPct val="120000"/>
              </a:lnSpc>
              <a:spcBef>
                <a:spcPts val="0"/>
              </a:spcBef>
              <a:buClr>
                <a:schemeClr val="bg2"/>
              </a:buClr>
              <a:buSzPct val="100000"/>
              <a:buFont typeface="Symbol" panose="05050102010706020507" pitchFamily="18" charset="2"/>
              <a:buChar char=""/>
              <a:defRPr sz="2400" kern="1200">
                <a:solidFill>
                  <a:schemeClr val="tx2"/>
                </a:solidFill>
                <a:latin typeface="+mn-lt"/>
                <a:ea typeface="+mn-ea"/>
                <a:cs typeface="+mn-cs"/>
              </a:defRPr>
            </a:lvl4pPr>
            <a:lvl5pPr marL="1079500" indent="-361950" algn="l" defTabSz="914400" rtl="0" eaLnBrk="1" latinLnBrk="0" hangingPunct="1">
              <a:lnSpc>
                <a:spcPct val="120000"/>
              </a:lnSpc>
              <a:spcBef>
                <a:spcPts val="0"/>
              </a:spcBef>
              <a:buClr>
                <a:schemeClr val="bg2"/>
              </a:buClr>
              <a:buSzPct val="100000"/>
              <a:buFont typeface="Symbol" panose="05050102010706020507" pitchFamily="18" charset="2"/>
              <a:buChar char=""/>
              <a:defRPr sz="2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Clr>
                <a:srgbClr val="FF0000"/>
              </a:buClr>
              <a:buSzPts val="3500"/>
            </a:pPr>
            <a:r>
              <a:rPr lang="fr-FR" sz="2500" b="1" dirty="0">
                <a:solidFill>
                  <a:srgbClr val="FF0000"/>
                </a:solidFill>
                <a:latin typeface="Poppins SemiBold" panose="00000700000000000000" pitchFamily="2" charset="0"/>
                <a:cs typeface="Poppins SemiBold" panose="00000700000000000000" pitchFamily="2" charset="0"/>
              </a:rPr>
              <a:t>Remarque importante</a:t>
            </a:r>
            <a:endParaRPr lang="en-GB" sz="2500" b="1" dirty="0">
              <a:solidFill>
                <a:srgbClr val="FF0000"/>
              </a:solidFill>
              <a:latin typeface="Poppins SemiBold" panose="00000700000000000000" pitchFamily="2" charset="0"/>
              <a:cs typeface="Poppins SemiBold" panose="00000700000000000000" pitchFamily="2" charset="0"/>
            </a:endParaRPr>
          </a:p>
        </p:txBody>
      </p:sp>
      <p:pic>
        <p:nvPicPr>
          <p:cNvPr id="6" name="Picture 5" descr="Panneau Attention Triangle - Image gratuite sur Pixabay">
            <a:extLst>
              <a:ext uri="{FF2B5EF4-FFF2-40B4-BE49-F238E27FC236}">
                <a16:creationId xmlns:a16="http://schemas.microsoft.com/office/drawing/2014/main" id="{6E91D188-0742-ACA4-8C62-3D67482D0BDF}"/>
              </a:ext>
            </a:extLst>
          </p:cNvPr>
          <p:cNvPicPr>
            <a:picLocks noChangeAspect="1"/>
          </p:cNvPicPr>
          <p:nvPr/>
        </p:nvPicPr>
        <p:blipFill>
          <a:blip r:embed="rId3"/>
          <a:stretch>
            <a:fillRect/>
          </a:stretch>
        </p:blipFill>
        <p:spPr>
          <a:xfrm>
            <a:off x="7339263" y="118114"/>
            <a:ext cx="751221" cy="751221"/>
          </a:xfrm>
          <a:prstGeom prst="rect">
            <a:avLst/>
          </a:prstGeom>
        </p:spPr>
      </p:pic>
    </p:spTree>
    <p:extLst>
      <p:ext uri="{BB962C8B-B14F-4D97-AF65-F5344CB8AC3E}">
        <p14:creationId xmlns:p14="http://schemas.microsoft.com/office/powerpoint/2010/main" val="2246311020"/>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3CE58-ED9A-F247-1A84-989DB38D72E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4891743-7137-E510-8452-40D9E311F209}"/>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5E66C08D-F195-513B-767F-94B9C02187F4}"/>
              </a:ext>
            </a:extLst>
          </p:cNvPr>
          <p:cNvSpPr txBox="1">
            <a:spLocks/>
          </p:cNvSpPr>
          <p:nvPr/>
        </p:nvSpPr>
        <p:spPr>
          <a:xfrm>
            <a:off x="5670203" y="3231636"/>
            <a:ext cx="851593"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lvl="0">
              <a:defRPr/>
            </a:pPr>
            <a:r>
              <a:rPr lang="fr-FR" sz="3200" dirty="0">
                <a:solidFill>
                  <a:srgbClr val="0070C0"/>
                </a:solidFill>
              </a:rPr>
              <a:t>OSP</a:t>
            </a:r>
          </a:p>
        </p:txBody>
      </p:sp>
    </p:spTree>
    <p:extLst>
      <p:ext uri="{BB962C8B-B14F-4D97-AF65-F5344CB8AC3E}">
        <p14:creationId xmlns:p14="http://schemas.microsoft.com/office/powerpoint/2010/main" val="332727613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39429-98EB-67CA-A304-5730F0CBC95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9E962E7-02C6-3C4D-D5FA-E1B391890F62}"/>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graphicFrame>
        <p:nvGraphicFramePr>
          <p:cNvPr id="2" name="Table 1">
            <a:extLst>
              <a:ext uri="{FF2B5EF4-FFF2-40B4-BE49-F238E27FC236}">
                <a16:creationId xmlns:a16="http://schemas.microsoft.com/office/drawing/2014/main" id="{45695A53-E941-E753-5873-98CF0A8A2913}"/>
              </a:ext>
            </a:extLst>
          </p:cNvPr>
          <p:cNvGraphicFramePr>
            <a:graphicFrameLocks noGrp="1"/>
          </p:cNvGraphicFramePr>
          <p:nvPr>
            <p:extLst>
              <p:ext uri="{D42A27DB-BD31-4B8C-83A1-F6EECF244321}">
                <p14:modId xmlns:p14="http://schemas.microsoft.com/office/powerpoint/2010/main" val="331024827"/>
              </p:ext>
            </p:extLst>
          </p:nvPr>
        </p:nvGraphicFramePr>
        <p:xfrm>
          <a:off x="822960" y="347472"/>
          <a:ext cx="9838944" cy="5857434"/>
        </p:xfrm>
        <a:graphic>
          <a:graphicData uri="http://schemas.openxmlformats.org/drawingml/2006/table">
            <a:tbl>
              <a:tblPr firstRow="1" firstCol="1" bandRow="1">
                <a:tableStyleId>{7DF18680-E054-41AD-8BC1-D1AEF772440D}</a:tableStyleId>
              </a:tblPr>
              <a:tblGrid>
                <a:gridCol w="2044824">
                  <a:extLst>
                    <a:ext uri="{9D8B030D-6E8A-4147-A177-3AD203B41FA5}">
                      <a16:colId xmlns:a16="http://schemas.microsoft.com/office/drawing/2014/main" val="3691958857"/>
                    </a:ext>
                  </a:extLst>
                </a:gridCol>
                <a:gridCol w="4372863">
                  <a:extLst>
                    <a:ext uri="{9D8B030D-6E8A-4147-A177-3AD203B41FA5}">
                      <a16:colId xmlns:a16="http://schemas.microsoft.com/office/drawing/2014/main" val="3506933650"/>
                    </a:ext>
                  </a:extLst>
                </a:gridCol>
                <a:gridCol w="3421257">
                  <a:extLst>
                    <a:ext uri="{9D8B030D-6E8A-4147-A177-3AD203B41FA5}">
                      <a16:colId xmlns:a16="http://schemas.microsoft.com/office/drawing/2014/main" val="3526117848"/>
                    </a:ext>
                  </a:extLst>
                </a:gridCol>
              </a:tblGrid>
              <a:tr h="504018">
                <a:tc>
                  <a:txBody>
                    <a:bodyPr/>
                    <a:lstStyle/>
                    <a:p>
                      <a:pPr marL="36000" algn="just">
                        <a:lnSpc>
                          <a:spcPct val="115000"/>
                        </a:lnSpc>
                        <a:spcAft>
                          <a:spcPts val="800"/>
                        </a:spcAft>
                        <a:buNone/>
                      </a:pPr>
                      <a:endParaRPr lang="en-GB" sz="1100" kern="100" dirty="0">
                        <a:effectLst/>
                        <a:latin typeface="+mn-lt"/>
                        <a:ea typeface="DengXian" panose="02010600030101010101" pitchFamily="2" charset="-122"/>
                        <a:cs typeface="Arial" panose="020B0604020202020204" pitchFamily="34" charset="0"/>
                      </a:endParaRPr>
                    </a:p>
                  </a:txBody>
                  <a:tcPr marL="43269" marR="43269" marT="0" marB="0"/>
                </a:tc>
                <a:tc>
                  <a:txBody>
                    <a:bodyPr/>
                    <a:lstStyle/>
                    <a:p>
                      <a:pPr algn="ctr">
                        <a:lnSpc>
                          <a:spcPct val="100000"/>
                        </a:lnSpc>
                        <a:spcAft>
                          <a:spcPts val="0"/>
                        </a:spcAft>
                        <a:buNone/>
                      </a:pPr>
                      <a:endParaRPr lang="fr-FR" sz="1100" kern="100" dirty="0">
                        <a:effectLst/>
                        <a:latin typeface="+mn-lt"/>
                        <a:cs typeface="Arial" panose="020B0604020202020204" pitchFamily="34" charset="0"/>
                      </a:endParaRPr>
                    </a:p>
                    <a:p>
                      <a:pPr algn="ctr">
                        <a:lnSpc>
                          <a:spcPct val="100000"/>
                        </a:lnSpc>
                        <a:spcAft>
                          <a:spcPts val="0"/>
                        </a:spcAft>
                        <a:buNone/>
                      </a:pPr>
                      <a:r>
                        <a:rPr lang="fr-FR" sz="1100" kern="100" dirty="0">
                          <a:effectLst/>
                          <a:latin typeface="+mn-lt"/>
                          <a:cs typeface="Arial" panose="020B0604020202020204" pitchFamily="34" charset="0"/>
                        </a:rPr>
                        <a:t>Manquement</a:t>
                      </a:r>
                      <a:endParaRPr lang="en-GB" sz="1100" kern="100" dirty="0">
                        <a:effectLst/>
                        <a:latin typeface="+mn-lt"/>
                        <a:ea typeface="DengXian" panose="02010600030101010101" pitchFamily="2" charset="-122"/>
                        <a:cs typeface="Arial" panose="020B0604020202020204" pitchFamily="34" charset="0"/>
                      </a:endParaRPr>
                    </a:p>
                  </a:txBody>
                  <a:tcPr marL="43269" marR="43269" marT="0" marB="0"/>
                </a:tc>
                <a:tc>
                  <a:txBody>
                    <a:bodyPr/>
                    <a:lstStyle/>
                    <a:p>
                      <a:pPr algn="ctr">
                        <a:lnSpc>
                          <a:spcPct val="100000"/>
                        </a:lnSpc>
                        <a:spcAft>
                          <a:spcPts val="0"/>
                        </a:spcAft>
                        <a:buNone/>
                      </a:pPr>
                      <a:endParaRPr lang="fr-FR" sz="1100" kern="100" dirty="0">
                        <a:effectLst/>
                        <a:latin typeface="+mn-lt"/>
                        <a:cs typeface="Arial" panose="020B0604020202020204" pitchFamily="34" charset="0"/>
                      </a:endParaRPr>
                    </a:p>
                    <a:p>
                      <a:pPr algn="ctr">
                        <a:lnSpc>
                          <a:spcPct val="100000"/>
                        </a:lnSpc>
                        <a:spcAft>
                          <a:spcPts val="0"/>
                        </a:spcAft>
                        <a:buNone/>
                      </a:pPr>
                      <a:r>
                        <a:rPr lang="fr-FR" sz="1100" kern="100" dirty="0">
                          <a:effectLst/>
                          <a:latin typeface="+mn-lt"/>
                          <a:cs typeface="Arial" panose="020B0604020202020204" pitchFamily="34" charset="0"/>
                        </a:rPr>
                        <a:t>Sanction</a:t>
                      </a:r>
                    </a:p>
                    <a:p>
                      <a:pPr algn="ctr">
                        <a:lnSpc>
                          <a:spcPct val="100000"/>
                        </a:lnSpc>
                        <a:spcAft>
                          <a:spcPts val="0"/>
                        </a:spcAft>
                        <a:buNone/>
                      </a:pPr>
                      <a:endParaRPr lang="en-GB" sz="1100" kern="100" dirty="0">
                        <a:effectLst/>
                        <a:latin typeface="+mn-lt"/>
                        <a:ea typeface="DengXian" panose="02010600030101010101" pitchFamily="2" charset="-122"/>
                        <a:cs typeface="Arial" panose="020B0604020202020204" pitchFamily="34" charset="0"/>
                      </a:endParaRPr>
                    </a:p>
                  </a:txBody>
                  <a:tcPr marL="43269" marR="43269" marT="0" marB="0"/>
                </a:tc>
                <a:extLst>
                  <a:ext uri="{0D108BD9-81ED-4DB2-BD59-A6C34878D82A}">
                    <a16:rowId xmlns:a16="http://schemas.microsoft.com/office/drawing/2014/main" val="12886812"/>
                  </a:ext>
                </a:extLst>
              </a:tr>
              <a:tr h="1378606">
                <a:tc>
                  <a:txBody>
                    <a:bodyPr/>
                    <a:lstStyle/>
                    <a:p>
                      <a:pPr marL="36000" algn="just">
                        <a:lnSpc>
                          <a:spcPct val="100000"/>
                        </a:lnSpc>
                        <a:spcAft>
                          <a:spcPts val="0"/>
                        </a:spcAft>
                        <a:buNone/>
                      </a:pPr>
                      <a:endParaRPr lang="fr-FR" sz="1200" i="0" u="sng" kern="100" dirty="0">
                        <a:effectLst/>
                        <a:latin typeface="+mn-lt"/>
                        <a:cs typeface="Arial" panose="020B0604020202020204" pitchFamily="34" charset="0"/>
                      </a:endParaRPr>
                    </a:p>
                    <a:p>
                      <a:pPr marL="36000" algn="just">
                        <a:lnSpc>
                          <a:spcPct val="100000"/>
                        </a:lnSpc>
                        <a:spcAft>
                          <a:spcPts val="0"/>
                        </a:spcAft>
                        <a:buNone/>
                      </a:pPr>
                      <a:r>
                        <a:rPr lang="fr-FR" sz="1200" i="0" u="sng" kern="100" dirty="0">
                          <a:effectLst/>
                          <a:latin typeface="+mn-lt"/>
                          <a:cs typeface="Arial" panose="020B0604020202020204" pitchFamily="34" charset="0"/>
                        </a:rPr>
                        <a:t>D2P Pharma</a:t>
                      </a:r>
                    </a:p>
                    <a:p>
                      <a:pPr marL="36000" algn="just">
                        <a:lnSpc>
                          <a:spcPct val="100000"/>
                        </a:lnSpc>
                        <a:spcAft>
                          <a:spcPts val="0"/>
                        </a:spcAft>
                        <a:buNone/>
                      </a:pPr>
                      <a:endParaRPr lang="fr-FR" sz="1200" i="0" kern="100" dirty="0">
                        <a:effectLst/>
                        <a:latin typeface="+mn-lt"/>
                        <a:cs typeface="Arial" panose="020B0604020202020204" pitchFamily="34" charset="0"/>
                      </a:endParaRPr>
                    </a:p>
                    <a:p>
                      <a:pPr marL="36000" algn="just">
                        <a:lnSpc>
                          <a:spcPct val="100000"/>
                        </a:lnSpc>
                        <a:spcAft>
                          <a:spcPts val="0"/>
                        </a:spcAft>
                        <a:buNone/>
                      </a:pPr>
                      <a:r>
                        <a:rPr lang="fr-FR" sz="1200" i="0" kern="100" dirty="0">
                          <a:effectLst/>
                          <a:latin typeface="+mn-lt"/>
                          <a:cs typeface="Arial" panose="020B0604020202020204" pitchFamily="34" charset="0"/>
                        </a:rPr>
                        <a:t>19.03.26</a:t>
                      </a:r>
                      <a:endParaRPr lang="en-GB" sz="1200" i="0" kern="100" dirty="0">
                        <a:effectLst/>
                        <a:latin typeface="+mn-lt"/>
                        <a:ea typeface="DengXian" panose="02010600030101010101" pitchFamily="2" charset="-122"/>
                        <a:cs typeface="Arial" panose="020B0604020202020204" pitchFamily="34" charset="0"/>
                      </a:endParaRPr>
                    </a:p>
                  </a:txBody>
                  <a:tcPr marL="43269" marR="43269" marT="0" marB="0"/>
                </a:tc>
                <a:tc>
                  <a:txBody>
                    <a:bodyPr/>
                    <a:lstStyle/>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Au cours de la période du 1</a:t>
                      </a:r>
                      <a:r>
                        <a:rPr lang="fr-FR" sz="1100" kern="100" baseline="30000" dirty="0">
                          <a:effectLst/>
                          <a:latin typeface="+mn-lt"/>
                          <a:cs typeface="Arial" panose="020B0604020202020204" pitchFamily="34" charset="0"/>
                        </a:rPr>
                        <a:t>er</a:t>
                      </a:r>
                      <a:r>
                        <a:rPr lang="fr-FR" sz="1100" kern="100" dirty="0">
                          <a:effectLst/>
                          <a:latin typeface="+mn-lt"/>
                          <a:cs typeface="Arial" panose="020B0604020202020204" pitchFamily="34" charset="0"/>
                        </a:rPr>
                        <a:t> novembre 2023 au 30 avril 2024, D2P Pharma </a:t>
                      </a:r>
                      <a:r>
                        <a:rPr lang="fr-FR" sz="1100" b="1" kern="100" dirty="0">
                          <a:effectLst/>
                          <a:latin typeface="+mn-lt"/>
                          <a:cs typeface="Arial" panose="020B0604020202020204" pitchFamily="34" charset="0"/>
                        </a:rPr>
                        <a:t>a manqué à son obligation d’honorer certaines de ses commandes sur le marché national, alors même qu’elle exportait </a:t>
                      </a:r>
                      <a:r>
                        <a:rPr lang="fr-FR" sz="1100" kern="100" dirty="0">
                          <a:effectLst/>
                          <a:latin typeface="+mn-lt"/>
                          <a:cs typeface="Arial" panose="020B0604020202020204" pitchFamily="34" charset="0"/>
                        </a:rPr>
                        <a:t>en même temps la même présentation de spécialité pharmaceutique.</a:t>
                      </a:r>
                      <a:endParaRPr lang="en-GB" sz="1100" kern="100" dirty="0">
                        <a:effectLst/>
                        <a:latin typeface="+mn-lt"/>
                        <a:cs typeface="Arial" panose="020B0604020202020204" pitchFamily="34" charset="0"/>
                      </a:endParaRPr>
                    </a:p>
                  </a:txBody>
                  <a:tcPr marL="43269" marR="43269" marT="0" marB="0"/>
                </a:tc>
                <a:tc>
                  <a:txBody>
                    <a:bodyPr/>
                    <a:lstStyle/>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b="1" kern="100" dirty="0">
                          <a:effectLst/>
                          <a:latin typeface="+mn-lt"/>
                          <a:cs typeface="Arial" panose="020B0604020202020204" pitchFamily="34" charset="0"/>
                        </a:rPr>
                        <a:t>1 948 602,28 € (ramené à un million d’euros)</a:t>
                      </a:r>
                      <a:endParaRPr lang="en-GB" sz="1100" kern="100" dirty="0">
                        <a:effectLst/>
                        <a:latin typeface="+mn-lt"/>
                        <a:cs typeface="Arial" panose="020B0604020202020204" pitchFamily="34" charset="0"/>
                      </a:endParaRPr>
                    </a:p>
                  </a:txBody>
                  <a:tcPr marL="43269" marR="43269" marT="0" marB="0"/>
                </a:tc>
                <a:extLst>
                  <a:ext uri="{0D108BD9-81ED-4DB2-BD59-A6C34878D82A}">
                    <a16:rowId xmlns:a16="http://schemas.microsoft.com/office/drawing/2014/main" val="1344471605"/>
                  </a:ext>
                </a:extLst>
              </a:tr>
              <a:tr h="1757553">
                <a:tc>
                  <a:txBody>
                    <a:bodyPr/>
                    <a:lstStyle/>
                    <a:p>
                      <a:pPr marL="36000" algn="just">
                        <a:lnSpc>
                          <a:spcPct val="100000"/>
                        </a:lnSpc>
                        <a:spcAft>
                          <a:spcPts val="0"/>
                        </a:spcAft>
                        <a:buNone/>
                      </a:pPr>
                      <a:endParaRPr lang="fr-FR" sz="1200" i="0" u="sng" kern="100" dirty="0">
                        <a:effectLst/>
                        <a:latin typeface="+mn-lt"/>
                        <a:cs typeface="Arial" panose="020B0604020202020204" pitchFamily="34" charset="0"/>
                      </a:endParaRPr>
                    </a:p>
                    <a:p>
                      <a:pPr marL="36000" algn="just">
                        <a:lnSpc>
                          <a:spcPct val="100000"/>
                        </a:lnSpc>
                        <a:spcAft>
                          <a:spcPts val="0"/>
                        </a:spcAft>
                        <a:buNone/>
                      </a:pPr>
                      <a:r>
                        <a:rPr lang="fr-FR" sz="1200" i="0" u="sng" kern="100" dirty="0">
                          <a:effectLst/>
                          <a:latin typeface="+mn-lt"/>
                          <a:cs typeface="Arial" panose="020B0604020202020204" pitchFamily="34" charset="0"/>
                        </a:rPr>
                        <a:t>Medi-Live </a:t>
                      </a:r>
                    </a:p>
                    <a:p>
                      <a:pPr marL="36000" algn="just">
                        <a:lnSpc>
                          <a:spcPct val="100000"/>
                        </a:lnSpc>
                        <a:spcAft>
                          <a:spcPts val="0"/>
                        </a:spcAft>
                        <a:buNone/>
                      </a:pPr>
                      <a:endParaRPr lang="fr-FR" sz="1200" i="0" kern="100" dirty="0">
                        <a:effectLst/>
                        <a:latin typeface="+mn-lt"/>
                        <a:cs typeface="Arial" panose="020B0604020202020204" pitchFamily="34" charset="0"/>
                      </a:endParaRPr>
                    </a:p>
                    <a:p>
                      <a:pPr marL="36000" algn="just">
                        <a:lnSpc>
                          <a:spcPct val="100000"/>
                        </a:lnSpc>
                        <a:spcAft>
                          <a:spcPts val="0"/>
                        </a:spcAft>
                        <a:buNone/>
                      </a:pPr>
                      <a:r>
                        <a:rPr lang="fr-FR" sz="1200" i="0" kern="100" dirty="0">
                          <a:effectLst/>
                          <a:latin typeface="+mn-lt"/>
                          <a:cs typeface="Arial" panose="020B0604020202020204" pitchFamily="34" charset="0"/>
                        </a:rPr>
                        <a:t>18.06.26 </a:t>
                      </a:r>
                      <a:endParaRPr lang="en-GB" sz="1200" i="0" kern="100" dirty="0">
                        <a:effectLst/>
                        <a:latin typeface="+mn-lt"/>
                        <a:cs typeface="Arial" panose="020B0604020202020204" pitchFamily="34" charset="0"/>
                      </a:endParaRPr>
                    </a:p>
                    <a:p>
                      <a:pPr marL="36000" algn="just">
                        <a:lnSpc>
                          <a:spcPct val="100000"/>
                        </a:lnSpc>
                        <a:spcAft>
                          <a:spcPts val="0"/>
                        </a:spcAft>
                        <a:buNone/>
                      </a:pPr>
                      <a:r>
                        <a:rPr lang="fr-FR" sz="1200" i="0" kern="100" dirty="0">
                          <a:effectLst/>
                          <a:latin typeface="+mn-lt"/>
                          <a:cs typeface="Arial" panose="020B0604020202020204" pitchFamily="34" charset="0"/>
                        </a:rPr>
                        <a:t> </a:t>
                      </a:r>
                      <a:endParaRPr lang="en-GB" sz="1200" i="0" kern="100" dirty="0">
                        <a:effectLst/>
                        <a:latin typeface="+mn-lt"/>
                        <a:ea typeface="DengXian" panose="02010600030101010101" pitchFamily="2" charset="-122"/>
                        <a:cs typeface="Arial" panose="020B0604020202020204" pitchFamily="34" charset="0"/>
                      </a:endParaRPr>
                    </a:p>
                  </a:txBody>
                  <a:tcPr marL="43269" marR="43269" marT="0" marB="0"/>
                </a:tc>
                <a:tc>
                  <a:txBody>
                    <a:bodyPr/>
                    <a:lstStyle/>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CSP, art. L.5124-17 : impose des OSP aux GR dont celles de </a:t>
                      </a:r>
                      <a:r>
                        <a:rPr lang="fr-FR" sz="1100" kern="100" spc="10" dirty="0">
                          <a:effectLst/>
                          <a:latin typeface="+mn-lt"/>
                          <a:cs typeface="Arial" panose="020B0604020202020204" pitchFamily="34" charset="0"/>
                        </a:rPr>
                        <a:t>livrer, en principe, dans les 24h toute commande passée avant le samedi 14h, de toute présentation des spécialités effectivement commercialisées. Ils doivent également participer, </a:t>
                      </a:r>
                      <a:r>
                        <a:rPr lang="fr-FR" sz="1100" kern="100" dirty="0">
                          <a:effectLst/>
                          <a:latin typeface="+mn-lt"/>
                          <a:cs typeface="Arial" panose="020B0604020202020204" pitchFamily="34" charset="0"/>
                        </a:rPr>
                        <a:t>le samedi à partir de 14h, ainsi que le dimanche et les jours fériés à un système d’astreinte inter-entreprises.</a:t>
                      </a:r>
                    </a:p>
                    <a:p>
                      <a:pPr marL="36000" algn="just">
                        <a:lnSpc>
                          <a:spcPct val="100000"/>
                        </a:lnSpc>
                        <a:spcAft>
                          <a:spcPts val="0"/>
                        </a:spcAft>
                        <a:buNone/>
                      </a:pPr>
                      <a:endParaRPr lang="en-GB" sz="1100" kern="100" dirty="0">
                        <a:effectLst/>
                        <a:latin typeface="+mn-lt"/>
                        <a:cs typeface="Arial" panose="020B0604020202020204" pitchFamily="34" charset="0"/>
                      </a:endParaRPr>
                    </a:p>
                    <a:p>
                      <a:pPr marL="36000" algn="just">
                        <a:lnSpc>
                          <a:spcPct val="100000"/>
                        </a:lnSpc>
                        <a:spcAft>
                          <a:spcPts val="0"/>
                        </a:spcAft>
                        <a:buNone/>
                      </a:pPr>
                      <a:r>
                        <a:rPr lang="fr-FR" sz="1100" kern="100" dirty="0">
                          <a:effectLst/>
                          <a:latin typeface="+mn-lt"/>
                          <a:cs typeface="Arial" panose="020B0604020202020204" pitchFamily="34" charset="0"/>
                        </a:rPr>
                        <a:t>Manquement à cette disposition.</a:t>
                      </a:r>
                      <a:endParaRPr lang="en-GB" sz="1100" kern="100" dirty="0">
                        <a:effectLst/>
                        <a:latin typeface="+mn-lt"/>
                        <a:ea typeface="DengXian" panose="02010600030101010101" pitchFamily="2" charset="-122"/>
                        <a:cs typeface="Arial" panose="020B0604020202020204" pitchFamily="34" charset="0"/>
                      </a:endParaRPr>
                    </a:p>
                  </a:txBody>
                  <a:tcPr marL="43269" marR="43269" marT="0" marB="0"/>
                </a:tc>
                <a:tc>
                  <a:txBody>
                    <a:bodyPr/>
                    <a:lstStyle/>
                    <a:p>
                      <a:pPr marL="36000" algn="just">
                        <a:lnSpc>
                          <a:spcPct val="100000"/>
                        </a:lnSpc>
                        <a:spcAft>
                          <a:spcPts val="0"/>
                        </a:spcAft>
                        <a:buNone/>
                      </a:pPr>
                      <a:endParaRPr lang="fr-FR" sz="1100" kern="100" dirty="0">
                        <a:effectLst/>
                        <a:latin typeface="+mn-lt"/>
                        <a:cs typeface="Arial" panose="020B0604020202020204" pitchFamily="34" charset="0"/>
                      </a:endParaRPr>
                    </a:p>
                    <a:p>
                      <a:pPr marL="36000" algn="just">
                        <a:lnSpc>
                          <a:spcPct val="100000"/>
                        </a:lnSpc>
                        <a:spcAft>
                          <a:spcPts val="0"/>
                        </a:spcAft>
                        <a:buNone/>
                      </a:pPr>
                      <a:r>
                        <a:rPr lang="fr-FR" sz="1100" b="1" kern="100" dirty="0">
                          <a:effectLst/>
                          <a:latin typeface="+mn-lt"/>
                          <a:cs typeface="Arial" panose="020B0604020202020204" pitchFamily="34" charset="0"/>
                        </a:rPr>
                        <a:t>1 033 162,10 € (</a:t>
                      </a:r>
                      <a:r>
                        <a:rPr lang="fr-FR" sz="1100" kern="100" dirty="0">
                          <a:effectLst/>
                          <a:latin typeface="+mn-lt"/>
                          <a:cs typeface="Arial" panose="020B0604020202020204" pitchFamily="34" charset="0"/>
                        </a:rPr>
                        <a:t>ramené à </a:t>
                      </a:r>
                      <a:r>
                        <a:rPr lang="fr-FR" sz="1100" b="1" kern="100" dirty="0">
                          <a:effectLst/>
                          <a:latin typeface="+mn-lt"/>
                          <a:cs typeface="Arial" panose="020B0604020202020204" pitchFamily="34" charset="0"/>
                        </a:rPr>
                        <a:t>un million d’euros)</a:t>
                      </a:r>
                      <a:r>
                        <a:rPr lang="fr-FR" sz="1100" kern="100" dirty="0">
                          <a:effectLst/>
                          <a:latin typeface="+mn-lt"/>
                          <a:cs typeface="Arial" panose="020B0604020202020204" pitchFamily="34" charset="0"/>
                        </a:rPr>
                        <a:t>.</a:t>
                      </a:r>
                      <a:endParaRPr lang="en-GB" sz="1100" kern="100" dirty="0">
                        <a:effectLst/>
                        <a:latin typeface="+mn-lt"/>
                        <a:cs typeface="Arial" panose="020B0604020202020204" pitchFamily="34" charset="0"/>
                      </a:endParaRPr>
                    </a:p>
                  </a:txBody>
                  <a:tcPr marL="43269" marR="43269" marT="0" marB="0"/>
                </a:tc>
                <a:extLst>
                  <a:ext uri="{0D108BD9-81ED-4DB2-BD59-A6C34878D82A}">
                    <a16:rowId xmlns:a16="http://schemas.microsoft.com/office/drawing/2014/main" val="1175867282"/>
                  </a:ext>
                </a:extLst>
              </a:tr>
              <a:tr h="2217257">
                <a:tc>
                  <a:txBody>
                    <a:bodyPr/>
                    <a:lstStyle/>
                    <a:p>
                      <a:pPr marL="36000" algn="just">
                        <a:lnSpc>
                          <a:spcPct val="100000"/>
                        </a:lnSpc>
                        <a:spcAft>
                          <a:spcPts val="0"/>
                        </a:spcAft>
                        <a:buNone/>
                      </a:pPr>
                      <a:endParaRPr lang="fr-FR" sz="1200" i="0" u="sng" kern="100" dirty="0">
                        <a:effectLst/>
                        <a:latin typeface="+mn-lt"/>
                        <a:cs typeface="Arial" panose="020B0604020202020204" pitchFamily="34" charset="0"/>
                      </a:endParaRPr>
                    </a:p>
                    <a:p>
                      <a:pPr marL="36000" algn="just">
                        <a:lnSpc>
                          <a:spcPct val="100000"/>
                        </a:lnSpc>
                        <a:spcAft>
                          <a:spcPts val="0"/>
                        </a:spcAft>
                        <a:buNone/>
                      </a:pPr>
                      <a:r>
                        <a:rPr lang="fr-FR" sz="1200" i="0" u="sng" kern="100" dirty="0">
                          <a:effectLst/>
                          <a:latin typeface="+mn-lt"/>
                          <a:cs typeface="Arial" panose="020B0604020202020204" pitchFamily="34" charset="0"/>
                        </a:rPr>
                        <a:t>AREDIS </a:t>
                      </a:r>
                    </a:p>
                    <a:p>
                      <a:pPr marL="36000" algn="just">
                        <a:lnSpc>
                          <a:spcPct val="100000"/>
                        </a:lnSpc>
                        <a:spcAft>
                          <a:spcPts val="0"/>
                        </a:spcAft>
                        <a:buNone/>
                      </a:pPr>
                      <a:endParaRPr lang="fr-FR" sz="1200" i="0" kern="100" dirty="0">
                        <a:effectLst/>
                        <a:latin typeface="+mn-lt"/>
                        <a:cs typeface="Arial" panose="020B0604020202020204" pitchFamily="34" charset="0"/>
                      </a:endParaRPr>
                    </a:p>
                    <a:p>
                      <a:pPr marL="36000" algn="just">
                        <a:lnSpc>
                          <a:spcPct val="100000"/>
                        </a:lnSpc>
                        <a:spcAft>
                          <a:spcPts val="0"/>
                        </a:spcAft>
                        <a:buNone/>
                      </a:pPr>
                      <a:r>
                        <a:rPr lang="fr-FR" sz="1200" i="0" u="none" kern="100" dirty="0">
                          <a:effectLst/>
                          <a:latin typeface="+mn-lt"/>
                          <a:cs typeface="Arial" panose="020B0604020202020204" pitchFamily="34" charset="0"/>
                        </a:rPr>
                        <a:t>06.07.26 </a:t>
                      </a:r>
                      <a:endParaRPr lang="en-GB" sz="1200" i="0" u="none" kern="100" dirty="0">
                        <a:effectLst/>
                        <a:latin typeface="+mn-lt"/>
                        <a:ea typeface="DengXian" panose="02010600030101010101" pitchFamily="2" charset="-122"/>
                        <a:cs typeface="Arial" panose="020B0604020202020204" pitchFamily="34" charset="0"/>
                      </a:endParaRPr>
                    </a:p>
                  </a:txBody>
                  <a:tcPr marL="43269" marR="43269" marT="0" marB="0"/>
                </a:tc>
                <a:tc>
                  <a:txBody>
                    <a:bodyPr/>
                    <a:lstStyle/>
                    <a:p>
                      <a:pPr marL="36000" algn="just">
                        <a:lnSpc>
                          <a:spcPct val="100000"/>
                        </a:lnSpc>
                        <a:spcAft>
                          <a:spcPts val="800"/>
                        </a:spcAft>
                        <a:buNone/>
                      </a:pPr>
                      <a:endParaRPr lang="en-GB" sz="1100" kern="100" dirty="0">
                        <a:effectLst/>
                        <a:latin typeface="+mn-lt"/>
                        <a:cs typeface="Arial" panose="020B0604020202020204" pitchFamily="34" charset="0"/>
                      </a:endParaRPr>
                    </a:p>
                    <a:p>
                      <a:pPr marL="171450" lvl="0" indent="-171450" algn="just" fontAlgn="base">
                        <a:lnSpc>
                          <a:spcPct val="100000"/>
                        </a:lnSpc>
                        <a:buFont typeface="Arial" panose="020B0604020202020204" pitchFamily="34" charset="0"/>
                        <a:buChar char="•"/>
                      </a:pPr>
                      <a:r>
                        <a:rPr lang="fr-FR" sz="1100" kern="100" dirty="0">
                          <a:effectLst/>
                          <a:latin typeface="+mn-lt"/>
                          <a:cs typeface="Arial" panose="020B0604020202020204" pitchFamily="34" charset="0"/>
                        </a:rPr>
                        <a:t>Satisfaire à tout moment la consommation de leur clientèle habituelle durant au moins deux semaines ;</a:t>
                      </a:r>
                      <a:endParaRPr lang="en-GB" sz="1100" kern="100" dirty="0">
                        <a:effectLst/>
                        <a:latin typeface="+mn-lt"/>
                        <a:cs typeface="Arial" panose="020B0604020202020204" pitchFamily="34" charset="0"/>
                      </a:endParaRPr>
                    </a:p>
                    <a:p>
                      <a:pPr marL="171450" lvl="0" indent="-171450" algn="just" fontAlgn="base">
                        <a:lnSpc>
                          <a:spcPct val="100000"/>
                        </a:lnSpc>
                        <a:buFont typeface="Arial" panose="020B0604020202020204" pitchFamily="34" charset="0"/>
                        <a:buChar char="•"/>
                      </a:pPr>
                      <a:endParaRPr lang="en-GB" sz="1100" kern="100" dirty="0">
                        <a:effectLst/>
                        <a:latin typeface="+mn-lt"/>
                        <a:cs typeface="Arial" panose="020B0604020202020204" pitchFamily="34" charset="0"/>
                      </a:endParaRPr>
                    </a:p>
                    <a:p>
                      <a:pPr marL="171450" lvl="0" indent="-171450" algn="just" fontAlgn="base">
                        <a:lnSpc>
                          <a:spcPct val="100000"/>
                        </a:lnSpc>
                        <a:buFont typeface="Arial" panose="020B0604020202020204" pitchFamily="34" charset="0"/>
                        <a:buChar char="•"/>
                      </a:pPr>
                      <a:r>
                        <a:rPr lang="fr-FR" sz="1100" kern="100" dirty="0">
                          <a:effectLst/>
                          <a:latin typeface="+mn-lt"/>
                          <a:cs typeface="Arial" panose="020B0604020202020204" pitchFamily="34" charset="0"/>
                        </a:rPr>
                        <a:t>Livrer dans les 24h, en principe, toute commande passée avant le samedi 14h, de toute présentation des spécialités effectivement commercialisées ;</a:t>
                      </a:r>
                      <a:endParaRPr lang="en-GB" sz="1100" kern="100" spc="0" dirty="0">
                        <a:effectLst/>
                        <a:latin typeface="+mn-lt"/>
                        <a:cs typeface="Arial" panose="020B0604020202020204" pitchFamily="34" charset="0"/>
                      </a:endParaRPr>
                    </a:p>
                    <a:p>
                      <a:pPr marL="171450" lvl="0" indent="-171450" algn="just" fontAlgn="base">
                        <a:lnSpc>
                          <a:spcPct val="100000"/>
                        </a:lnSpc>
                        <a:buFont typeface="Arial" panose="020B0604020202020204" pitchFamily="34" charset="0"/>
                        <a:buChar char="•"/>
                      </a:pPr>
                      <a:endParaRPr lang="en-GB" sz="1100" kern="100" spc="0" dirty="0">
                        <a:effectLst/>
                        <a:latin typeface="+mn-lt"/>
                        <a:cs typeface="Arial" panose="020B0604020202020204" pitchFamily="34" charset="0"/>
                      </a:endParaRPr>
                    </a:p>
                    <a:p>
                      <a:pPr marL="171450" lvl="0" indent="-171450" algn="just" fontAlgn="base">
                        <a:lnSpc>
                          <a:spcPct val="100000"/>
                        </a:lnSpc>
                        <a:buFont typeface="Arial" panose="020B0604020202020204" pitchFamily="34" charset="0"/>
                        <a:buChar char="•"/>
                      </a:pPr>
                      <a:r>
                        <a:rPr lang="fr-FR" sz="1100" kern="100" spc="15" dirty="0">
                          <a:effectLst/>
                          <a:latin typeface="+mn-lt"/>
                          <a:cs typeface="Arial" panose="020B0604020202020204" pitchFamily="34" charset="0"/>
                        </a:rPr>
                        <a:t>Ne pas</a:t>
                      </a:r>
                      <a:r>
                        <a:rPr lang="fr-FR" sz="1100" kern="100" dirty="0">
                          <a:effectLst/>
                          <a:latin typeface="+mn-lt"/>
                          <a:cs typeface="Arial" panose="020B0604020202020204" pitchFamily="34" charset="0"/>
                        </a:rPr>
                        <a:t> </a:t>
                      </a:r>
                      <a:r>
                        <a:rPr lang="fr-FR" sz="1100" kern="100" spc="20" dirty="0">
                          <a:effectLst/>
                          <a:latin typeface="+mn-lt"/>
                          <a:cs typeface="Arial" panose="020B0604020202020204" pitchFamily="34" charset="0"/>
                        </a:rPr>
                        <a:t>vendre en dehors du territoire national ou aux distributeurs en gros à l’exportation des médicaments que lorsqu’ils ont</a:t>
                      </a:r>
                      <a:r>
                        <a:rPr lang="fr-FR" sz="1100" kern="100" dirty="0">
                          <a:effectLst/>
                          <a:latin typeface="+mn-lt"/>
                          <a:cs typeface="Arial" panose="020B0604020202020204" pitchFamily="34" charset="0"/>
                        </a:rPr>
                        <a:t> </a:t>
                      </a:r>
                      <a:r>
                        <a:rPr lang="fr-FR" sz="1100" kern="100" spc="10" dirty="0">
                          <a:effectLst/>
                          <a:latin typeface="+mn-lt"/>
                          <a:cs typeface="Arial" panose="020B0604020202020204" pitchFamily="34" charset="0"/>
                        </a:rPr>
                        <a:t>rempli leurs OSP.</a:t>
                      </a:r>
                    </a:p>
                    <a:p>
                      <a:pPr marL="171450" lvl="0" indent="-171450" algn="just" fontAlgn="base">
                        <a:lnSpc>
                          <a:spcPct val="100000"/>
                        </a:lnSpc>
                        <a:buFont typeface="Arial" panose="020B0604020202020204" pitchFamily="34" charset="0"/>
                        <a:buChar char="•"/>
                      </a:pPr>
                      <a:endParaRPr lang="en-GB" sz="1100" kern="100" dirty="0">
                        <a:effectLst/>
                        <a:latin typeface="+mn-lt"/>
                        <a:ea typeface="DengXian" panose="02010600030101010101" pitchFamily="2" charset="-122"/>
                        <a:cs typeface="Arial" panose="020B0604020202020204" pitchFamily="34" charset="0"/>
                      </a:endParaRPr>
                    </a:p>
                  </a:txBody>
                  <a:tcPr marL="43269" marR="43269" marT="0" marB="0"/>
                </a:tc>
                <a:tc>
                  <a:txBody>
                    <a:bodyPr/>
                    <a:lstStyle/>
                    <a:p>
                      <a:pPr marL="36000" marR="0" lvl="0" indent="0" algn="just" defTabSz="914400" rtl="0" eaLnBrk="1" fontAlgn="auto" latinLnBrk="0" hangingPunct="1">
                        <a:lnSpc>
                          <a:spcPct val="100000"/>
                        </a:lnSpc>
                        <a:spcBef>
                          <a:spcPts val="0"/>
                        </a:spcBef>
                        <a:spcAft>
                          <a:spcPts val="0"/>
                        </a:spcAft>
                        <a:buClrTx/>
                        <a:buSzTx/>
                        <a:buFontTx/>
                        <a:buNone/>
                        <a:tabLst/>
                        <a:defRPr/>
                      </a:pPr>
                      <a:endParaRPr lang="fr-FR" sz="1100" kern="100" dirty="0">
                        <a:solidFill>
                          <a:schemeClr val="dk1"/>
                        </a:solidFill>
                        <a:effectLst/>
                        <a:latin typeface="+mn-lt"/>
                        <a:ea typeface="+mn-ea"/>
                        <a:cs typeface="Arial" panose="020B0604020202020204" pitchFamily="34" charset="0"/>
                      </a:endParaRPr>
                    </a:p>
                    <a:p>
                      <a:pPr marL="36000" marR="0" lvl="0" indent="0" algn="just" defTabSz="914400" rtl="0" eaLnBrk="1" fontAlgn="auto" latinLnBrk="0" hangingPunct="1">
                        <a:lnSpc>
                          <a:spcPct val="100000"/>
                        </a:lnSpc>
                        <a:spcBef>
                          <a:spcPts val="0"/>
                        </a:spcBef>
                        <a:spcAft>
                          <a:spcPts val="0"/>
                        </a:spcAft>
                        <a:buClrTx/>
                        <a:buSzTx/>
                        <a:buFontTx/>
                        <a:buNone/>
                        <a:tabLst/>
                        <a:defRPr/>
                      </a:pPr>
                      <a:r>
                        <a:rPr lang="fr-FR" sz="1100" b="1" kern="100" dirty="0">
                          <a:solidFill>
                            <a:schemeClr val="dk1"/>
                          </a:solidFill>
                          <a:effectLst/>
                          <a:latin typeface="+mn-lt"/>
                          <a:ea typeface="+mn-ea"/>
                          <a:cs typeface="Arial" panose="020B0604020202020204" pitchFamily="34" charset="0"/>
                        </a:rPr>
                        <a:t>905 134,64 €</a:t>
                      </a:r>
                      <a:endParaRPr lang="en-GB" sz="1100" b="1" kern="100" dirty="0">
                        <a:solidFill>
                          <a:schemeClr val="dk1"/>
                        </a:solidFill>
                        <a:effectLst/>
                        <a:latin typeface="+mn-lt"/>
                        <a:ea typeface="+mn-ea"/>
                        <a:cs typeface="Arial" panose="020B0604020202020204" pitchFamily="34" charset="0"/>
                      </a:endParaRPr>
                    </a:p>
                  </a:txBody>
                  <a:tcPr marL="43269" marR="43269" marT="0" marB="0"/>
                </a:tc>
                <a:extLst>
                  <a:ext uri="{0D108BD9-81ED-4DB2-BD59-A6C34878D82A}">
                    <a16:rowId xmlns:a16="http://schemas.microsoft.com/office/drawing/2014/main" val="1331898727"/>
                  </a:ext>
                </a:extLst>
              </a:tr>
            </a:tbl>
          </a:graphicData>
        </a:graphic>
      </p:graphicFrame>
    </p:spTree>
    <p:extLst>
      <p:ext uri="{BB962C8B-B14F-4D97-AF65-F5344CB8AC3E}">
        <p14:creationId xmlns:p14="http://schemas.microsoft.com/office/powerpoint/2010/main" val="2244700172"/>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F48AB-6778-8DA4-04C3-96FCAE67CDD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69C6CB1-619A-E6DA-AB98-33A15F97802D}"/>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5" name="Espace réservé du contenu 2">
            <a:extLst>
              <a:ext uri="{FF2B5EF4-FFF2-40B4-BE49-F238E27FC236}">
                <a16:creationId xmlns:a16="http://schemas.microsoft.com/office/drawing/2014/main" id="{E9A21617-4995-571A-6695-4E4DBF5E6B2F}"/>
              </a:ext>
            </a:extLst>
          </p:cNvPr>
          <p:cNvSpPr txBox="1">
            <a:spLocks/>
          </p:cNvSpPr>
          <p:nvPr/>
        </p:nvSpPr>
        <p:spPr>
          <a:xfrm>
            <a:off x="449263" y="1598962"/>
            <a:ext cx="11291886" cy="4507231"/>
          </a:xfrm>
          <a:prstGeom prst="rect">
            <a:avLst/>
          </a:prstGeom>
        </p:spPr>
        <p:txBody>
          <a:bodyPr vert="horz" lIns="0" tIns="0" rIns="0" bIns="0" rtlCol="0" anchor="t">
            <a:noAutofit/>
          </a:bodyPr>
          <a:lstStyle>
            <a:lvl1pPr marL="0" indent="0" algn="l" defTabSz="914400" rtl="0" eaLnBrk="1" latinLnBrk="0" hangingPunct="1">
              <a:lnSpc>
                <a:spcPct val="90000"/>
              </a:lnSpc>
              <a:spcBef>
                <a:spcPct val="0"/>
              </a:spcBef>
              <a:buFont typeface="Arial" panose="020B0604020202020204" pitchFamily="34" charset="0"/>
              <a:buNone/>
              <a:defRPr sz="3900" kern="1200">
                <a:solidFill>
                  <a:schemeClr val="bg1"/>
                </a:solidFill>
                <a:latin typeface="+mn-lt"/>
                <a:ea typeface="+mn-ea"/>
                <a:cs typeface="+mn-cs"/>
              </a:defRPr>
            </a:lvl1pPr>
            <a:lvl2pPr marL="457200" indent="0" algn="ctr" defTabSz="914400" rtl="0" eaLnBrk="1" latinLnBrk="0" hangingPunct="1">
              <a:lnSpc>
                <a:spcPct val="120000"/>
              </a:lnSpc>
              <a:spcBef>
                <a:spcPct val="0"/>
              </a:spcBef>
              <a:buFont typeface="Arial" panose="020B0604020202020204" pitchFamily="34" charset="0"/>
              <a:buNone/>
              <a:defRPr sz="2000" kern="1200">
                <a:solidFill>
                  <a:schemeClr val="tx2"/>
                </a:solidFill>
                <a:latin typeface="+mj-lt"/>
                <a:ea typeface="+mn-ea"/>
                <a:cs typeface="+mn-cs"/>
              </a:defRPr>
            </a:lvl2pPr>
            <a:lvl3pPr marL="914400" indent="0" algn="ctr" defTabSz="914400" rtl="0" eaLnBrk="1" latinLnBrk="0" hangingPunct="1">
              <a:lnSpc>
                <a:spcPct val="120000"/>
              </a:lnSpc>
              <a:spcBef>
                <a:spcPct val="0"/>
              </a:spcBef>
              <a:buClr>
                <a:schemeClr val="bg2"/>
              </a:buClr>
              <a:buSzTx/>
              <a:buFont typeface="Symbol" panose="05050102010706020507" pitchFamily="18" charset="2"/>
              <a:buNone/>
              <a:defRPr sz="1800" kern="1200">
                <a:solidFill>
                  <a:schemeClr val="tx2"/>
                </a:solidFill>
                <a:latin typeface="+mn-lt"/>
                <a:ea typeface="+mn-ea"/>
                <a:cs typeface="+mn-cs"/>
              </a:defRPr>
            </a:lvl3pPr>
            <a:lvl4pPr marL="1371600" indent="0" algn="ctr" defTabSz="717550" rtl="0" eaLnBrk="1" latinLnBrk="0" hangingPunct="1">
              <a:lnSpc>
                <a:spcPct val="120000"/>
              </a:lnSpc>
              <a:spcBef>
                <a:spcPct val="0"/>
              </a:spcBef>
              <a:buClr>
                <a:schemeClr val="bg2"/>
              </a:buClr>
              <a:buSzTx/>
              <a:buFont typeface="Symbol" panose="05050102010706020507" pitchFamily="18" charset="2"/>
              <a:buNone/>
              <a:defRPr sz="1600" kern="1200">
                <a:solidFill>
                  <a:schemeClr val="tx2"/>
                </a:solidFill>
                <a:latin typeface="+mn-lt"/>
                <a:ea typeface="+mn-ea"/>
                <a:cs typeface="+mn-cs"/>
              </a:defRPr>
            </a:lvl4pPr>
            <a:lvl5pPr marL="1828800" indent="0" algn="ctr" defTabSz="914400" rtl="0" eaLnBrk="1" latinLnBrk="0" hangingPunct="1">
              <a:lnSpc>
                <a:spcPct val="120000"/>
              </a:lnSpc>
              <a:spcBef>
                <a:spcPct val="0"/>
              </a:spcBef>
              <a:buClr>
                <a:schemeClr val="bg2"/>
              </a:buClr>
              <a:buSzTx/>
              <a:buFont typeface="Symbol" panose="05050102010706020507" pitchFamily="18" charset="2"/>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0" algn="l" defTabSz="914400" rtl="0" eaLnBrk="1" fontAlgn="auto" latinLnBrk="0" hangingPunct="1">
              <a:lnSpc>
                <a:spcPct val="90000"/>
              </a:lnSpc>
              <a:spcBef>
                <a:spcPts val="600"/>
              </a:spcBef>
              <a:spcAft>
                <a:spcPts val="0"/>
              </a:spcAft>
              <a:buClr>
                <a:srgbClr val="FC515B"/>
              </a:buClr>
              <a:buSzTx/>
              <a:tabLst/>
              <a:defRPr/>
            </a:pPr>
            <a:endParaRPr kumimoji="0" lang="fr-FR" sz="2000" b="0" i="0" u="none" strike="noStrike" kern="1200" cap="none" spc="0" normalizeH="0" baseline="0" noProof="0" dirty="0">
              <a:ln>
                <a:noFill/>
              </a:ln>
              <a:solidFill>
                <a:prstClr val="white"/>
              </a:solidFill>
              <a:effectLst/>
              <a:uLnTx/>
              <a:uFillTx/>
              <a:latin typeface="Real Text Light"/>
              <a:ea typeface="+mn-ea"/>
              <a:cs typeface="+mn-cs"/>
            </a:endParaRPr>
          </a:p>
          <a:p>
            <a:pPr marL="457200" indent="-457200">
              <a:spcBef>
                <a:spcPts val="600"/>
              </a:spcBef>
              <a:buClr>
                <a:srgbClr val="FC515B"/>
              </a:buClr>
              <a:buFont typeface="+mj-lt"/>
              <a:buAutoNum type="arabicPeriod"/>
              <a:defRPr/>
            </a:pPr>
            <a:r>
              <a:rPr lang="fr-FR" sz="2000" u="sng" dirty="0">
                <a:solidFill>
                  <a:schemeClr val="tx1"/>
                </a:solidFill>
              </a:rPr>
              <a:t>Entrée</a:t>
            </a:r>
            <a:r>
              <a:rPr lang="fr-FR" sz="2000" dirty="0">
                <a:solidFill>
                  <a:schemeClr val="tx1"/>
                </a:solidFill>
              </a:rPr>
              <a:t> : ANSM</a:t>
            </a: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endParaRPr kumimoji="0" lang="fr-FR" sz="2000" b="1" i="0" u="none" strike="noStrike" kern="1200" cap="none" spc="0" normalizeH="0" baseline="0" noProof="0" dirty="0">
              <a:ln>
                <a:noFill/>
              </a:ln>
              <a:solidFill>
                <a:schemeClr val="bg2"/>
              </a:solidFill>
              <a:effectLst/>
              <a:uLnTx/>
              <a:uFillTx/>
              <a:ea typeface="+mn-ea"/>
              <a:cs typeface="+mn-cs"/>
            </a:endParaRPr>
          </a:p>
          <a:p>
            <a:pPr marL="457200" lvl="0" indent="-457200">
              <a:spcBef>
                <a:spcPts val="600"/>
              </a:spcBef>
              <a:buClr>
                <a:srgbClr val="FC515B"/>
              </a:buClr>
              <a:buFont typeface="+mj-lt"/>
              <a:buAutoNum type="arabicPeriod"/>
              <a:defRPr/>
            </a:pPr>
            <a:r>
              <a:rPr lang="fr-FR" sz="2000" b="1" u="sng" dirty="0">
                <a:solidFill>
                  <a:schemeClr val="bg2"/>
                </a:solidFill>
              </a:rPr>
              <a:t>Plat</a:t>
            </a:r>
            <a:r>
              <a:rPr lang="fr-FR" sz="2000" b="1" dirty="0">
                <a:solidFill>
                  <a:schemeClr val="bg2"/>
                </a:solidFill>
              </a:rPr>
              <a:t> : HAS / CEPS </a:t>
            </a:r>
            <a:endParaRPr kumimoji="0" lang="fr-FR" sz="2000" b="1" i="0" u="none" strike="noStrike" kern="1200" cap="none" spc="0" normalizeH="0" baseline="0" noProof="0" dirty="0">
              <a:ln>
                <a:noFill/>
              </a:ln>
              <a:solidFill>
                <a:srgbClr val="FF0000"/>
              </a:solidFill>
              <a:effectLst/>
              <a:uLnTx/>
              <a:uFillTx/>
              <a:ea typeface="+mn-ea"/>
              <a:cs typeface="+mn-cs"/>
            </a:endParaRP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endParaRPr lang="fr-FR" sz="2000" dirty="0">
              <a:solidFill>
                <a:schemeClr val="tx1"/>
              </a:solidFill>
            </a:endParaRP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r>
              <a:rPr lang="fr-FR" sz="2000" u="sng" dirty="0">
                <a:solidFill>
                  <a:schemeClr val="tx1"/>
                </a:solidFill>
              </a:rPr>
              <a:t>Dessert</a:t>
            </a:r>
            <a:r>
              <a:rPr lang="fr-FR" sz="2000" dirty="0">
                <a:solidFill>
                  <a:schemeClr val="tx1"/>
                </a:solidFill>
              </a:rPr>
              <a:t> : DEA, concurrence…</a:t>
            </a:r>
            <a:endParaRPr kumimoji="0" lang="fr-FR" sz="2000" b="0" i="0" u="none" strike="noStrike" kern="1200" cap="none" spc="0" normalizeH="0" baseline="0" noProof="0" dirty="0">
              <a:ln>
                <a:noFill/>
              </a:ln>
              <a:solidFill>
                <a:schemeClr val="tx1"/>
              </a:solidFill>
              <a:effectLst/>
              <a:uLnTx/>
              <a:uFillTx/>
              <a:ea typeface="+mn-ea"/>
              <a:cs typeface="+mn-cs"/>
            </a:endParaRPr>
          </a:p>
        </p:txBody>
      </p:sp>
      <p:sp>
        <p:nvSpPr>
          <p:cNvPr id="17" name="Titre 1">
            <a:extLst>
              <a:ext uri="{FF2B5EF4-FFF2-40B4-BE49-F238E27FC236}">
                <a16:creationId xmlns:a16="http://schemas.microsoft.com/office/drawing/2014/main" id="{03EB76C1-19D3-C51E-5E8E-B473ACFC7D7C}"/>
              </a:ext>
            </a:extLst>
          </p:cNvPr>
          <p:cNvSpPr txBox="1">
            <a:spLocks/>
          </p:cNvSpPr>
          <p:nvPr/>
        </p:nvSpPr>
        <p:spPr>
          <a:xfrm>
            <a:off x="449263" y="452438"/>
            <a:ext cx="8747999"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bg2"/>
                </a:solidFill>
                <a:effectLst/>
                <a:uLnTx/>
                <a:uFillTx/>
                <a:latin typeface="Real Text Medium"/>
                <a:ea typeface="+mj-ea"/>
                <a:cs typeface="+mj-cs"/>
              </a:rPr>
              <a:t>Sommaire</a:t>
            </a:r>
          </a:p>
        </p:txBody>
      </p:sp>
    </p:spTree>
    <p:extLst>
      <p:ext uri="{BB962C8B-B14F-4D97-AF65-F5344CB8AC3E}">
        <p14:creationId xmlns:p14="http://schemas.microsoft.com/office/powerpoint/2010/main" val="368654212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FD78E-E035-598B-D64F-900575C882E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AC81865-2190-1FB4-8DD9-5E474AE55AB2}"/>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DED07B27-2522-1E62-D259-053804141E65}"/>
              </a:ext>
            </a:extLst>
          </p:cNvPr>
          <p:cNvSpPr txBox="1">
            <a:spLocks/>
          </p:cNvSpPr>
          <p:nvPr/>
        </p:nvSpPr>
        <p:spPr>
          <a:xfrm>
            <a:off x="5685354" y="3231636"/>
            <a:ext cx="821291"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bg2"/>
                </a:solidFill>
                <a:effectLst/>
                <a:uLnTx/>
                <a:uFillTx/>
                <a:latin typeface="Real Text Medium"/>
                <a:ea typeface="+mj-ea"/>
                <a:cs typeface="+mj-cs"/>
              </a:rPr>
              <a:t>HAS</a:t>
            </a:r>
          </a:p>
        </p:txBody>
      </p:sp>
    </p:spTree>
    <p:extLst>
      <p:ext uri="{BB962C8B-B14F-4D97-AF65-F5344CB8AC3E}">
        <p14:creationId xmlns:p14="http://schemas.microsoft.com/office/powerpoint/2010/main" val="315735214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B5F75-471E-437B-E9C8-DF1DAC6B432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4E84C06-37F4-29A8-9857-D47CCAC691A1}"/>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4BAD765B-FF1E-78A5-E816-CFB6CE3A9F32}"/>
              </a:ext>
            </a:extLst>
          </p:cNvPr>
          <p:cNvSpPr txBox="1"/>
          <p:nvPr/>
        </p:nvSpPr>
        <p:spPr>
          <a:xfrm>
            <a:off x="2563091" y="548820"/>
            <a:ext cx="7065818" cy="1090491"/>
          </a:xfrm>
          <a:prstGeom prst="rect">
            <a:avLst/>
          </a:prstGeom>
          <a:noFill/>
        </p:spPr>
        <p:txBody>
          <a:bodyPr wrap="square">
            <a:spAutoFit/>
          </a:bodyPr>
          <a:lstStyle/>
          <a:p>
            <a:pPr algn="ctr">
              <a:lnSpc>
                <a:spcPct val="115000"/>
              </a:lnSpc>
              <a:spcAft>
                <a:spcPts val="800"/>
              </a:spcAft>
              <a:buNone/>
            </a:pPr>
            <a:r>
              <a:rPr lang="fr-FR" sz="1600" b="1" u="sng" kern="100" dirty="0">
                <a:solidFill>
                  <a:schemeClr val="accent6"/>
                </a:solidFill>
                <a:effectLst/>
                <a:latin typeface="Arial" panose="020B0604020202020204" pitchFamily="34" charset="0"/>
                <a:ea typeface="DengXian" panose="02010600030101010101" pitchFamily="2" charset="-122"/>
                <a:cs typeface="Arial" panose="020B0604020202020204" pitchFamily="34" charset="0"/>
                <a:hlinkClick r:id="rId3">
                  <a:extLst>
                    <a:ext uri="{A12FA001-AC4F-418D-AE19-62706E023703}">
                      <ahyp:hlinkClr xmlns:ahyp="http://schemas.microsoft.com/office/drawing/2018/hyperlinkcolor" val="tx"/>
                    </a:ext>
                  </a:extLst>
                </a:hlinkClick>
              </a:rPr>
              <a:t>Audition de Lionel Collet, président de la HAS, </a:t>
            </a:r>
          </a:p>
          <a:p>
            <a:pPr algn="ctr">
              <a:lnSpc>
                <a:spcPct val="115000"/>
              </a:lnSpc>
              <a:spcAft>
                <a:spcPts val="800"/>
              </a:spcAft>
              <a:buNone/>
            </a:pPr>
            <a:r>
              <a:rPr lang="fr-FR" sz="1600" b="1" u="sng" kern="100" dirty="0">
                <a:solidFill>
                  <a:schemeClr val="accent6"/>
                </a:solidFill>
                <a:effectLst/>
                <a:latin typeface="Arial" panose="020B0604020202020204" pitchFamily="34" charset="0"/>
                <a:ea typeface="DengXian" panose="02010600030101010101" pitchFamily="2" charset="-122"/>
                <a:cs typeface="Arial" panose="020B0604020202020204" pitchFamily="34" charset="0"/>
                <a:hlinkClick r:id="rId3">
                  <a:extLst>
                    <a:ext uri="{A12FA001-AC4F-418D-AE19-62706E023703}">
                      <ahyp:hlinkClr xmlns:ahyp="http://schemas.microsoft.com/office/drawing/2018/hyperlinkcolor" val="tx"/>
                    </a:ext>
                  </a:extLst>
                </a:hlinkClick>
              </a:rPr>
              <a:t>le mercredi 4 février 2026 devant le Sénat</a:t>
            </a:r>
            <a:endParaRPr lang="en-GB" sz="1600" b="1" u="sng" kern="100" dirty="0">
              <a:solidFill>
                <a:schemeClr val="accent6"/>
              </a:solidFill>
              <a:latin typeface="Arial" panose="020B0604020202020204" pitchFamily="34" charset="0"/>
              <a:ea typeface="DengXian" panose="02010600030101010101" pitchFamily="2" charset="-122"/>
              <a:cs typeface="Arial" panose="020B0604020202020204" pitchFamily="34" charset="0"/>
            </a:endParaRPr>
          </a:p>
          <a:p>
            <a:pPr algn="ctr">
              <a:lnSpc>
                <a:spcPct val="115000"/>
              </a:lnSpc>
              <a:spcAft>
                <a:spcPts val="800"/>
              </a:spcAft>
              <a:buNone/>
            </a:pPr>
            <a:endParaRPr lang="en-GB" sz="1400" u="sng" kern="100" dirty="0">
              <a:solidFill>
                <a:srgbClr val="467886"/>
              </a:solidFill>
              <a:effectLst/>
              <a:latin typeface="Arial" panose="020B0604020202020204" pitchFamily="34" charset="0"/>
              <a:ea typeface="DengXian" panose="02010600030101010101" pitchFamily="2" charset="-122"/>
              <a:cs typeface="Arial" panose="020B0604020202020204" pitchFamily="34" charset="0"/>
            </a:endParaRPr>
          </a:p>
        </p:txBody>
      </p:sp>
      <p:sp>
        <p:nvSpPr>
          <p:cNvPr id="2" name="Bulle narrative : rectangle à coins arrondis 1">
            <a:extLst>
              <a:ext uri="{FF2B5EF4-FFF2-40B4-BE49-F238E27FC236}">
                <a16:creationId xmlns:a16="http://schemas.microsoft.com/office/drawing/2014/main" id="{7CD52012-4341-1306-E87E-CE543047D757}"/>
              </a:ext>
            </a:extLst>
          </p:cNvPr>
          <p:cNvSpPr/>
          <p:nvPr/>
        </p:nvSpPr>
        <p:spPr>
          <a:xfrm>
            <a:off x="987966" y="1945782"/>
            <a:ext cx="8238330" cy="3853546"/>
          </a:xfrm>
          <a:prstGeom prst="wedgeRoundRectCallout">
            <a:avLst>
              <a:gd name="adj1" fmla="val -1181"/>
              <a:gd name="adj2" fmla="val -59431"/>
              <a:gd name="adj3" fmla="val 16667"/>
            </a:avLst>
          </a:prstGeom>
          <a:solidFill>
            <a:schemeClr val="bg1"/>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buNone/>
            </a:pPr>
            <a:endParaRPr lang="fr-FR" sz="1600" kern="100" dirty="0">
              <a:solidFill>
                <a:schemeClr val="tx1"/>
              </a:solidFill>
              <a:latin typeface="Arial" panose="020B0604020202020204" pitchFamily="34" charset="0"/>
              <a:ea typeface="DengXian" panose="02010600030101010101" pitchFamily="2" charset="-122"/>
              <a:cs typeface="Arial" panose="020B0604020202020204" pitchFamily="34" charset="0"/>
            </a:endParaRPr>
          </a:p>
          <a:p>
            <a:pPr algn="ctr">
              <a:lnSpc>
                <a:spcPct val="115000"/>
              </a:lnSpc>
              <a:buNone/>
            </a:pPr>
            <a:r>
              <a:rPr lang="fr-FR" sz="1400" kern="100" dirty="0">
                <a:solidFill>
                  <a:schemeClr val="tx1"/>
                </a:solidFill>
                <a:latin typeface="Arial" panose="020B0604020202020204" pitchFamily="34" charset="0"/>
                <a:ea typeface="DengXian" panose="02010600030101010101" pitchFamily="2" charset="-122"/>
                <a:cs typeface="Arial" panose="020B0604020202020204" pitchFamily="34" charset="0"/>
              </a:rPr>
              <a:t>« </a:t>
            </a:r>
            <a:r>
              <a:rPr lang="fr-FR" sz="1400" i="1" kern="100" dirty="0">
                <a:solidFill>
                  <a:schemeClr val="tx1"/>
                </a:solidFill>
                <a:latin typeface="Arial" panose="020B0604020202020204" pitchFamily="34" charset="0"/>
                <a:ea typeface="DengXian" panose="02010600030101010101" pitchFamily="2" charset="-122"/>
                <a:cs typeface="Arial" panose="020B0604020202020204" pitchFamily="34" charset="0"/>
              </a:rPr>
              <a:t>Dans le cade de la mission du ministère de la santé et de l’</a:t>
            </a:r>
            <a:r>
              <a:rPr lang="fr-FR" sz="1400" i="1" kern="100" dirty="0" err="1">
                <a:solidFill>
                  <a:schemeClr val="tx1"/>
                </a:solidFill>
                <a:latin typeface="Arial" panose="020B0604020202020204" pitchFamily="34" charset="0"/>
                <a:ea typeface="DengXian" panose="02010600030101010101" pitchFamily="2" charset="-122"/>
                <a:cs typeface="Arial" panose="020B0604020202020204" pitchFamily="34" charset="0"/>
              </a:rPr>
              <a:t>Igas</a:t>
            </a:r>
            <a:r>
              <a:rPr lang="fr-FR" sz="1400" i="1" kern="100" dirty="0">
                <a:solidFill>
                  <a:schemeClr val="tx1"/>
                </a:solidFill>
                <a:latin typeface="Arial" panose="020B0604020202020204" pitchFamily="34" charset="0"/>
                <a:ea typeface="DengXian" panose="02010600030101010101" pitchFamily="2" charset="-122"/>
                <a:cs typeface="Arial" panose="020B0604020202020204" pitchFamily="34" charset="0"/>
              </a:rPr>
              <a:t> sur une éventuelle jonction entre la HAS et l’ANSM, Lionel Collet, président de la HAS, </a:t>
            </a:r>
            <a:r>
              <a:rPr lang="fr-FR" sz="1400" b="1" i="1" kern="100" dirty="0">
                <a:solidFill>
                  <a:schemeClr val="tx1"/>
                </a:solidFill>
                <a:latin typeface="Arial" panose="020B0604020202020204" pitchFamily="34" charset="0"/>
                <a:ea typeface="DengXian" panose="02010600030101010101" pitchFamily="2" charset="-122"/>
                <a:cs typeface="Arial" panose="020B0604020202020204" pitchFamily="34" charset="0"/>
              </a:rPr>
              <a:t>a défendu devant le Sénat le maintien d’un modèle « dual » séparant l’évaluation de la sécurité et de l’AMM (ANSM) de l’évaluation de la pertinence clinique et du remboursement (HAS)</a:t>
            </a:r>
            <a:r>
              <a:rPr lang="fr-FR" sz="1400" i="1" kern="100" dirty="0">
                <a:solidFill>
                  <a:schemeClr val="tx1"/>
                </a:solidFill>
                <a:latin typeface="Arial" panose="020B0604020202020204" pitchFamily="34" charset="0"/>
                <a:ea typeface="DengXian" panose="02010600030101010101" pitchFamily="2" charset="-122"/>
                <a:cs typeface="Arial" panose="020B0604020202020204" pitchFamily="34" charset="0"/>
              </a:rPr>
              <a:t>.</a:t>
            </a:r>
          </a:p>
          <a:p>
            <a:pPr algn="ctr">
              <a:buNone/>
            </a:pPr>
            <a:endParaRPr lang="en-GB" sz="1400" kern="100" dirty="0">
              <a:solidFill>
                <a:schemeClr val="tx1"/>
              </a:solidFill>
              <a:latin typeface="Arial" panose="020B0604020202020204" pitchFamily="34" charset="0"/>
              <a:ea typeface="DengXian" panose="02010600030101010101" pitchFamily="2" charset="-122"/>
              <a:cs typeface="Arial" panose="020B0604020202020204" pitchFamily="34" charset="0"/>
            </a:endParaRPr>
          </a:p>
          <a:p>
            <a:pPr algn="ctr">
              <a:lnSpc>
                <a:spcPct val="115000"/>
              </a:lnSpc>
              <a:buNone/>
            </a:pPr>
            <a:r>
              <a:rPr lang="fr-FR" sz="1400" i="1" kern="100" dirty="0">
                <a:solidFill>
                  <a:schemeClr val="tx1"/>
                </a:solidFill>
                <a:latin typeface="Arial" panose="020B0604020202020204" pitchFamily="34" charset="0"/>
                <a:ea typeface="DengXian" panose="02010600030101010101" pitchFamily="2" charset="-122"/>
                <a:cs typeface="Arial" panose="020B0604020202020204" pitchFamily="34" charset="0"/>
              </a:rPr>
              <a:t>Il insiste sur l’importance de deux avis indépendants pour la sécurité sanitaire (en prenant l’exemple du non‑remboursement de l’anti‑Alzheimer </a:t>
            </a:r>
            <a:r>
              <a:rPr lang="fr-FR" sz="1400" i="1" kern="100" dirty="0" err="1">
                <a:solidFill>
                  <a:schemeClr val="tx1"/>
                </a:solidFill>
                <a:latin typeface="Arial" panose="020B0604020202020204" pitchFamily="34" charset="0"/>
                <a:ea typeface="DengXian" panose="02010600030101010101" pitchFamily="2" charset="-122"/>
                <a:cs typeface="Arial" panose="020B0604020202020204" pitchFamily="34" charset="0"/>
              </a:rPr>
              <a:t>Leqembi</a:t>
            </a:r>
            <a:r>
              <a:rPr lang="fr-FR" sz="1400" i="1" kern="100" dirty="0">
                <a:solidFill>
                  <a:schemeClr val="tx1"/>
                </a:solidFill>
                <a:latin typeface="Arial" panose="020B0604020202020204" pitchFamily="34" charset="0"/>
                <a:ea typeface="DengXian" panose="02010600030101010101" pitchFamily="2" charset="-122"/>
                <a:cs typeface="Arial" panose="020B0604020202020204" pitchFamily="34" charset="0"/>
              </a:rPr>
              <a:t>). Il a rappelé que ce modèle est la norme en Europe et dans plusieurs pays comparables, s’est dit ouvert à des synergies ou mutualisations entre agences, mais a estimé qu’un rapprochement institutionnel ne réduirait pas les délais d’évaluation, encadrés par la réglementation européenne</a:t>
            </a:r>
            <a:r>
              <a:rPr lang="fr-FR" sz="1400" kern="100" dirty="0">
                <a:solidFill>
                  <a:schemeClr val="tx1"/>
                </a:solidFill>
                <a:latin typeface="Arial" panose="020B0604020202020204" pitchFamily="34" charset="0"/>
                <a:ea typeface="DengXian" panose="02010600030101010101" pitchFamily="2" charset="-122"/>
                <a:cs typeface="Arial" panose="020B0604020202020204" pitchFamily="34" charset="0"/>
              </a:rPr>
              <a:t>. »</a:t>
            </a:r>
            <a:endParaRPr lang="en-GB" sz="1400" kern="100" dirty="0">
              <a:solidFill>
                <a:schemeClr val="tx1"/>
              </a:solidFill>
              <a:latin typeface="Arial" panose="020B0604020202020204" pitchFamily="34" charset="0"/>
              <a:ea typeface="DengXian" panose="02010600030101010101" pitchFamily="2" charset="-122"/>
              <a:cs typeface="Arial" panose="020B0604020202020204" pitchFamily="34" charset="0"/>
            </a:endParaRPr>
          </a:p>
          <a:p>
            <a:pPr algn="ctr"/>
            <a:endParaRPr lang="en-GB" sz="1600" dirty="0">
              <a:solidFill>
                <a:schemeClr val="tx1"/>
              </a:solidFill>
            </a:endParaRPr>
          </a:p>
        </p:txBody>
      </p:sp>
    </p:spTree>
    <p:extLst>
      <p:ext uri="{BB962C8B-B14F-4D97-AF65-F5344CB8AC3E}">
        <p14:creationId xmlns:p14="http://schemas.microsoft.com/office/powerpoint/2010/main" val="933412286"/>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830D6-0616-7E1B-2B36-3746A2A974B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0AF3F12-98B1-EF18-F708-FBF0D102AA0D}"/>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pic>
        <p:nvPicPr>
          <p:cNvPr id="3" name="Image 1">
            <a:extLst>
              <a:ext uri="{FF2B5EF4-FFF2-40B4-BE49-F238E27FC236}">
                <a16:creationId xmlns:a16="http://schemas.microsoft.com/office/drawing/2014/main" id="{1CF90507-0D2C-BB03-F3CE-203A14D938C4}"/>
              </a:ext>
            </a:extLst>
          </p:cNvPr>
          <p:cNvPicPr>
            <a:picLocks noChangeAspect="1"/>
          </p:cNvPicPr>
          <p:nvPr/>
        </p:nvPicPr>
        <p:blipFill>
          <a:blip r:embed="rId3"/>
          <a:srcRect l="3370" t="3772" r="2675"/>
          <a:stretch>
            <a:fillRect/>
          </a:stretch>
        </p:blipFill>
        <p:spPr>
          <a:xfrm>
            <a:off x="0" y="0"/>
            <a:ext cx="5462337" cy="4552605"/>
          </a:xfrm>
          <a:prstGeom prst="rect">
            <a:avLst/>
          </a:prstGeom>
        </p:spPr>
      </p:pic>
      <p:pic>
        <p:nvPicPr>
          <p:cNvPr id="8" name="Image 1">
            <a:extLst>
              <a:ext uri="{FF2B5EF4-FFF2-40B4-BE49-F238E27FC236}">
                <a16:creationId xmlns:a16="http://schemas.microsoft.com/office/drawing/2014/main" id="{0E17BF45-49E7-1578-58A7-9EE59F311F89}"/>
              </a:ext>
            </a:extLst>
          </p:cNvPr>
          <p:cNvPicPr>
            <a:picLocks noChangeAspect="1"/>
          </p:cNvPicPr>
          <p:nvPr/>
        </p:nvPicPr>
        <p:blipFill>
          <a:blip r:embed="rId4"/>
          <a:srcRect l="1614" r="2113"/>
          <a:stretch>
            <a:fillRect/>
          </a:stretch>
        </p:blipFill>
        <p:spPr>
          <a:xfrm>
            <a:off x="6844145" y="1060827"/>
            <a:ext cx="5347855" cy="5845299"/>
          </a:xfrm>
          <a:prstGeom prst="rect">
            <a:avLst/>
          </a:prstGeom>
        </p:spPr>
      </p:pic>
    </p:spTree>
    <p:extLst>
      <p:ext uri="{BB962C8B-B14F-4D97-AF65-F5344CB8AC3E}">
        <p14:creationId xmlns:p14="http://schemas.microsoft.com/office/powerpoint/2010/main" val="13021745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869AF-5BFA-2E7E-BA6E-A83B2236E8F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5E20AFC-3FF2-AFF3-EA89-592B7134A807}"/>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9EE9D97B-1F57-C0E1-FC08-1B4C78457A90}"/>
              </a:ext>
            </a:extLst>
          </p:cNvPr>
          <p:cNvSpPr txBox="1">
            <a:spLocks/>
          </p:cNvSpPr>
          <p:nvPr/>
        </p:nvSpPr>
        <p:spPr>
          <a:xfrm>
            <a:off x="4754880" y="3134857"/>
            <a:ext cx="7304454"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rgbClr val="0070C0"/>
                </a:solidFill>
                <a:effectLst/>
                <a:uLnTx/>
                <a:uFillTx/>
                <a:latin typeface="Real Text Medium"/>
                <a:ea typeface="+mj-ea"/>
                <a:cs typeface="+mj-cs"/>
              </a:rPr>
              <a:t>Droit commun</a:t>
            </a:r>
          </a:p>
        </p:txBody>
      </p:sp>
    </p:spTree>
    <p:extLst>
      <p:ext uri="{BB962C8B-B14F-4D97-AF65-F5344CB8AC3E}">
        <p14:creationId xmlns:p14="http://schemas.microsoft.com/office/powerpoint/2010/main" val="298997855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3798-BF37-83CA-1134-364340367B4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6F1FB09-3DA6-E6E1-660B-68EE6D3FEBB2}"/>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pic>
        <p:nvPicPr>
          <p:cNvPr id="3073" name="Image 1">
            <a:extLst>
              <a:ext uri="{FF2B5EF4-FFF2-40B4-BE49-F238E27FC236}">
                <a16:creationId xmlns:a16="http://schemas.microsoft.com/office/drawing/2014/main" id="{9D2514AA-CFD1-A283-6844-AD798E2459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378" y="3689130"/>
            <a:ext cx="9679243" cy="262581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A1C274E-A0E7-111B-A69C-33EECB032E7C}"/>
              </a:ext>
            </a:extLst>
          </p:cNvPr>
          <p:cNvSpPr txBox="1"/>
          <p:nvPr/>
        </p:nvSpPr>
        <p:spPr>
          <a:xfrm>
            <a:off x="431760" y="197108"/>
            <a:ext cx="10360566" cy="3026213"/>
          </a:xfrm>
          <a:prstGeom prst="rect">
            <a:avLst/>
          </a:prstGeom>
          <a:noFill/>
        </p:spPr>
        <p:txBody>
          <a:bodyPr wrap="square">
            <a:spAutoFit/>
          </a:bodyPr>
          <a:lstStyle/>
          <a:p>
            <a:pPr>
              <a:lnSpc>
                <a:spcPct val="115000"/>
              </a:lnSpc>
              <a:spcAft>
                <a:spcPts val="800"/>
              </a:spcAft>
              <a:buNone/>
            </a:pPr>
            <a:r>
              <a:rPr lang="fr-FR" sz="1100" b="1" kern="100" dirty="0">
                <a:solidFill>
                  <a:srgbClr val="8F7ACC"/>
                </a:solidFill>
                <a:effectLst/>
                <a:latin typeface="Arial" panose="020B0604020202020204" pitchFamily="34" charset="0"/>
                <a:ea typeface="DengXian" panose="02010600030101010101" pitchFamily="2" charset="-122"/>
                <a:cs typeface="Arial" panose="020B0604020202020204" pitchFamily="34" charset="0"/>
              </a:rPr>
              <a:t>Rapport d’activité 2025 – Phase contradictoire</a:t>
            </a:r>
            <a:endParaRPr lang="en-GB" sz="1200" b="1" kern="100" dirty="0">
              <a:solidFill>
                <a:srgbClr val="8F7ACC"/>
              </a:solidFill>
              <a:effectLst/>
              <a:latin typeface="Aptos" panose="020B0004020202020204" pitchFamily="34" charset="0"/>
              <a:ea typeface="DengXian" panose="02010600030101010101" pitchFamily="2" charset="-122"/>
              <a:cs typeface="Arial" panose="020B0604020202020204" pitchFamily="34" charset="0"/>
            </a:endParaRPr>
          </a:p>
          <a:p>
            <a:pPr algn="just">
              <a:lnSpc>
                <a:spcPct val="115000"/>
              </a:lnSpc>
              <a:spcAft>
                <a:spcPts val="800"/>
              </a:spcAft>
              <a:buNone/>
            </a:pPr>
            <a:r>
              <a:rPr lang="fr-FR" sz="800" kern="100" dirty="0">
                <a:effectLst/>
                <a:latin typeface="Arial" panose="020B0604020202020204" pitchFamily="34" charset="0"/>
                <a:ea typeface="DengXian" panose="02010600030101010101" pitchFamily="2" charset="-122"/>
                <a:cs typeface="Arial" panose="020B0604020202020204" pitchFamily="34" charset="0"/>
              </a:rPr>
              <a:t> </a:t>
            </a:r>
            <a:endParaRPr lang="en-GB" sz="800" kern="100" dirty="0">
              <a:effectLst/>
              <a:latin typeface="Aptos" panose="020B0004020202020204" pitchFamily="34" charset="0"/>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400" b="1" kern="100" dirty="0">
                <a:effectLst/>
                <a:ea typeface="DengXian" panose="02010600030101010101" pitchFamily="2" charset="-122"/>
                <a:cs typeface="Arial" panose="020B0604020202020204" pitchFamily="34" charset="0"/>
              </a:rPr>
              <a:t>L’entreprise dispose d’un délai de 10 jours à compter de la date de réception du projet d’avis pour formuler d’éventuelles observations ou demander à être entendue par la commission</a:t>
            </a:r>
            <a:r>
              <a:rPr lang="fr-FR" sz="1400" kern="100" dirty="0">
                <a:effectLst/>
                <a:ea typeface="DengXian" panose="02010600030101010101" pitchFamily="2" charset="-122"/>
                <a:cs typeface="Arial" panose="020B0604020202020204" pitchFamily="34" charset="0"/>
              </a:rPr>
              <a:t>. </a:t>
            </a:r>
            <a:endParaRPr lang="en-GB" sz="1400" kern="100" dirty="0">
              <a:ea typeface="DengXian" panose="02010600030101010101" pitchFamily="2" charset="-122"/>
              <a:cs typeface="Arial" panose="020B0604020202020204" pitchFamily="34" charset="0"/>
            </a:endParaRPr>
          </a:p>
          <a:p>
            <a:pPr marL="806450" algn="just">
              <a:lnSpc>
                <a:spcPct val="115000"/>
              </a:lnSpc>
              <a:spcAft>
                <a:spcPts val="800"/>
              </a:spcAft>
              <a:buNone/>
            </a:pPr>
            <a:r>
              <a:rPr lang="fr-FR" sz="1400" kern="100" dirty="0">
                <a:solidFill>
                  <a:srgbClr val="0070C0"/>
                </a:solidFill>
                <a:effectLst/>
                <a:ea typeface="DengXian" panose="02010600030101010101" pitchFamily="2" charset="-122"/>
                <a:cs typeface="Arial" panose="020B0604020202020204" pitchFamily="34" charset="0"/>
              </a:rPr>
              <a:t>Ces points portent le plus souvent sur SMR, ASMR, comparateurs cliniquement pertinents, place dans la stratégie thérapeutique, reconnaissance d’un intérêt pour la santé publique et estimation de la population cible. </a:t>
            </a:r>
            <a:endParaRPr lang="en-GB" sz="1400" kern="100" dirty="0">
              <a:solidFill>
                <a:srgbClr val="0070C0"/>
              </a:solidFill>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400" kern="100" dirty="0">
                <a:effectLst/>
                <a:ea typeface="DengXian" panose="02010600030101010101" pitchFamily="2" charset="-122"/>
                <a:cs typeface="Arial" panose="020B0604020202020204" pitchFamily="34" charset="0"/>
              </a:rPr>
              <a:t>L’entreprise peut se faire accompagner d’experts de son choix. </a:t>
            </a:r>
            <a:endParaRPr lang="en-GB" sz="14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400" b="1" kern="100" dirty="0">
                <a:effectLst/>
                <a:ea typeface="DengXian" panose="02010600030101010101" pitchFamily="2" charset="-122"/>
                <a:cs typeface="Arial" panose="020B0604020202020204" pitchFamily="34" charset="0"/>
              </a:rPr>
              <a:t>À l’issue de l’audition, la CT délibère à nouveau</a:t>
            </a:r>
            <a:r>
              <a:rPr lang="fr-FR" sz="1400" kern="100" dirty="0">
                <a:effectLst/>
                <a:ea typeface="DengXian" panose="02010600030101010101" pitchFamily="2" charset="-122"/>
                <a:cs typeface="Arial" panose="020B0604020202020204" pitchFamily="34" charset="0"/>
              </a:rPr>
              <a:t> </a:t>
            </a:r>
            <a:r>
              <a:rPr lang="fr-FR" sz="1400" b="1" kern="100" dirty="0">
                <a:effectLst/>
                <a:ea typeface="DengXian" panose="02010600030101010101" pitchFamily="2" charset="-122"/>
                <a:cs typeface="Arial" panose="020B0604020202020204" pitchFamily="34" charset="0"/>
              </a:rPr>
              <a:t>puis vote</a:t>
            </a:r>
            <a:r>
              <a:rPr lang="fr-FR" sz="1400" kern="100" dirty="0">
                <a:effectLst/>
                <a:ea typeface="DengXian" panose="02010600030101010101" pitchFamily="2" charset="-122"/>
                <a:cs typeface="Arial" panose="020B0604020202020204" pitchFamily="34" charset="0"/>
              </a:rPr>
              <a:t>. </a:t>
            </a:r>
            <a:r>
              <a:rPr lang="fr-FR" sz="1400" b="1" kern="100" dirty="0">
                <a:effectLst/>
                <a:ea typeface="DengXian" panose="02010600030101010101" pitchFamily="2" charset="-122"/>
                <a:cs typeface="Arial" panose="020B0604020202020204" pitchFamily="34" charset="0"/>
              </a:rPr>
              <a:t>Son avis devient alors définitif.</a:t>
            </a:r>
            <a:r>
              <a:rPr lang="fr-FR" sz="1400" kern="100" dirty="0">
                <a:effectLst/>
                <a:ea typeface="DengXian" panose="02010600030101010101" pitchFamily="2" charset="-122"/>
                <a:cs typeface="Arial" panose="020B0604020202020204" pitchFamily="34" charset="0"/>
              </a:rPr>
              <a:t> </a:t>
            </a:r>
            <a:endParaRPr lang="en-GB" sz="1400" kern="100" dirty="0">
              <a:effectLst/>
              <a:ea typeface="DengXian" panose="02010600030101010101" pitchFamily="2" charset="-122"/>
              <a:cs typeface="Arial" panose="020B0604020202020204" pitchFamily="34" charset="0"/>
            </a:endParaRPr>
          </a:p>
          <a:p>
            <a:pPr marL="457200" algn="just">
              <a:lnSpc>
                <a:spcPct val="115000"/>
              </a:lnSpc>
              <a:spcAft>
                <a:spcPts val="800"/>
              </a:spcAft>
              <a:buNone/>
            </a:pPr>
            <a:r>
              <a:rPr lang="fr-FR" sz="1400" b="1" kern="100" dirty="0">
                <a:effectLst/>
                <a:ea typeface="DengXian" panose="02010600030101010101" pitchFamily="2" charset="-122"/>
                <a:cs typeface="Arial" panose="020B0604020202020204" pitchFamily="34" charset="0"/>
              </a:rPr>
              <a:t>Au total, l’audition a entraîné une modification des conclusions de la CT concernant le SMR et/ou l’ASMR (niveau et/ou périmètre) dans 29 % des cas (14/48 auditions).</a:t>
            </a:r>
            <a:endParaRPr lang="en-GB" sz="1400"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46575705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89A9F-E39E-A741-1775-55A5890B739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84CF5EE-9C01-6F06-717B-C7C12D526AC9}"/>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DA7B51A7-77F5-3D0A-C020-16340E3D9A38}"/>
              </a:ext>
            </a:extLst>
          </p:cNvPr>
          <p:cNvSpPr txBox="1"/>
          <p:nvPr/>
        </p:nvSpPr>
        <p:spPr>
          <a:xfrm>
            <a:off x="1106905" y="857621"/>
            <a:ext cx="9721516" cy="4279120"/>
          </a:xfrm>
          <a:prstGeom prst="rect">
            <a:avLst/>
          </a:prstGeom>
          <a:noFill/>
        </p:spPr>
        <p:txBody>
          <a:bodyPr wrap="square">
            <a:spAutoFit/>
          </a:bodyPr>
          <a:lstStyle/>
          <a:p>
            <a:pPr algn="just">
              <a:lnSpc>
                <a:spcPct val="115000"/>
              </a:lnSpc>
              <a:spcAft>
                <a:spcPts val="800"/>
              </a:spcAft>
              <a:buNone/>
            </a:pPr>
            <a:r>
              <a:rPr lang="fr-FR" sz="1400" b="1" u="sng" kern="100" dirty="0">
                <a:effectLst/>
                <a:ea typeface="DengXian" panose="02010600030101010101" pitchFamily="2" charset="-122"/>
                <a:cs typeface="Arial" panose="020B0604020202020204" pitchFamily="34" charset="0"/>
              </a:rPr>
              <a:t>Bilan selon Lionel Collet, président de la HAS (mai 2026) : </a:t>
            </a:r>
            <a:endParaRPr lang="en-GB" sz="1400" b="1" kern="100" dirty="0">
              <a:effectLst/>
              <a:ea typeface="DengXian" panose="02010600030101010101" pitchFamily="2" charset="-122"/>
              <a:cs typeface="Arial" panose="020B0604020202020204" pitchFamily="34" charset="0"/>
            </a:endParaRPr>
          </a:p>
          <a:p>
            <a:pPr algn="just">
              <a:lnSpc>
                <a:spcPct val="115000"/>
              </a:lnSpc>
              <a:spcAft>
                <a:spcPts val="800"/>
              </a:spcAft>
              <a:buNone/>
            </a:pPr>
            <a:r>
              <a:rPr lang="fr-FR" sz="1400" kern="100" dirty="0">
                <a:effectLst/>
                <a:ea typeface="DengXian" panose="02010600030101010101" pitchFamily="2" charset="-122"/>
                <a:cs typeface="Arial" panose="020B0604020202020204" pitchFamily="34" charset="0"/>
              </a:rPr>
              <a:t> </a:t>
            </a:r>
            <a:endParaRPr lang="en-GB" sz="1400" kern="100" dirty="0">
              <a:effectLst/>
              <a:ea typeface="DengXian" panose="02010600030101010101" pitchFamily="2" charset="-122"/>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fr-FR" sz="1400" b="1" kern="100" dirty="0">
                <a:effectLst/>
                <a:ea typeface="DengXian" panose="02010600030101010101" pitchFamily="2" charset="-122"/>
                <a:cs typeface="Arial" panose="020B0604020202020204" pitchFamily="34" charset="0"/>
              </a:rPr>
              <a:t>Alors qu'en 2024 nous avions donné un avis défavorable pour 4% des produits, nous sommes passés à 14% [en 2025],</a:t>
            </a:r>
            <a:r>
              <a:rPr lang="fr-FR" sz="1400" kern="100" dirty="0">
                <a:effectLst/>
                <a:ea typeface="DengXian" panose="02010600030101010101" pitchFamily="2" charset="-122"/>
                <a:cs typeface="Arial" panose="020B0604020202020204" pitchFamily="34" charset="0"/>
              </a:rPr>
              <a:t> ce qui veut dire que nous avons plus de médicaments pour lesquels nous considérons qu'ils ne remplissent pas les critères pour que le </a:t>
            </a:r>
            <a:r>
              <a:rPr lang="fr-FR" sz="1400" kern="100" dirty="0">
                <a:ea typeface="DengXian" panose="02010600030101010101" pitchFamily="2" charset="-122"/>
                <a:cs typeface="Arial" panose="020B0604020202020204" pitchFamily="34" charset="0"/>
              </a:rPr>
              <a:t>S</a:t>
            </a:r>
            <a:r>
              <a:rPr lang="fr-FR" sz="1400" kern="100" dirty="0">
                <a:effectLst/>
                <a:ea typeface="DengXian" panose="02010600030101010101" pitchFamily="2" charset="-122"/>
                <a:cs typeface="Arial" panose="020B0604020202020204" pitchFamily="34" charset="0"/>
              </a:rPr>
              <a:t>MR justifie le remboursement .</a:t>
            </a:r>
            <a:endParaRPr lang="en-GB" sz="1400" kern="100" dirty="0">
              <a:effectLst/>
              <a:ea typeface="DengXian" panose="02010600030101010101" pitchFamily="2" charset="-122"/>
              <a:cs typeface="Arial" panose="020B0604020202020204" pitchFamily="34" charset="0"/>
            </a:endParaRPr>
          </a:p>
          <a:p>
            <a:pPr algn="just">
              <a:lnSpc>
                <a:spcPct val="115000"/>
              </a:lnSpc>
              <a:spcAft>
                <a:spcPts val="800"/>
              </a:spcAft>
              <a:buNone/>
            </a:pPr>
            <a:r>
              <a:rPr lang="fr-FR" sz="1400" kern="100" dirty="0">
                <a:effectLst/>
                <a:ea typeface="DengXian" panose="02010600030101010101" pitchFamily="2" charset="-122"/>
                <a:cs typeface="Arial" panose="020B0604020202020204" pitchFamily="34" charset="0"/>
              </a:rPr>
              <a:t> </a:t>
            </a:r>
            <a:endParaRPr lang="en-GB" sz="1400" kern="100" dirty="0">
              <a:effectLst/>
              <a:ea typeface="DengXian" panose="02010600030101010101" pitchFamily="2" charset="-122"/>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fr-FR" sz="1400" b="1" kern="100" dirty="0">
                <a:effectLst/>
                <a:ea typeface="DengXian" panose="02010600030101010101" pitchFamily="2" charset="-122"/>
                <a:cs typeface="Arial" panose="020B0604020202020204" pitchFamily="34" charset="0"/>
              </a:rPr>
              <a:t>Mais les produits ayant reçu un feu vert à une prise en charge ont, en proportion, reçu des niveaux d'ASMR plus élevés, critère crucial pour les négociations de prix</a:t>
            </a:r>
            <a:r>
              <a:rPr lang="fr-FR" sz="1400" kern="100" dirty="0">
                <a:effectLst/>
                <a:ea typeface="DengXian" panose="02010600030101010101" pitchFamily="2" charset="-122"/>
                <a:cs typeface="Arial" panose="020B0604020202020204" pitchFamily="34" charset="0"/>
              </a:rPr>
              <a:t> avec le CEPS. </a:t>
            </a:r>
            <a:endParaRPr lang="en-GB" sz="1400" kern="100" dirty="0">
              <a:ea typeface="DengXian" panose="02010600030101010101" pitchFamily="2" charset="-122"/>
              <a:cs typeface="Arial" panose="020B0604020202020204" pitchFamily="34" charset="0"/>
            </a:endParaRPr>
          </a:p>
          <a:p>
            <a:pPr marL="800100" lvl="1" indent="-342900" algn="just">
              <a:lnSpc>
                <a:spcPct val="115000"/>
              </a:lnSpc>
              <a:spcAft>
                <a:spcPts val="800"/>
              </a:spcAft>
              <a:buSzPts val="1000"/>
              <a:buFont typeface="Symbol" panose="05050102010706020507" pitchFamily="18" charset="2"/>
              <a:buChar char=""/>
              <a:tabLst>
                <a:tab pos="457200" algn="l"/>
              </a:tabLst>
            </a:pPr>
            <a:r>
              <a:rPr lang="fr-FR" sz="1400" b="1" kern="100" dirty="0">
                <a:effectLst/>
                <a:ea typeface="DengXian" panose="02010600030101010101" pitchFamily="2" charset="-122"/>
                <a:cs typeface="Arial" panose="020B0604020202020204" pitchFamily="34" charset="0"/>
              </a:rPr>
              <a:t>En 2024, une ASMR de niveau I à IV</a:t>
            </a:r>
            <a:r>
              <a:rPr lang="fr-FR" sz="1400" kern="100" dirty="0">
                <a:effectLst/>
                <a:ea typeface="DengXian" panose="02010600030101010101" pitchFamily="2" charset="-122"/>
                <a:cs typeface="Arial" panose="020B0604020202020204" pitchFamily="34" charset="0"/>
              </a:rPr>
              <a:t> (majeure, importante, modérée ou mineure) </a:t>
            </a:r>
            <a:r>
              <a:rPr lang="fr-FR" sz="1400" b="1" kern="100" dirty="0">
                <a:effectLst/>
                <a:ea typeface="DengXian" panose="02010600030101010101" pitchFamily="2" charset="-122"/>
                <a:cs typeface="Arial" panose="020B0604020202020204" pitchFamily="34" charset="0"/>
              </a:rPr>
              <a:t>était octroyée à « seulement un médicament sur trois », contre « pratiquement 50% » en 2025</a:t>
            </a:r>
            <a:r>
              <a:rPr lang="fr-FR" sz="1400" kern="100" dirty="0">
                <a:effectLst/>
                <a:ea typeface="DengXian" panose="02010600030101010101" pitchFamily="2" charset="-122"/>
                <a:cs typeface="Arial" panose="020B0604020202020204" pitchFamily="34" charset="0"/>
              </a:rPr>
              <a:t>.</a:t>
            </a:r>
            <a:endParaRPr lang="en-GB" sz="1400" kern="100" dirty="0">
              <a:effectLst/>
              <a:ea typeface="DengXian" panose="02010600030101010101" pitchFamily="2" charset="-122"/>
              <a:cs typeface="Arial" panose="020B0604020202020204" pitchFamily="34" charset="0"/>
            </a:endParaRPr>
          </a:p>
          <a:p>
            <a:pPr algn="just">
              <a:lnSpc>
                <a:spcPct val="115000"/>
              </a:lnSpc>
              <a:spcAft>
                <a:spcPts val="800"/>
              </a:spcAft>
              <a:buNone/>
            </a:pPr>
            <a:r>
              <a:rPr lang="fr-FR" sz="1400" kern="100" dirty="0">
                <a:effectLst/>
                <a:ea typeface="DengXian" panose="02010600030101010101" pitchFamily="2" charset="-122"/>
                <a:cs typeface="Arial" panose="020B0604020202020204" pitchFamily="34" charset="0"/>
              </a:rPr>
              <a:t> </a:t>
            </a:r>
            <a:endParaRPr lang="en-GB" sz="1400" kern="100" dirty="0">
              <a:effectLst/>
              <a:ea typeface="DengXian" panose="02010600030101010101" pitchFamily="2" charset="-122"/>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fr-FR" sz="1400" b="1" kern="100" dirty="0">
                <a:effectLst/>
                <a:ea typeface="DengXian" panose="02010600030101010101" pitchFamily="2" charset="-122"/>
                <a:cs typeface="Arial" panose="020B0604020202020204" pitchFamily="34" charset="0"/>
              </a:rPr>
              <a:t>La « même logique » s'observe sur les 4 premiers mois de 2026,</a:t>
            </a:r>
            <a:r>
              <a:rPr lang="fr-FR" sz="1400" kern="100" dirty="0">
                <a:effectLst/>
                <a:ea typeface="DengXian" panose="02010600030101010101" pitchFamily="2" charset="-122"/>
                <a:cs typeface="Arial" panose="020B0604020202020204" pitchFamily="34" charset="0"/>
              </a:rPr>
              <a:t> avec « un peu plus de médicaments » pour lesquels la CT rend un avis défavorable au remboursement, mais parmi les feux verts octroyés, « pratiquement un sur deux » reconnaît une ASMR. </a:t>
            </a:r>
            <a:endParaRPr lang="en-GB" sz="1400"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87817853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DBA74-E4AE-8820-D01B-482CA6CAAC5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7994143-8692-51DC-C7CC-71AB27DC54D4}"/>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FC6795F0-4B8B-A3EF-5BDC-CCFE39343907}"/>
              </a:ext>
            </a:extLst>
          </p:cNvPr>
          <p:cNvSpPr txBox="1"/>
          <p:nvPr/>
        </p:nvSpPr>
        <p:spPr>
          <a:xfrm>
            <a:off x="1106905" y="857621"/>
            <a:ext cx="9721516" cy="5295809"/>
          </a:xfrm>
          <a:prstGeom prst="rect">
            <a:avLst/>
          </a:prstGeom>
          <a:noFill/>
        </p:spPr>
        <p:txBody>
          <a:bodyPr wrap="square">
            <a:spAutoFit/>
          </a:bodyPr>
          <a:lstStyle/>
          <a:p>
            <a:pPr algn="just">
              <a:lnSpc>
                <a:spcPct val="115000"/>
              </a:lnSpc>
              <a:spcAft>
                <a:spcPts val="800"/>
              </a:spcAft>
              <a:buNone/>
            </a:pPr>
            <a:r>
              <a:rPr lang="fr-FR" b="1" u="sng" kern="100" dirty="0">
                <a:solidFill>
                  <a:srgbClr val="7030A0"/>
                </a:solidFill>
                <a:effectLst/>
                <a:ea typeface="DengXian" panose="02010600030101010101" pitchFamily="2" charset="-122"/>
                <a:cs typeface="Arial" panose="020B0604020202020204" pitchFamily="34" charset="0"/>
              </a:rPr>
              <a:t>Rappel</a:t>
            </a:r>
            <a:endParaRPr lang="en-GB" b="1" kern="100" dirty="0">
              <a:solidFill>
                <a:srgbClr val="7030A0"/>
              </a:solidFill>
              <a:effectLst/>
              <a:ea typeface="DengXian" panose="02010600030101010101" pitchFamily="2" charset="-122"/>
              <a:cs typeface="Arial" panose="020B0604020202020204" pitchFamily="34" charset="0"/>
            </a:endParaRPr>
          </a:p>
          <a:p>
            <a:pPr algn="just">
              <a:lnSpc>
                <a:spcPct val="115000"/>
              </a:lnSpc>
              <a:spcAft>
                <a:spcPts val="800"/>
              </a:spcAft>
              <a:buNone/>
            </a:pPr>
            <a:r>
              <a:rPr lang="fr-FR" sz="1400" kern="100" dirty="0">
                <a:solidFill>
                  <a:srgbClr val="7030A0"/>
                </a:solidFill>
                <a:effectLst/>
                <a:ea typeface="DengXian" panose="02010600030101010101" pitchFamily="2" charset="-122"/>
                <a:cs typeface="Arial" panose="020B0604020202020204" pitchFamily="34" charset="0"/>
              </a:rPr>
              <a:t> </a:t>
            </a:r>
            <a:endParaRPr lang="en-GB" sz="1400" kern="100" dirty="0">
              <a:solidFill>
                <a:srgbClr val="7030A0"/>
              </a:solidFill>
              <a:effectLst/>
              <a:ea typeface="DengXian" panose="02010600030101010101" pitchFamily="2" charset="-122"/>
              <a:cs typeface="Arial" panose="020B0604020202020204" pitchFamily="34" charset="0"/>
            </a:endParaRPr>
          </a:p>
          <a:p>
            <a:pPr lvl="0"/>
            <a:r>
              <a:rPr lang="fr-FR" dirty="0">
                <a:solidFill>
                  <a:srgbClr val="7030A0"/>
                </a:solidFill>
              </a:rPr>
              <a:t>L’inscription sur la liste en sus est subordonnée au respect des conditions suivantes : </a:t>
            </a:r>
            <a:endParaRPr lang="en-GB" sz="2000" dirty="0">
              <a:solidFill>
                <a:srgbClr val="7030A0"/>
              </a:solidFill>
            </a:endParaRPr>
          </a:p>
          <a:p>
            <a:pPr marL="742950" lvl="1" indent="-285750">
              <a:buFontTx/>
              <a:buChar char="-"/>
            </a:pPr>
            <a:endParaRPr lang="fr-FR" dirty="0">
              <a:solidFill>
                <a:srgbClr val="7030A0"/>
              </a:solidFill>
            </a:endParaRPr>
          </a:p>
          <a:p>
            <a:pPr marL="742950" lvl="1" indent="-285750">
              <a:buFontTx/>
              <a:buChar char="-"/>
            </a:pPr>
            <a:r>
              <a:rPr lang="fr-FR" dirty="0">
                <a:solidFill>
                  <a:srgbClr val="7030A0"/>
                </a:solidFill>
              </a:rPr>
              <a:t>La spécialité est susceptible d'être </a:t>
            </a:r>
            <a:r>
              <a:rPr lang="fr-FR" b="1" dirty="0">
                <a:solidFill>
                  <a:srgbClr val="7030A0"/>
                </a:solidFill>
                <a:latin typeface="+mj-lt"/>
              </a:rPr>
              <a:t>administrée majoritairement au cours d'hospitalisations</a:t>
            </a:r>
            <a:r>
              <a:rPr lang="fr-FR" dirty="0">
                <a:solidFill>
                  <a:srgbClr val="7030A0"/>
                </a:solidFill>
                <a:latin typeface="+mj-lt"/>
              </a:rPr>
              <a:t> </a:t>
            </a:r>
            <a:r>
              <a:rPr lang="fr-FR" dirty="0">
                <a:solidFill>
                  <a:srgbClr val="7030A0"/>
                </a:solidFill>
              </a:rPr>
              <a:t>; </a:t>
            </a:r>
            <a:endParaRPr lang="en-GB" sz="2000" dirty="0">
              <a:solidFill>
                <a:srgbClr val="7030A0"/>
              </a:solidFill>
            </a:endParaRPr>
          </a:p>
          <a:p>
            <a:pPr marL="742950" lvl="1" indent="-285750">
              <a:buFontTx/>
              <a:buChar char="-"/>
            </a:pPr>
            <a:endParaRPr lang="fr-FR" dirty="0">
              <a:solidFill>
                <a:srgbClr val="7030A0"/>
              </a:solidFill>
            </a:endParaRPr>
          </a:p>
          <a:p>
            <a:pPr marL="742950" lvl="1" indent="-285750">
              <a:buFontTx/>
              <a:buChar char="-"/>
            </a:pPr>
            <a:r>
              <a:rPr lang="fr-FR" dirty="0">
                <a:solidFill>
                  <a:srgbClr val="7030A0"/>
                </a:solidFill>
              </a:rPr>
              <a:t>Le </a:t>
            </a:r>
            <a:r>
              <a:rPr lang="fr-FR" b="1" dirty="0">
                <a:solidFill>
                  <a:srgbClr val="7030A0"/>
                </a:solidFill>
                <a:latin typeface="+mj-lt"/>
              </a:rPr>
              <a:t>SMR</a:t>
            </a:r>
            <a:r>
              <a:rPr lang="fr-FR" dirty="0">
                <a:solidFill>
                  <a:srgbClr val="7030A0"/>
                </a:solidFill>
              </a:rPr>
              <a:t> de la spécialité dans la ou les indications considérées est majeur ou important ; </a:t>
            </a:r>
            <a:endParaRPr lang="en-GB" sz="2000" dirty="0">
              <a:solidFill>
                <a:srgbClr val="7030A0"/>
              </a:solidFill>
            </a:endParaRPr>
          </a:p>
          <a:p>
            <a:pPr marL="742950" lvl="1" indent="-285750">
              <a:buFontTx/>
              <a:buChar char="-"/>
            </a:pPr>
            <a:endParaRPr lang="fr-FR" dirty="0">
              <a:solidFill>
                <a:srgbClr val="7030A0"/>
              </a:solidFill>
            </a:endParaRPr>
          </a:p>
          <a:p>
            <a:pPr marL="742950" lvl="1" indent="-285750">
              <a:buFontTx/>
              <a:buChar char="-"/>
            </a:pPr>
            <a:r>
              <a:rPr lang="fr-FR" dirty="0">
                <a:solidFill>
                  <a:srgbClr val="7030A0"/>
                </a:solidFill>
              </a:rPr>
              <a:t>L'</a:t>
            </a:r>
            <a:r>
              <a:rPr lang="fr-FR" b="1" dirty="0">
                <a:solidFill>
                  <a:srgbClr val="7030A0"/>
                </a:solidFill>
                <a:latin typeface="+mj-lt"/>
              </a:rPr>
              <a:t>ASMR</a:t>
            </a:r>
            <a:r>
              <a:rPr lang="fr-FR" dirty="0">
                <a:solidFill>
                  <a:srgbClr val="7030A0"/>
                </a:solidFill>
              </a:rPr>
              <a:t> de la spécialité dans la ou les indications considérées, est majeur, important, modéré ou mineur. Il peut être absent lorsque les comparateurs pertinents sont déjà inscrits sur la liste dans la ou les indications considérées ; </a:t>
            </a:r>
            <a:endParaRPr lang="en-GB" sz="2000" dirty="0">
              <a:solidFill>
                <a:srgbClr val="7030A0"/>
              </a:solidFill>
            </a:endParaRPr>
          </a:p>
          <a:p>
            <a:pPr marL="742950" lvl="1" indent="-285750">
              <a:buFontTx/>
              <a:buChar char="-"/>
            </a:pPr>
            <a:endParaRPr lang="fr-FR" dirty="0">
              <a:solidFill>
                <a:srgbClr val="7030A0"/>
              </a:solidFill>
            </a:endParaRPr>
          </a:p>
          <a:p>
            <a:pPr marL="742950" lvl="1" indent="-285750">
              <a:buFontTx/>
              <a:buChar char="-"/>
            </a:pPr>
            <a:r>
              <a:rPr lang="fr-FR" dirty="0">
                <a:solidFill>
                  <a:srgbClr val="7030A0"/>
                </a:solidFill>
              </a:rPr>
              <a:t>Un </a:t>
            </a:r>
            <a:r>
              <a:rPr lang="fr-FR" b="1" dirty="0">
                <a:solidFill>
                  <a:srgbClr val="7030A0"/>
                </a:solidFill>
                <a:latin typeface="+mj-lt"/>
              </a:rPr>
              <a:t>rapport supérieur à 30 % </a:t>
            </a:r>
            <a:r>
              <a:rPr lang="fr-FR" dirty="0">
                <a:solidFill>
                  <a:srgbClr val="7030A0"/>
                </a:solidFill>
              </a:rPr>
              <a:t>entre, d'une part, le coût moyen estimé du traitement dans l'indication considérée par hospitalisation et, d'autre part, les tarifs de la majorité des prestations dans lesquelles la spécialité est susceptible d'être administrée dans l'indication considérée. </a:t>
            </a:r>
            <a:endParaRPr lang="en-GB" sz="2000" dirty="0">
              <a:solidFill>
                <a:srgbClr val="7030A0"/>
              </a:solidFill>
            </a:endParaRPr>
          </a:p>
        </p:txBody>
      </p:sp>
    </p:spTree>
    <p:extLst>
      <p:ext uri="{BB962C8B-B14F-4D97-AF65-F5344CB8AC3E}">
        <p14:creationId xmlns:p14="http://schemas.microsoft.com/office/powerpoint/2010/main" val="41468107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0D58E-25C1-2F7B-3EAB-08237ABA48C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E446ABE-68CC-D11A-3605-7D452E5174E8}"/>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4" name="TextBox 3">
            <a:extLst>
              <a:ext uri="{FF2B5EF4-FFF2-40B4-BE49-F238E27FC236}">
                <a16:creationId xmlns:a16="http://schemas.microsoft.com/office/drawing/2014/main" id="{0ADCEDB1-C964-AF1A-16B5-6E8B1F727C2E}"/>
              </a:ext>
            </a:extLst>
          </p:cNvPr>
          <p:cNvSpPr txBox="1"/>
          <p:nvPr/>
        </p:nvSpPr>
        <p:spPr>
          <a:xfrm>
            <a:off x="411480" y="695656"/>
            <a:ext cx="11009376" cy="5016758"/>
          </a:xfrm>
          <a:prstGeom prst="rect">
            <a:avLst/>
          </a:prstGeom>
          <a:noFill/>
        </p:spPr>
        <p:txBody>
          <a:bodyPr wrap="square">
            <a:spAutoFit/>
          </a:bodyPr>
          <a:lstStyle/>
          <a:p>
            <a:pPr>
              <a:buNone/>
            </a:pPr>
            <a:r>
              <a:rPr lang="fr-FR" sz="1600" b="1" u="sng" kern="100" dirty="0">
                <a:solidFill>
                  <a:srgbClr val="00B050"/>
                </a:solidFill>
                <a:effectLst/>
                <a:ea typeface="DengXian" panose="02010600030101010101" pitchFamily="2" charset="-122"/>
                <a:cs typeface="Arial" panose="020B0604020202020204" pitchFamily="34" charset="0"/>
              </a:rPr>
              <a:t>CE, 20 mars 2026, n° 496421</a:t>
            </a:r>
          </a:p>
          <a:p>
            <a:pPr algn="just">
              <a:buNone/>
            </a:pPr>
            <a:endParaRPr lang="en-GB" sz="1600" kern="100" dirty="0">
              <a:solidFill>
                <a:srgbClr val="00B050"/>
              </a:solidFill>
              <a:effectLst/>
              <a:ea typeface="DengXian" panose="02010600030101010101" pitchFamily="2" charset="-122"/>
              <a:cs typeface="Arial" panose="020B0604020202020204" pitchFamily="34" charset="0"/>
            </a:endParaRPr>
          </a:p>
          <a:p>
            <a:pPr algn="just">
              <a:buNone/>
            </a:pPr>
            <a:r>
              <a:rPr lang="fr-FR" sz="1600" b="1" u="none" strike="noStrike" kern="100" dirty="0">
                <a:solidFill>
                  <a:srgbClr val="00B050"/>
                </a:solidFill>
                <a:effectLst/>
                <a:ea typeface="DengXian" panose="02010600030101010101" pitchFamily="2" charset="-122"/>
                <a:cs typeface="Arial" panose="020B0604020202020204" pitchFamily="34" charset="0"/>
              </a:rPr>
              <a:t> </a:t>
            </a:r>
            <a:r>
              <a:rPr lang="fr-FR" sz="1600" u="sng" kern="100" dirty="0">
                <a:solidFill>
                  <a:srgbClr val="00B050"/>
                </a:solidFill>
                <a:effectLst/>
                <a:ea typeface="DengXian" panose="02010600030101010101" pitchFamily="2" charset="-122"/>
                <a:cs typeface="Arial" panose="020B0604020202020204" pitchFamily="34" charset="0"/>
              </a:rPr>
              <a:t>Faits</a:t>
            </a:r>
            <a:r>
              <a:rPr lang="fr-FR" sz="1600" kern="100" dirty="0">
                <a:solidFill>
                  <a:srgbClr val="00B050"/>
                </a:solidFill>
                <a:effectLst/>
                <a:ea typeface="DengXian" panose="02010600030101010101" pitchFamily="2" charset="-122"/>
                <a:cs typeface="Arial" panose="020B0604020202020204" pitchFamily="34" charset="0"/>
              </a:rPr>
              <a:t> : </a:t>
            </a:r>
            <a:endParaRPr lang="en-GB" sz="1600" kern="100" dirty="0">
              <a:ea typeface="DengXian" panose="02010600030101010101" pitchFamily="2" charset="-122"/>
              <a:cs typeface="Arial" panose="020B0604020202020204" pitchFamily="34" charset="0"/>
            </a:endParaRPr>
          </a:p>
          <a:p>
            <a:pPr marL="171450" lvl="0" indent="-171450" algn="just">
              <a:buSzPct val="100000"/>
              <a:buFont typeface="Arial" panose="020B0604020202020204" pitchFamily="34" charset="0"/>
              <a:buChar char="•"/>
              <a:tabLst>
                <a:tab pos="457200" algn="l"/>
              </a:tabLst>
            </a:pPr>
            <a:r>
              <a:rPr lang="fr-FR" sz="1600" kern="100" dirty="0" err="1">
                <a:effectLst/>
                <a:ea typeface="DengXian" panose="02010600030101010101" pitchFamily="2" charset="-122"/>
                <a:cs typeface="Arial" panose="020B0604020202020204" pitchFamily="34" charset="0"/>
              </a:rPr>
              <a:t>Alnylam</a:t>
            </a:r>
            <a:r>
              <a:rPr lang="fr-FR" sz="1600" kern="100" dirty="0">
                <a:effectLst/>
                <a:ea typeface="DengXian" panose="02010600030101010101" pitchFamily="2" charset="-122"/>
                <a:cs typeface="Arial" panose="020B0604020202020204" pitchFamily="34" charset="0"/>
              </a:rPr>
              <a:t> France a </a:t>
            </a:r>
            <a:r>
              <a:rPr lang="fr-FR" sz="1600" b="1" kern="100" dirty="0">
                <a:effectLst/>
                <a:ea typeface="DengXian" panose="02010600030101010101" pitchFamily="2" charset="-122"/>
                <a:cs typeface="Arial" panose="020B0604020202020204" pitchFamily="34" charset="0"/>
              </a:rPr>
              <a:t>demandé l'inscription</a:t>
            </a:r>
            <a:r>
              <a:rPr lang="fr-FR" sz="1600" kern="100" dirty="0">
                <a:effectLst/>
                <a:ea typeface="DengXian" panose="02010600030101010101" pitchFamily="2" charset="-122"/>
                <a:cs typeface="Arial" panose="020B0604020202020204" pitchFamily="34" charset="0"/>
              </a:rPr>
              <a:t> de </a:t>
            </a:r>
            <a:r>
              <a:rPr lang="fr-FR" sz="1600" kern="100" dirty="0" err="1">
                <a:effectLst/>
                <a:ea typeface="DengXian" panose="02010600030101010101" pitchFamily="2" charset="-122"/>
                <a:cs typeface="Arial" panose="020B0604020202020204" pitchFamily="34" charset="0"/>
              </a:rPr>
              <a:t>Amvuttra</a:t>
            </a:r>
            <a:r>
              <a:rPr lang="fr-FR" sz="1600" kern="100" dirty="0">
                <a:effectLst/>
                <a:ea typeface="DengXian" panose="02010600030101010101" pitchFamily="2" charset="-122"/>
                <a:cs typeface="Arial" panose="020B0604020202020204" pitchFamily="34" charset="0"/>
              </a:rPr>
              <a:t> 25 mg, solution injectable en seringue préremplie sur la liste en sus.</a:t>
            </a:r>
          </a:p>
          <a:p>
            <a:pPr marL="171450" lvl="0" indent="-171450" algn="just">
              <a:buSzPct val="100000"/>
              <a:buFont typeface="Arial" panose="020B0604020202020204" pitchFamily="34" charset="0"/>
              <a:buChar char="•"/>
              <a:tabLst>
                <a:tab pos="457200" algn="l"/>
              </a:tabLst>
            </a:pPr>
            <a:r>
              <a:rPr lang="fr-FR" sz="1600" kern="100" dirty="0">
                <a:effectLst/>
                <a:ea typeface="DengXian" panose="02010600030101010101" pitchFamily="2" charset="-122"/>
                <a:cs typeface="Arial" panose="020B0604020202020204" pitchFamily="34" charset="0"/>
              </a:rPr>
              <a:t>Les ministres ont </a:t>
            </a:r>
            <a:r>
              <a:rPr lang="fr-FR" sz="1600" b="1" kern="100" dirty="0">
                <a:effectLst/>
                <a:ea typeface="DengXian" panose="02010600030101010101" pitchFamily="2" charset="-122"/>
                <a:cs typeface="Arial" panose="020B0604020202020204" pitchFamily="34" charset="0"/>
              </a:rPr>
              <a:t>rejeté la demande d’inscription </a:t>
            </a:r>
            <a:r>
              <a:rPr lang="fr-FR" sz="1600" kern="100" dirty="0">
                <a:effectLst/>
                <a:ea typeface="DengXian" panose="02010600030101010101" pitchFamily="2" charset="-122"/>
                <a:cs typeface="Arial" panose="020B0604020202020204" pitchFamily="34" charset="0"/>
              </a:rPr>
              <a:t>au motif que </a:t>
            </a:r>
            <a:r>
              <a:rPr lang="fr-FR" sz="1600" kern="100" dirty="0" err="1">
                <a:effectLst/>
                <a:ea typeface="DengXian" panose="02010600030101010101" pitchFamily="2" charset="-122"/>
                <a:cs typeface="Arial" panose="020B0604020202020204" pitchFamily="34" charset="0"/>
              </a:rPr>
              <a:t>Amvuttra</a:t>
            </a:r>
            <a:r>
              <a:rPr lang="fr-FR" sz="1600" kern="100" dirty="0">
                <a:effectLst/>
                <a:ea typeface="DengXian" panose="02010600030101010101" pitchFamily="2" charset="-122"/>
                <a:cs typeface="Arial" panose="020B0604020202020204" pitchFamily="34" charset="0"/>
              </a:rPr>
              <a:t> n’est pas, dans l’indication concernée, susceptible d’être administrée majoritairement au cours d’hospitalisations. </a:t>
            </a:r>
            <a:endParaRPr lang="en-GB" sz="1600" kern="100" dirty="0">
              <a:ea typeface="DengXian" panose="02010600030101010101" pitchFamily="2" charset="-122"/>
              <a:cs typeface="Arial" panose="020B0604020202020204" pitchFamily="34" charset="0"/>
            </a:endParaRPr>
          </a:p>
          <a:p>
            <a:pPr marL="171450" lvl="0" indent="-171450" algn="just">
              <a:buSzPct val="100000"/>
              <a:buFont typeface="Arial" panose="020B0604020202020204" pitchFamily="34" charset="0"/>
              <a:buChar char="•"/>
              <a:tabLst>
                <a:tab pos="457200" algn="l"/>
              </a:tabLst>
            </a:pPr>
            <a:r>
              <a:rPr lang="fr-FR" sz="1600" kern="100" dirty="0" err="1">
                <a:effectLst/>
                <a:ea typeface="DengXian" panose="02010600030101010101" pitchFamily="2" charset="-122"/>
                <a:cs typeface="Arial" panose="020B0604020202020204" pitchFamily="34" charset="0"/>
              </a:rPr>
              <a:t>Alnylam</a:t>
            </a:r>
            <a:r>
              <a:rPr lang="fr-FR" sz="1600" kern="100" dirty="0">
                <a:effectLst/>
                <a:ea typeface="DengXian" panose="02010600030101010101" pitchFamily="2" charset="-122"/>
                <a:cs typeface="Arial" panose="020B0604020202020204" pitchFamily="34" charset="0"/>
              </a:rPr>
              <a:t> France </a:t>
            </a:r>
            <a:r>
              <a:rPr lang="fr-FR" sz="1600" b="1" kern="100" dirty="0">
                <a:effectLst/>
                <a:ea typeface="DengXian" panose="02010600030101010101" pitchFamily="2" charset="-122"/>
                <a:cs typeface="Arial" panose="020B0604020202020204" pitchFamily="34" charset="0"/>
              </a:rPr>
              <a:t>a demandé l'annulation pour excès de pouvoir de cette décision</a:t>
            </a:r>
            <a:r>
              <a:rPr lang="fr-FR" sz="1600" kern="100" dirty="0">
                <a:effectLst/>
                <a:ea typeface="DengXian" panose="02010600030101010101" pitchFamily="2" charset="-122"/>
                <a:cs typeface="Arial" panose="020B0604020202020204" pitchFamily="34" charset="0"/>
              </a:rPr>
              <a:t>.</a:t>
            </a:r>
          </a:p>
          <a:p>
            <a:pPr lvl="0" algn="just">
              <a:buSzPts val="1000"/>
              <a:tabLst>
                <a:tab pos="457200" algn="l"/>
              </a:tabLst>
            </a:pPr>
            <a:endParaRPr lang="en-GB" sz="1600" kern="100" dirty="0">
              <a:effectLst/>
              <a:ea typeface="DengXian" panose="02010600030101010101" pitchFamily="2" charset="-122"/>
              <a:cs typeface="Arial" panose="020B0604020202020204" pitchFamily="34" charset="0"/>
            </a:endParaRPr>
          </a:p>
          <a:p>
            <a:pPr algn="just">
              <a:buNone/>
            </a:pPr>
            <a:r>
              <a:rPr lang="fr-FR" sz="1600" kern="100" dirty="0">
                <a:solidFill>
                  <a:srgbClr val="00B050"/>
                </a:solidFill>
                <a:effectLst/>
                <a:ea typeface="DengXian" panose="02010600030101010101" pitchFamily="2" charset="-122"/>
                <a:cs typeface="Arial" panose="020B0604020202020204" pitchFamily="34" charset="0"/>
              </a:rPr>
              <a:t> </a:t>
            </a:r>
            <a:r>
              <a:rPr lang="fr-FR" sz="1600" u="sng" kern="100" dirty="0">
                <a:solidFill>
                  <a:srgbClr val="00B050"/>
                </a:solidFill>
                <a:effectLst/>
                <a:ea typeface="DengXian" panose="02010600030101010101" pitchFamily="2" charset="-122"/>
                <a:cs typeface="Arial" panose="020B0604020202020204" pitchFamily="34" charset="0"/>
              </a:rPr>
              <a:t>Motifs du CE</a:t>
            </a:r>
            <a:r>
              <a:rPr lang="fr-FR" sz="1600" kern="100" dirty="0">
                <a:solidFill>
                  <a:srgbClr val="00B050"/>
                </a:solidFill>
                <a:effectLst/>
                <a:ea typeface="DengXian" panose="02010600030101010101" pitchFamily="2" charset="-122"/>
                <a:cs typeface="Arial" panose="020B0604020202020204" pitchFamily="34" charset="0"/>
              </a:rPr>
              <a:t> :</a:t>
            </a:r>
            <a:endParaRPr lang="en-GB" sz="1600" kern="100" dirty="0">
              <a:ea typeface="DengXian" panose="02010600030101010101" pitchFamily="2" charset="-122"/>
              <a:cs typeface="Arial" panose="020B0604020202020204" pitchFamily="34" charset="0"/>
            </a:endParaRPr>
          </a:p>
          <a:p>
            <a:pPr marL="171450" indent="-171450" algn="just">
              <a:buSzPct val="100000"/>
              <a:buFont typeface="Arial" panose="020B0604020202020204" pitchFamily="34" charset="0"/>
              <a:buChar char="•"/>
              <a:tabLst>
                <a:tab pos="457200" algn="l"/>
              </a:tabLst>
            </a:pPr>
            <a:r>
              <a:rPr lang="fr-FR" sz="1600" kern="100" dirty="0">
                <a:ea typeface="DengXian" panose="02010600030101010101" pitchFamily="2" charset="-122"/>
                <a:cs typeface="Arial" panose="020B0604020202020204" pitchFamily="34" charset="0"/>
              </a:rPr>
              <a:t>CSS, art. R. 162-37-2: L’inscription d’une ou plusieurs indications d’une spécialité sur la liste en sus est subordonnée au respect de plusieurs conditions dont le fait que la spécialité doit être susceptible d’être administrée majoritairement au cours d’hospitalisations. Elle doit avoir vocation à être majoritairement administrée à l’occasion d’une prestation d’hospitalisation donnant lieu à une prise en charge dans le cadre de forfaits de séjour et de soins établis par GHM. </a:t>
            </a:r>
          </a:p>
          <a:p>
            <a:pPr marL="171450" indent="-171450" algn="just">
              <a:buSzPct val="100000"/>
              <a:buFont typeface="Arial" panose="020B0604020202020204" pitchFamily="34" charset="0"/>
              <a:buChar char="•"/>
              <a:tabLst>
                <a:tab pos="457200" algn="l"/>
              </a:tabLst>
            </a:pPr>
            <a:r>
              <a:rPr lang="fr-FR" sz="1600" kern="100" dirty="0">
                <a:ea typeface="DengXian" panose="02010600030101010101" pitchFamily="2" charset="-122"/>
                <a:cs typeface="Arial" panose="020B0604020202020204" pitchFamily="34" charset="0"/>
              </a:rPr>
              <a:t>Or, </a:t>
            </a:r>
            <a:r>
              <a:rPr lang="fr-FR" sz="1600" b="1" kern="100" dirty="0">
                <a:latin typeface="+mj-lt"/>
                <a:ea typeface="DengXian" panose="02010600030101010101" pitchFamily="2" charset="-122"/>
                <a:cs typeface="Arial" panose="020B0604020202020204" pitchFamily="34" charset="0"/>
              </a:rPr>
              <a:t>si </a:t>
            </a:r>
            <a:r>
              <a:rPr lang="fr-FR" sz="1600" b="1" kern="100" dirty="0" err="1">
                <a:latin typeface="+mj-lt"/>
                <a:ea typeface="DengXian" panose="02010600030101010101" pitchFamily="2" charset="-122"/>
                <a:cs typeface="Arial" panose="020B0604020202020204" pitchFamily="34" charset="0"/>
              </a:rPr>
              <a:t>Amvuttra</a:t>
            </a:r>
            <a:r>
              <a:rPr lang="fr-FR" sz="1600" b="1" kern="100" dirty="0">
                <a:latin typeface="+mj-lt"/>
                <a:ea typeface="DengXian" panose="02010600030101010101" pitchFamily="2" charset="-122"/>
                <a:cs typeface="Arial" panose="020B0604020202020204" pitchFamily="34" charset="0"/>
              </a:rPr>
              <a:t> est soumise à prescription hospitalière, elle a vocation, pour l’indication visée par l’inscription, à être administrée en ville par un </a:t>
            </a:r>
            <a:r>
              <a:rPr lang="fr-FR" sz="1600" b="1" kern="100" dirty="0" err="1">
                <a:latin typeface="+mj-lt"/>
                <a:ea typeface="DengXian" panose="02010600030101010101" pitchFamily="2" charset="-122"/>
                <a:cs typeface="Arial" panose="020B0604020202020204" pitchFamily="34" charset="0"/>
              </a:rPr>
              <a:t>PdS</a:t>
            </a:r>
            <a:r>
              <a:rPr lang="fr-FR" sz="1600" b="1" kern="100" dirty="0">
                <a:latin typeface="+mj-lt"/>
                <a:ea typeface="DengXian" panose="02010600030101010101" pitchFamily="2" charset="-122"/>
                <a:cs typeface="Arial" panose="020B0604020202020204" pitchFamily="34" charset="0"/>
              </a:rPr>
              <a:t>. Le CE en déduit donc que la condition n’est pas remplie.</a:t>
            </a:r>
          </a:p>
          <a:p>
            <a:pPr marL="0" lvl="1" algn="just">
              <a:buSzPts val="1000"/>
              <a:tabLst>
                <a:tab pos="914400" algn="l"/>
              </a:tabLst>
            </a:pPr>
            <a:endParaRPr lang="en-GB" sz="1600" kern="100" dirty="0">
              <a:effectLst/>
              <a:ea typeface="DengXian" panose="02010600030101010101" pitchFamily="2" charset="-122"/>
              <a:cs typeface="Times New Roman" panose="02020603050405020304" pitchFamily="18" charset="0"/>
            </a:endParaRPr>
          </a:p>
          <a:p>
            <a:pPr algn="just">
              <a:buNone/>
            </a:pPr>
            <a:r>
              <a:rPr lang="fr-FR" sz="1600" b="1" u="none" strike="noStrike" kern="100" dirty="0">
                <a:solidFill>
                  <a:srgbClr val="00B050"/>
                </a:solidFill>
                <a:effectLst/>
                <a:ea typeface="DengXian" panose="02010600030101010101" pitchFamily="2" charset="-122"/>
                <a:cs typeface="Arial" panose="020B0604020202020204" pitchFamily="34" charset="0"/>
              </a:rPr>
              <a:t> </a:t>
            </a:r>
            <a:r>
              <a:rPr lang="fr-FR" sz="1600" u="sng" kern="100" dirty="0">
                <a:solidFill>
                  <a:srgbClr val="00B050"/>
                </a:solidFill>
                <a:effectLst/>
                <a:ea typeface="DengXian" panose="02010600030101010101" pitchFamily="2" charset="-122"/>
                <a:cs typeface="Arial" panose="020B0604020202020204" pitchFamily="34" charset="0"/>
              </a:rPr>
              <a:t>Décision du CE</a:t>
            </a:r>
            <a:r>
              <a:rPr lang="fr-FR" sz="1600" kern="100" dirty="0">
                <a:solidFill>
                  <a:srgbClr val="00B050"/>
                </a:solidFill>
                <a:effectLst/>
                <a:ea typeface="DengXian" panose="02010600030101010101" pitchFamily="2" charset="-122"/>
                <a:cs typeface="Arial" panose="020B0604020202020204" pitchFamily="34" charset="0"/>
              </a:rPr>
              <a:t> : </a:t>
            </a:r>
            <a:r>
              <a:rPr lang="fr-FR" sz="1600" kern="100" dirty="0">
                <a:ea typeface="DengXian" panose="02010600030101010101" pitchFamily="2" charset="-122"/>
                <a:cs typeface="Arial" panose="020B0604020202020204" pitchFamily="34" charset="0"/>
              </a:rPr>
              <a:t>L</a:t>
            </a:r>
            <a:r>
              <a:rPr lang="fr-FR" sz="1600" kern="100" dirty="0">
                <a:effectLst/>
                <a:ea typeface="DengXian" panose="02010600030101010101" pitchFamily="2" charset="-122"/>
                <a:cs typeface="Arial" panose="020B0604020202020204" pitchFamily="34" charset="0"/>
              </a:rPr>
              <a:t>e CE rejette la requête de </a:t>
            </a:r>
            <a:r>
              <a:rPr lang="fr-FR" sz="1600" kern="100" dirty="0" err="1">
                <a:effectLst/>
                <a:ea typeface="DengXian" panose="02010600030101010101" pitchFamily="2" charset="-122"/>
                <a:cs typeface="Arial" panose="020B0604020202020204" pitchFamily="34" charset="0"/>
              </a:rPr>
              <a:t>Alnylam</a:t>
            </a:r>
            <a:r>
              <a:rPr lang="fr-FR" sz="1600" kern="100" dirty="0">
                <a:effectLst/>
                <a:ea typeface="DengXian" panose="02010600030101010101" pitchFamily="2" charset="-122"/>
                <a:cs typeface="Arial" panose="020B0604020202020204" pitchFamily="34" charset="0"/>
              </a:rPr>
              <a:t> France.</a:t>
            </a:r>
            <a:endParaRPr lang="en-GB" sz="1600"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348350609"/>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AD48C-472C-A9F5-02D4-D2B5B4D2EE3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8030BC9-5190-6194-C463-AF17DABC20CC}"/>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B8B9137F-F98F-B100-B981-5CAD5B139C8F}"/>
              </a:ext>
            </a:extLst>
          </p:cNvPr>
          <p:cNvSpPr txBox="1">
            <a:spLocks/>
          </p:cNvSpPr>
          <p:nvPr/>
        </p:nvSpPr>
        <p:spPr>
          <a:xfrm>
            <a:off x="2343150" y="3231636"/>
            <a:ext cx="7698834" cy="1214634"/>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rgbClr val="0070C0"/>
                </a:solidFill>
                <a:effectLst/>
                <a:uLnTx/>
                <a:uFillTx/>
                <a:latin typeface="Real Text Medium"/>
                <a:ea typeface="+mj-ea"/>
                <a:cs typeface="+mj-cs"/>
              </a:rPr>
              <a:t>AP</a:t>
            </a:r>
            <a:endParaRPr kumimoji="0" lang="fr-FR" sz="1600" b="0" i="0" u="none" strike="noStrike" kern="1200" cap="none" spc="0" normalizeH="0" baseline="0" noProof="0" dirty="0">
              <a:ln>
                <a:noFill/>
              </a:ln>
              <a:solidFill>
                <a:schemeClr val="tx1"/>
              </a:solidFill>
              <a:effectLst/>
              <a:uLnTx/>
              <a:uFillTx/>
              <a:latin typeface="Real Text Medium"/>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lang="fr-FR" sz="1600" dirty="0">
              <a:solidFill>
                <a:schemeClr val="tx1"/>
              </a:solidFill>
              <a:latin typeface="Real Text Medium"/>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fr-FR" sz="3200" b="0" i="0" u="none" strike="noStrike" kern="1200" cap="none" spc="0" normalizeH="0" baseline="0" noProof="0" dirty="0">
              <a:ln>
                <a:noFill/>
              </a:ln>
              <a:solidFill>
                <a:srgbClr val="0070C0"/>
              </a:solidFill>
              <a:effectLst/>
              <a:uLnTx/>
              <a:uFillTx/>
              <a:latin typeface="Real Text Medium"/>
              <a:ea typeface="+mj-ea"/>
              <a:cs typeface="+mj-cs"/>
            </a:endParaRPr>
          </a:p>
        </p:txBody>
      </p:sp>
    </p:spTree>
    <p:extLst>
      <p:ext uri="{BB962C8B-B14F-4D97-AF65-F5344CB8AC3E}">
        <p14:creationId xmlns:p14="http://schemas.microsoft.com/office/powerpoint/2010/main" val="3808557000"/>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E471A-4CCA-4649-D910-70C8A417F1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BB5EB07-1C4E-F870-C9A9-B647AC8EBE90}"/>
              </a:ext>
            </a:extLst>
          </p:cNvPr>
          <p:cNvSpPr txBox="1"/>
          <p:nvPr/>
        </p:nvSpPr>
        <p:spPr>
          <a:xfrm>
            <a:off x="279452" y="566633"/>
            <a:ext cx="6613998" cy="1877694"/>
          </a:xfrm>
          <a:prstGeom prst="rect">
            <a:avLst/>
          </a:prstGeom>
          <a:noFill/>
        </p:spPr>
        <p:txBody>
          <a:bodyPr wrap="square">
            <a:spAutoFit/>
          </a:bodyPr>
          <a:lstStyle/>
          <a:p>
            <a:pPr lvl="0" algn="ctr" rtl="0">
              <a:lnSpc>
                <a:spcPct val="115000"/>
              </a:lnSpc>
              <a:spcAft>
                <a:spcPts val="800"/>
              </a:spcAft>
              <a:buSzPts val="1000"/>
              <a:tabLst>
                <a:tab pos="457200" algn="l"/>
              </a:tabLst>
            </a:pPr>
            <a:r>
              <a:rPr lang="fr-FR" sz="1600" b="1" u="sng" kern="100" dirty="0">
                <a:solidFill>
                  <a:srgbClr val="FF0000"/>
                </a:solidFill>
                <a:effectLst/>
                <a:latin typeface="Arial" panose="020B0604020202020204" pitchFamily="34" charset="0"/>
                <a:ea typeface="DengXian" panose="02010600030101010101" pitchFamily="2" charset="-122"/>
                <a:cs typeface="Arial" panose="020B0604020202020204" pitchFamily="34" charset="0"/>
              </a:rPr>
              <a:t>Chute des accès précoces pré-AMM </a:t>
            </a:r>
          </a:p>
          <a:p>
            <a:pPr lvl="0" algn="ctr" rtl="0">
              <a:lnSpc>
                <a:spcPct val="115000"/>
              </a:lnSpc>
              <a:buSzPts val="1000"/>
              <a:tabLst>
                <a:tab pos="457200" algn="l"/>
              </a:tabLst>
            </a:pPr>
            <a:endParaRPr lang="fr-FR" sz="1600" b="1" u="sng" kern="100"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p>
            <a:pPr lvl="0" algn="ctr" rtl="0">
              <a:lnSpc>
                <a:spcPct val="115000"/>
              </a:lnSpc>
              <a:spcAft>
                <a:spcPts val="800"/>
              </a:spcAft>
              <a:buSzPts val="1000"/>
              <a:tabLst>
                <a:tab pos="457200" algn="l"/>
              </a:tabLst>
            </a:pPr>
            <a:r>
              <a:rPr lang="fr-FR" sz="1600" kern="100" dirty="0">
                <a:solidFill>
                  <a:srgbClr val="FF0000"/>
                </a:solidFill>
                <a:effectLst/>
                <a:latin typeface="Arial" panose="020B0604020202020204" pitchFamily="34" charset="0"/>
                <a:ea typeface="DengXian" panose="02010600030101010101" pitchFamily="2" charset="-122"/>
                <a:cs typeface="Arial" panose="020B0604020202020204" pitchFamily="34" charset="0"/>
              </a:rPr>
              <a:t>Alors que le président de la HAS a déjà alerté à plusieurs reprises les parlementaires sur la "chute drastique" des demandes d'accès précoce pré-AMM (de plus de moitié en 2025), il a signalé que cette dynamique continuait à s'observer depuis le début de l'année 2026.</a:t>
            </a:r>
            <a:endParaRPr lang="en-GB" sz="1600" kern="100" dirty="0">
              <a:solidFill>
                <a:srgbClr val="FF0000"/>
              </a:solidFill>
              <a:effectLst/>
              <a:latin typeface="Aptos" panose="020B0004020202020204" pitchFamily="34" charset="0"/>
              <a:ea typeface="DengXian" panose="02010600030101010101" pitchFamily="2" charset="-122"/>
              <a:cs typeface="Arial" panose="020B0604020202020204" pitchFamily="34" charset="0"/>
            </a:endParaRPr>
          </a:p>
        </p:txBody>
      </p:sp>
      <p:sp>
        <p:nvSpPr>
          <p:cNvPr id="4" name="TextBox 3">
            <a:extLst>
              <a:ext uri="{FF2B5EF4-FFF2-40B4-BE49-F238E27FC236}">
                <a16:creationId xmlns:a16="http://schemas.microsoft.com/office/drawing/2014/main" id="{0FA3D863-4E76-4AE3-3D2F-AD9DF066612A}"/>
              </a:ext>
            </a:extLst>
          </p:cNvPr>
          <p:cNvSpPr txBox="1"/>
          <p:nvPr/>
        </p:nvSpPr>
        <p:spPr>
          <a:xfrm>
            <a:off x="5197642" y="2852203"/>
            <a:ext cx="5456884" cy="2829749"/>
          </a:xfrm>
          <a:prstGeom prst="rect">
            <a:avLst/>
          </a:prstGeom>
          <a:noFill/>
        </p:spPr>
        <p:txBody>
          <a:bodyPr wrap="square">
            <a:spAutoFit/>
          </a:bodyPr>
          <a:lstStyle/>
          <a:p>
            <a:pPr>
              <a:lnSpc>
                <a:spcPct val="115000"/>
              </a:lnSpc>
              <a:spcAft>
                <a:spcPts val="800"/>
              </a:spcAft>
              <a:buNone/>
            </a:pPr>
            <a:r>
              <a:rPr lang="fr-FR" sz="1600" b="1" u="sng" kern="100" dirty="0">
                <a:effectLst/>
                <a:latin typeface="Arial" panose="020B0604020202020204" pitchFamily="34" charset="0"/>
                <a:ea typeface="DengXian" panose="02010600030101010101" pitchFamily="2" charset="-122"/>
                <a:cs typeface="Arial" panose="020B0604020202020204" pitchFamily="34" charset="0"/>
              </a:rPr>
              <a:t>Nombre total de décisions prises en 2026</a:t>
            </a:r>
            <a:r>
              <a:rPr lang="fr-FR" sz="1600" kern="100" dirty="0">
                <a:effectLst/>
                <a:latin typeface="Arial" panose="020B0604020202020204" pitchFamily="34" charset="0"/>
                <a:ea typeface="DengXian" panose="02010600030101010101" pitchFamily="2" charset="-122"/>
                <a:cs typeface="Arial" panose="020B0604020202020204" pitchFamily="34" charset="0"/>
              </a:rPr>
              <a:t> : </a:t>
            </a:r>
            <a:r>
              <a:rPr lang="fr-FR" sz="1600" b="1" kern="100" dirty="0">
                <a:effectLst/>
                <a:latin typeface="Arial" panose="020B0604020202020204" pitchFamily="34" charset="0"/>
                <a:ea typeface="DengXian" panose="02010600030101010101" pitchFamily="2" charset="-122"/>
                <a:cs typeface="Arial" panose="020B0604020202020204" pitchFamily="34" charset="0"/>
              </a:rPr>
              <a:t>34</a:t>
            </a:r>
          </a:p>
          <a:p>
            <a:pPr algn="just">
              <a:lnSpc>
                <a:spcPct val="115000"/>
              </a:lnSpc>
              <a:spcAft>
                <a:spcPts val="800"/>
              </a:spcAft>
              <a:buNone/>
            </a:pPr>
            <a:endParaRPr lang="en-GB" sz="1600" kern="100" dirty="0">
              <a:effectLst/>
              <a:latin typeface="Aptos" panose="020B0004020202020204" pitchFamily="34" charset="0"/>
              <a:ea typeface="DengXian" panose="02010600030101010101" pitchFamily="2" charset="-122"/>
              <a:cs typeface="Arial" panose="020B0604020202020204" pitchFamily="34" charset="0"/>
            </a:endParaRPr>
          </a:p>
          <a:p>
            <a:pPr marL="342900" lvl="0" indent="-342900" algn="just">
              <a:lnSpc>
                <a:spcPct val="115000"/>
              </a:lnSpc>
              <a:buSzPts val="1000"/>
              <a:buFont typeface="Symbol" panose="05050102010706020507" pitchFamily="18" charset="2"/>
              <a:buChar char=""/>
              <a:tabLst>
                <a:tab pos="457200" algn="l"/>
              </a:tabLst>
            </a:pPr>
            <a:r>
              <a:rPr lang="fr-FR" sz="1600" kern="100" dirty="0">
                <a:effectLst/>
                <a:latin typeface="Arial" panose="020B0604020202020204" pitchFamily="34" charset="0"/>
                <a:ea typeface="DengXian" panose="02010600030101010101" pitchFamily="2" charset="-122"/>
                <a:cs typeface="Arial" panose="020B0604020202020204" pitchFamily="34" charset="0"/>
              </a:rPr>
              <a:t>Nombre d’</a:t>
            </a:r>
            <a:r>
              <a:rPr lang="fr-FR" sz="1600" u="sng" kern="100" dirty="0">
                <a:effectLst/>
                <a:latin typeface="Arial" panose="020B0604020202020204" pitchFamily="34" charset="0"/>
                <a:ea typeface="DengXian" panose="02010600030101010101" pitchFamily="2" charset="-122"/>
                <a:cs typeface="Arial" panose="020B0604020202020204" pitchFamily="34" charset="0"/>
              </a:rPr>
              <a:t>octroi</a:t>
            </a:r>
            <a:r>
              <a:rPr lang="fr-FR" sz="1600" kern="100" dirty="0">
                <a:effectLst/>
                <a:latin typeface="Arial" panose="020B0604020202020204" pitchFamily="34" charset="0"/>
                <a:ea typeface="DengXian" panose="02010600030101010101" pitchFamily="2" charset="-122"/>
                <a:cs typeface="Arial" panose="020B0604020202020204" pitchFamily="34" charset="0"/>
              </a:rPr>
              <a:t> de demande d’AP : </a:t>
            </a:r>
            <a:r>
              <a:rPr lang="fr-FR" sz="1600" b="1" kern="100" dirty="0">
                <a:solidFill>
                  <a:srgbClr val="00B050"/>
                </a:solidFill>
                <a:effectLst/>
                <a:latin typeface="Arial" panose="020B0604020202020204" pitchFamily="34" charset="0"/>
                <a:ea typeface="DengXian" panose="02010600030101010101" pitchFamily="2" charset="-122"/>
                <a:cs typeface="Arial" panose="020B0604020202020204" pitchFamily="34" charset="0"/>
              </a:rPr>
              <a:t>16</a:t>
            </a:r>
          </a:p>
          <a:p>
            <a:pPr marL="342900" lvl="0" indent="-342900" algn="just">
              <a:lnSpc>
                <a:spcPct val="115000"/>
              </a:lnSpc>
              <a:buSzPts val="1000"/>
              <a:buFont typeface="Symbol" panose="05050102010706020507" pitchFamily="18" charset="2"/>
              <a:buChar char=""/>
              <a:tabLst>
                <a:tab pos="457200" algn="l"/>
              </a:tabLst>
            </a:pPr>
            <a:endParaRPr lang="en-GB" sz="1600" kern="100" dirty="0">
              <a:effectLst/>
              <a:latin typeface="Aptos" panose="020B0004020202020204" pitchFamily="34" charset="0"/>
              <a:ea typeface="DengXian" panose="02010600030101010101" pitchFamily="2" charset="-122"/>
              <a:cs typeface="Arial" panose="020B0604020202020204" pitchFamily="34" charset="0"/>
            </a:endParaRPr>
          </a:p>
          <a:p>
            <a:pPr marL="342900" lvl="0" indent="-342900" algn="just">
              <a:lnSpc>
                <a:spcPct val="115000"/>
              </a:lnSpc>
              <a:buSzPts val="1000"/>
              <a:buFont typeface="Symbol" panose="05050102010706020507" pitchFamily="18" charset="2"/>
              <a:buChar char=""/>
              <a:tabLst>
                <a:tab pos="457200" algn="l"/>
              </a:tabLst>
            </a:pPr>
            <a:r>
              <a:rPr lang="fr-FR" sz="1600" kern="100" dirty="0">
                <a:effectLst/>
                <a:latin typeface="Arial" panose="020B0604020202020204" pitchFamily="34" charset="0"/>
                <a:ea typeface="DengXian" panose="02010600030101010101" pitchFamily="2" charset="-122"/>
                <a:cs typeface="Arial" panose="020B0604020202020204" pitchFamily="34" charset="0"/>
              </a:rPr>
              <a:t>Nombre de </a:t>
            </a:r>
            <a:r>
              <a:rPr lang="fr-FR" sz="1600" u="sng" kern="100" dirty="0">
                <a:effectLst/>
                <a:latin typeface="Arial" panose="020B0604020202020204" pitchFamily="34" charset="0"/>
                <a:ea typeface="DengXian" panose="02010600030101010101" pitchFamily="2" charset="-122"/>
                <a:cs typeface="Arial" panose="020B0604020202020204" pitchFamily="34" charset="0"/>
              </a:rPr>
              <a:t>refus</a:t>
            </a:r>
            <a:r>
              <a:rPr lang="fr-FR" sz="1600" kern="100" dirty="0">
                <a:effectLst/>
                <a:latin typeface="Arial" panose="020B0604020202020204" pitchFamily="34" charset="0"/>
                <a:ea typeface="DengXian" panose="02010600030101010101" pitchFamily="2" charset="-122"/>
                <a:cs typeface="Arial" panose="020B0604020202020204" pitchFamily="34" charset="0"/>
              </a:rPr>
              <a:t> de demande d’AP : </a:t>
            </a:r>
            <a:r>
              <a:rPr lang="fr-FR" sz="1600" b="1" kern="100" dirty="0">
                <a:solidFill>
                  <a:srgbClr val="FF0000"/>
                </a:solidFill>
                <a:effectLst/>
                <a:latin typeface="Arial" panose="020B0604020202020204" pitchFamily="34" charset="0"/>
                <a:ea typeface="DengXian" panose="02010600030101010101" pitchFamily="2" charset="-122"/>
                <a:cs typeface="Arial" panose="020B0604020202020204" pitchFamily="34" charset="0"/>
              </a:rPr>
              <a:t>11</a:t>
            </a:r>
          </a:p>
          <a:p>
            <a:pPr marL="342900" lvl="0" indent="-342900" algn="just">
              <a:lnSpc>
                <a:spcPct val="115000"/>
              </a:lnSpc>
              <a:buSzPts val="1000"/>
              <a:buFont typeface="Symbol" panose="05050102010706020507" pitchFamily="18" charset="2"/>
              <a:buChar char=""/>
              <a:tabLst>
                <a:tab pos="457200" algn="l"/>
              </a:tabLst>
            </a:pPr>
            <a:endParaRPr lang="en-GB" sz="1600" kern="100" dirty="0">
              <a:effectLst/>
              <a:latin typeface="Aptos" panose="020B0004020202020204" pitchFamily="34" charset="0"/>
              <a:ea typeface="DengXian" panose="02010600030101010101" pitchFamily="2" charset="-122"/>
              <a:cs typeface="Arial" panose="020B0604020202020204" pitchFamily="34" charset="0"/>
            </a:endParaRPr>
          </a:p>
          <a:p>
            <a:pPr marL="342900" lvl="0" indent="-342900" algn="just">
              <a:lnSpc>
                <a:spcPct val="115000"/>
              </a:lnSpc>
              <a:buSzPts val="1000"/>
              <a:buFont typeface="Symbol" panose="05050102010706020507" pitchFamily="18" charset="2"/>
              <a:buChar char=""/>
              <a:tabLst>
                <a:tab pos="457200" algn="l"/>
              </a:tabLst>
            </a:pPr>
            <a:r>
              <a:rPr lang="fr-FR" sz="1600" kern="100" dirty="0">
                <a:effectLst/>
                <a:latin typeface="Arial" panose="020B0604020202020204" pitchFamily="34" charset="0"/>
                <a:ea typeface="DengXian" panose="02010600030101010101" pitchFamily="2" charset="-122"/>
                <a:cs typeface="Arial" panose="020B0604020202020204" pitchFamily="34" charset="0"/>
              </a:rPr>
              <a:t>Nombre de </a:t>
            </a:r>
            <a:r>
              <a:rPr lang="fr-FR" sz="1600" u="sng" kern="100" dirty="0">
                <a:effectLst/>
                <a:latin typeface="Arial" panose="020B0604020202020204" pitchFamily="34" charset="0"/>
                <a:ea typeface="DengXian" panose="02010600030101010101" pitchFamily="2" charset="-122"/>
                <a:cs typeface="Arial" panose="020B0604020202020204" pitchFamily="34" charset="0"/>
              </a:rPr>
              <a:t>renouvellement</a:t>
            </a:r>
            <a:r>
              <a:rPr lang="fr-FR" sz="1600" kern="100" dirty="0">
                <a:effectLst/>
                <a:latin typeface="Arial" panose="020B0604020202020204" pitchFamily="34" charset="0"/>
                <a:ea typeface="DengXian" panose="02010600030101010101" pitchFamily="2" charset="-122"/>
                <a:cs typeface="Arial" panose="020B0604020202020204" pitchFamily="34" charset="0"/>
              </a:rPr>
              <a:t> de demande d’AP : </a:t>
            </a:r>
            <a:r>
              <a:rPr lang="fr-FR" sz="1600" b="1" kern="100" dirty="0">
                <a:solidFill>
                  <a:srgbClr val="00B0F0"/>
                </a:solidFill>
                <a:effectLst/>
                <a:latin typeface="Arial" panose="020B0604020202020204" pitchFamily="34" charset="0"/>
                <a:ea typeface="DengXian" panose="02010600030101010101" pitchFamily="2" charset="-122"/>
                <a:cs typeface="Arial" panose="020B0604020202020204" pitchFamily="34" charset="0"/>
              </a:rPr>
              <a:t>6</a:t>
            </a:r>
          </a:p>
          <a:p>
            <a:pPr marL="342900" lvl="0" indent="-342900" algn="just">
              <a:lnSpc>
                <a:spcPct val="115000"/>
              </a:lnSpc>
              <a:buSzPts val="1000"/>
              <a:buFont typeface="Symbol" panose="05050102010706020507" pitchFamily="18" charset="2"/>
              <a:buChar char=""/>
              <a:tabLst>
                <a:tab pos="457200" algn="l"/>
              </a:tabLst>
            </a:pPr>
            <a:endParaRPr lang="en-GB" sz="1600" kern="100" dirty="0">
              <a:effectLst/>
              <a:latin typeface="Aptos" panose="020B0004020202020204" pitchFamily="34" charset="0"/>
              <a:ea typeface="DengXian" panose="02010600030101010101" pitchFamily="2" charset="-122"/>
              <a:cs typeface="Arial" panose="020B0604020202020204" pitchFamily="34" charset="0"/>
            </a:endParaRPr>
          </a:p>
          <a:p>
            <a:pPr marL="342900" lvl="0" indent="-342900" algn="just">
              <a:lnSpc>
                <a:spcPct val="115000"/>
              </a:lnSpc>
              <a:spcAft>
                <a:spcPts val="800"/>
              </a:spcAft>
              <a:buSzPts val="1000"/>
              <a:buFont typeface="Symbol" panose="05050102010706020507" pitchFamily="18" charset="2"/>
              <a:buChar char=""/>
              <a:tabLst>
                <a:tab pos="457200" algn="l"/>
              </a:tabLst>
            </a:pPr>
            <a:r>
              <a:rPr lang="fr-FR" sz="1600" kern="100" dirty="0">
                <a:effectLst/>
                <a:latin typeface="Arial" panose="020B0604020202020204" pitchFamily="34" charset="0"/>
                <a:ea typeface="DengXian" panose="02010600030101010101" pitchFamily="2" charset="-122"/>
                <a:cs typeface="Arial" panose="020B0604020202020204" pitchFamily="34" charset="0"/>
              </a:rPr>
              <a:t>Nombre de </a:t>
            </a:r>
            <a:r>
              <a:rPr lang="fr-FR" sz="1600" u="sng" kern="100" dirty="0">
                <a:effectLst/>
                <a:latin typeface="Arial" panose="020B0604020202020204" pitchFamily="34" charset="0"/>
                <a:ea typeface="DengXian" panose="02010600030101010101" pitchFamily="2" charset="-122"/>
                <a:cs typeface="Arial" panose="020B0604020202020204" pitchFamily="34" charset="0"/>
              </a:rPr>
              <a:t>retrait</a:t>
            </a:r>
            <a:r>
              <a:rPr lang="fr-FR" sz="1600" kern="100" dirty="0">
                <a:effectLst/>
                <a:latin typeface="Arial" panose="020B0604020202020204" pitchFamily="34" charset="0"/>
                <a:ea typeface="DengXian" panose="02010600030101010101" pitchFamily="2" charset="-122"/>
                <a:cs typeface="Arial" panose="020B0604020202020204" pitchFamily="34" charset="0"/>
              </a:rPr>
              <a:t> de demande d’AP : </a:t>
            </a:r>
            <a:r>
              <a:rPr lang="fr-FR" sz="1600" b="1" kern="100" dirty="0">
                <a:solidFill>
                  <a:srgbClr val="FF9933"/>
                </a:solidFill>
                <a:effectLst/>
                <a:latin typeface="Arial" panose="020B0604020202020204" pitchFamily="34" charset="0"/>
                <a:ea typeface="DengXian" panose="02010600030101010101" pitchFamily="2" charset="-122"/>
                <a:cs typeface="Arial" panose="020B0604020202020204" pitchFamily="34" charset="0"/>
              </a:rPr>
              <a:t>1</a:t>
            </a:r>
            <a:endParaRPr lang="en-GB" sz="1600" kern="100" dirty="0">
              <a:solidFill>
                <a:srgbClr val="FF9933"/>
              </a:solidFill>
              <a:effectLst/>
              <a:latin typeface="Aptos" panose="020B00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76660082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052EF-A623-EC73-6681-C1969D04443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9E84F58-1F50-1A5A-CD61-10C73C7A704E}"/>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9" name="TextBox 8">
            <a:extLst>
              <a:ext uri="{FF2B5EF4-FFF2-40B4-BE49-F238E27FC236}">
                <a16:creationId xmlns:a16="http://schemas.microsoft.com/office/drawing/2014/main" id="{873A533B-81A4-0723-7E88-5143601DDBED}"/>
              </a:ext>
            </a:extLst>
          </p:cNvPr>
          <p:cNvSpPr txBox="1"/>
          <p:nvPr/>
        </p:nvSpPr>
        <p:spPr>
          <a:xfrm>
            <a:off x="274321" y="1599679"/>
            <a:ext cx="6492240" cy="4553170"/>
          </a:xfrm>
          <a:prstGeom prst="rect">
            <a:avLst/>
          </a:prstGeom>
          <a:noFill/>
        </p:spPr>
        <p:txBody>
          <a:bodyPr wrap="square">
            <a:spAutoFit/>
          </a:bodyPr>
          <a:lstStyle/>
          <a:p>
            <a:pPr marL="457200">
              <a:lnSpc>
                <a:spcPct val="115000"/>
              </a:lnSpc>
              <a:buNone/>
            </a:pPr>
            <a:r>
              <a:rPr lang="fr-FR" sz="1100" b="1" u="sng" kern="100" dirty="0">
                <a:effectLst/>
                <a:latin typeface="Arial" panose="020B0604020202020204" pitchFamily="34" charset="0"/>
                <a:ea typeface="DengXian" panose="02010600030101010101" pitchFamily="2" charset="-122"/>
                <a:cs typeface="Arial" panose="020B0604020202020204" pitchFamily="34" charset="0"/>
              </a:rPr>
              <a:t>Extrait d’un article de France Info du 9 septembre 2025</a:t>
            </a:r>
            <a:endParaRPr lang="en-GB" sz="1100" b="1" u="sng" kern="100" dirty="0">
              <a:latin typeface="Arial" panose="020B0604020202020204" pitchFamily="34" charset="0"/>
              <a:ea typeface="DengXian" panose="02010600030101010101" pitchFamily="2" charset="-122"/>
              <a:cs typeface="Arial" panose="020B0604020202020204" pitchFamily="34" charset="0"/>
            </a:endParaRPr>
          </a:p>
          <a:p>
            <a:pPr marL="457200">
              <a:lnSpc>
                <a:spcPct val="115000"/>
              </a:lnSpc>
              <a:buNone/>
            </a:pPr>
            <a:endParaRPr lang="en-GB" sz="1100" kern="100" dirty="0">
              <a:effectLst/>
              <a:latin typeface="Arial" panose="020B0604020202020204" pitchFamily="34" charset="0"/>
              <a:ea typeface="DengXian" panose="02010600030101010101" pitchFamily="2" charset="-122"/>
              <a:cs typeface="Arial" panose="020B0604020202020204" pitchFamily="34" charset="0"/>
            </a:endParaRPr>
          </a:p>
          <a:p>
            <a:pPr marL="457200" algn="just">
              <a:lnSpc>
                <a:spcPct val="115000"/>
              </a:lnSpc>
              <a:buNone/>
            </a:pPr>
            <a:r>
              <a:rPr lang="fr-FR" sz="1100" kern="100" dirty="0">
                <a:effectLst/>
                <a:latin typeface="Arial" panose="020B0604020202020204" pitchFamily="34" charset="0"/>
                <a:ea typeface="DengXian" panose="02010600030101010101" pitchFamily="2" charset="-122"/>
                <a:cs typeface="Arial" panose="020B0604020202020204" pitchFamily="34" charset="0"/>
              </a:rPr>
              <a:t>« </a:t>
            </a:r>
            <a:r>
              <a:rPr lang="fr-FR" sz="1100" b="1" kern="100" dirty="0">
                <a:effectLst/>
                <a:latin typeface="Arial" panose="020B0604020202020204" pitchFamily="34" charset="0"/>
                <a:ea typeface="DengXian" panose="02010600030101010101" pitchFamily="2" charset="-122"/>
                <a:cs typeface="Arial" panose="020B0604020202020204" pitchFamily="34" charset="0"/>
              </a:rPr>
              <a:t>Nombre de spécialistes voient en ce médicament une avancée majeure</a:t>
            </a:r>
            <a:r>
              <a:rPr lang="fr-FR" sz="1100" kern="100" dirty="0">
                <a:effectLst/>
                <a:latin typeface="Arial" panose="020B0604020202020204" pitchFamily="34" charset="0"/>
                <a:ea typeface="DengXian" panose="02010600030101010101" pitchFamily="2" charset="-122"/>
                <a:cs typeface="Arial" panose="020B0604020202020204" pitchFamily="34" charset="0"/>
              </a:rPr>
              <a:t>, alors que la recherche de traitements anti-Alzheimer patine depuis des décennies. </a:t>
            </a:r>
            <a:r>
              <a:rPr lang="fr-FR" sz="1100" i="1" kern="100" dirty="0">
                <a:effectLst/>
                <a:latin typeface="Arial" panose="020B0604020202020204" pitchFamily="34" charset="0"/>
                <a:ea typeface="DengXian" panose="02010600030101010101" pitchFamily="2" charset="-122"/>
                <a:cs typeface="Arial" panose="020B0604020202020204" pitchFamily="34" charset="0"/>
              </a:rPr>
              <a:t>"C'est le premier médicament qui agit sur des lésions de la maladie</a:t>
            </a:r>
            <a:r>
              <a:rPr lang="fr-FR" sz="1100" kern="100" dirty="0">
                <a:effectLst/>
                <a:latin typeface="Arial" panose="020B0604020202020204" pitchFamily="34" charset="0"/>
                <a:ea typeface="DengXian" panose="02010600030101010101" pitchFamily="2" charset="-122"/>
                <a:cs typeface="Arial" panose="020B0604020202020204" pitchFamily="34" charset="0"/>
              </a:rPr>
              <a:t>, souligne Philippe </a:t>
            </a:r>
            <a:r>
              <a:rPr lang="fr-FR" sz="1100" kern="100" dirty="0" err="1">
                <a:effectLst/>
                <a:latin typeface="Arial" panose="020B0604020202020204" pitchFamily="34" charset="0"/>
                <a:ea typeface="DengXian" panose="02010600030101010101" pitchFamily="2" charset="-122"/>
                <a:cs typeface="Arial" panose="020B0604020202020204" pitchFamily="34" charset="0"/>
              </a:rPr>
              <a:t>Amouyel</a:t>
            </a:r>
            <a:r>
              <a:rPr lang="fr-FR" sz="1100" kern="100" dirty="0">
                <a:effectLst/>
                <a:latin typeface="Arial" panose="020B0604020202020204" pitchFamily="34" charset="0"/>
                <a:ea typeface="DengXian" panose="02010600030101010101" pitchFamily="2" charset="-122"/>
                <a:cs typeface="Arial" panose="020B0604020202020204" pitchFamily="34" charset="0"/>
              </a:rPr>
              <a:t>, médecin en santé publique et directeur général de la Fondation Alzheimer. </a:t>
            </a:r>
            <a:r>
              <a:rPr lang="fr-FR" sz="1100" i="1" kern="100" dirty="0">
                <a:effectLst/>
                <a:latin typeface="Arial" panose="020B0604020202020204" pitchFamily="34" charset="0"/>
                <a:ea typeface="DengXian" panose="02010600030101010101" pitchFamily="2" charset="-122"/>
                <a:cs typeface="Arial" panose="020B0604020202020204" pitchFamily="34" charset="0"/>
              </a:rPr>
              <a:t>Jusqu'à présent, les traitements autorisés n'agissent que sur ses symptômes.“</a:t>
            </a:r>
            <a:endParaRPr lang="en-GB" sz="1100" kern="100" dirty="0">
              <a:latin typeface="Arial" panose="020B0604020202020204" pitchFamily="34" charset="0"/>
              <a:ea typeface="DengXian" panose="02010600030101010101" pitchFamily="2" charset="-122"/>
              <a:cs typeface="Arial" panose="020B0604020202020204" pitchFamily="34" charset="0"/>
            </a:endParaRPr>
          </a:p>
          <a:p>
            <a:pPr marL="457200" algn="just">
              <a:lnSpc>
                <a:spcPct val="115000"/>
              </a:lnSpc>
              <a:buNone/>
            </a:pPr>
            <a:endParaRPr lang="en-GB" sz="1100" i="1" kern="100" dirty="0">
              <a:effectLst/>
              <a:latin typeface="Arial" panose="020B0604020202020204" pitchFamily="34" charset="0"/>
              <a:ea typeface="DengXian" panose="02010600030101010101" pitchFamily="2" charset="-122"/>
              <a:cs typeface="Arial" panose="020B0604020202020204" pitchFamily="34" charset="0"/>
            </a:endParaRPr>
          </a:p>
          <a:p>
            <a:pPr marL="457200" algn="just">
              <a:lnSpc>
                <a:spcPct val="115000"/>
              </a:lnSpc>
              <a:buNone/>
            </a:pPr>
            <a:r>
              <a:rPr lang="fr-FR" sz="1100" i="1" kern="100" dirty="0">
                <a:effectLst/>
                <a:latin typeface="Arial" panose="020B0604020202020204" pitchFamily="34" charset="0"/>
                <a:ea typeface="DengXian" panose="02010600030101010101" pitchFamily="2" charset="-122"/>
                <a:cs typeface="Arial" panose="020B0604020202020204" pitchFamily="34" charset="0"/>
              </a:rPr>
              <a:t>"</a:t>
            </a:r>
            <a:r>
              <a:rPr lang="fr-FR" sz="1100" b="1" i="1" kern="100" dirty="0">
                <a:effectLst/>
                <a:latin typeface="Arial" panose="020B0604020202020204" pitchFamily="34" charset="0"/>
                <a:ea typeface="DengXian" panose="02010600030101010101" pitchFamily="2" charset="-122"/>
                <a:cs typeface="Arial" panose="020B0604020202020204" pitchFamily="34" charset="0"/>
              </a:rPr>
              <a:t>On prive des patients de ce traitement d'une manière très paternaliste</a:t>
            </a:r>
            <a:r>
              <a:rPr lang="fr-FR" sz="1100" i="1" kern="100" dirty="0">
                <a:effectLst/>
                <a:latin typeface="Arial" panose="020B0604020202020204" pitchFamily="34" charset="0"/>
                <a:ea typeface="DengXian" panose="02010600030101010101" pitchFamily="2" charset="-122"/>
                <a:cs typeface="Arial" panose="020B0604020202020204" pitchFamily="34" charset="0"/>
              </a:rPr>
              <a:t>"</a:t>
            </a:r>
            <a:r>
              <a:rPr lang="fr-FR" sz="1100" kern="100" dirty="0">
                <a:effectLst/>
                <a:latin typeface="Arial" panose="020B0604020202020204" pitchFamily="34" charset="0"/>
                <a:ea typeface="DengXian" panose="02010600030101010101" pitchFamily="2" charset="-122"/>
                <a:cs typeface="Arial" panose="020B0604020202020204" pitchFamily="34" charset="0"/>
              </a:rPr>
              <a:t>, tance le neurologue Thibaud </a:t>
            </a:r>
            <a:r>
              <a:rPr lang="fr-FR" sz="1100" kern="100" dirty="0" err="1">
                <a:effectLst/>
                <a:latin typeface="Arial" panose="020B0604020202020204" pitchFamily="34" charset="0"/>
                <a:ea typeface="DengXian" panose="02010600030101010101" pitchFamily="2" charset="-122"/>
                <a:cs typeface="Arial" panose="020B0604020202020204" pitchFamily="34" charset="0"/>
              </a:rPr>
              <a:t>Lebouvier</a:t>
            </a:r>
            <a:r>
              <a:rPr lang="fr-FR" sz="1100" kern="100" dirty="0">
                <a:effectLst/>
                <a:latin typeface="Arial" panose="020B0604020202020204" pitchFamily="34" charset="0"/>
                <a:ea typeface="DengXian" panose="02010600030101010101" pitchFamily="2" charset="-122"/>
                <a:cs typeface="Arial" panose="020B0604020202020204" pitchFamily="34" charset="0"/>
              </a:rPr>
              <a:t>, neurologue au CHU de Lille, qui plaide pour laisser aux malades le choix de prendre ce médicament de manière éclairée, en connaissance des risques. </a:t>
            </a:r>
            <a:r>
              <a:rPr lang="fr-FR" sz="1100" i="1" kern="100" dirty="0">
                <a:effectLst/>
                <a:latin typeface="Arial" panose="020B0604020202020204" pitchFamily="34" charset="0"/>
                <a:ea typeface="DengXian" panose="02010600030101010101" pitchFamily="2" charset="-122"/>
                <a:cs typeface="Arial" panose="020B0604020202020204" pitchFamily="34" charset="0"/>
              </a:rPr>
              <a:t>"J'ai déjà parlé de ce traitement aux patients éligibles, et les deux tiers d'entre eux étaient très enthousiastes à l'idée de pouvoir l'expérimenter"</a:t>
            </a:r>
            <a:r>
              <a:rPr lang="fr-FR" sz="1100" kern="100" dirty="0">
                <a:effectLst/>
                <a:latin typeface="Arial" panose="020B0604020202020204" pitchFamily="34" charset="0"/>
                <a:ea typeface="DengXian" panose="02010600030101010101" pitchFamily="2" charset="-122"/>
                <a:cs typeface="Arial" panose="020B0604020202020204" pitchFamily="34" charset="0"/>
              </a:rPr>
              <a:t>, assure-t-il. </a:t>
            </a:r>
            <a:endParaRPr lang="en-GB" sz="1100" kern="100" dirty="0">
              <a:latin typeface="Arial" panose="020B0604020202020204" pitchFamily="34" charset="0"/>
              <a:ea typeface="DengXian" panose="02010600030101010101" pitchFamily="2" charset="-122"/>
              <a:cs typeface="Arial" panose="020B0604020202020204" pitchFamily="34" charset="0"/>
            </a:endParaRPr>
          </a:p>
          <a:p>
            <a:pPr marL="457200" algn="just">
              <a:lnSpc>
                <a:spcPct val="115000"/>
              </a:lnSpc>
              <a:buNone/>
            </a:pPr>
            <a:endParaRPr lang="en-GB" sz="1100" b="1" kern="100" dirty="0">
              <a:effectLst/>
              <a:latin typeface="Arial" panose="020B0604020202020204" pitchFamily="34" charset="0"/>
              <a:ea typeface="DengXian" panose="02010600030101010101" pitchFamily="2" charset="-122"/>
              <a:cs typeface="Arial" panose="020B0604020202020204" pitchFamily="34" charset="0"/>
            </a:endParaRPr>
          </a:p>
          <a:p>
            <a:pPr marL="457200" algn="just">
              <a:lnSpc>
                <a:spcPct val="115000"/>
              </a:lnSpc>
              <a:buNone/>
            </a:pPr>
            <a:r>
              <a:rPr lang="fr-FR" sz="1100" b="1" kern="100" dirty="0">
                <a:effectLst/>
                <a:latin typeface="Arial" panose="020B0604020202020204" pitchFamily="34" charset="0"/>
                <a:ea typeface="DengXian" panose="02010600030101010101" pitchFamily="2" charset="-122"/>
                <a:cs typeface="Arial" panose="020B0604020202020204" pitchFamily="34" charset="0"/>
              </a:rPr>
              <a:t>Si le retardement de la maladie a été évalué entre trois et six mois, il représente un </a:t>
            </a:r>
            <a:r>
              <a:rPr lang="fr-FR" sz="1100" b="1" i="1" kern="100" dirty="0">
                <a:effectLst/>
                <a:latin typeface="Arial" panose="020B0604020202020204" pitchFamily="34" charset="0"/>
                <a:ea typeface="DengXian" panose="02010600030101010101" pitchFamily="2" charset="-122"/>
                <a:cs typeface="Arial" panose="020B0604020202020204" pitchFamily="34" charset="0"/>
              </a:rPr>
              <a:t>"immense espoir" </a:t>
            </a:r>
            <a:r>
              <a:rPr lang="fr-FR" sz="1100" b="1" kern="100" dirty="0">
                <a:effectLst/>
                <a:latin typeface="Arial" panose="020B0604020202020204" pitchFamily="34" charset="0"/>
                <a:ea typeface="DengXian" panose="02010600030101010101" pitchFamily="2" charset="-122"/>
                <a:cs typeface="Arial" panose="020B0604020202020204" pitchFamily="34" charset="0"/>
              </a:rPr>
              <a:t>pour les malades</a:t>
            </a:r>
            <a:r>
              <a:rPr lang="fr-FR" sz="1100" kern="100" dirty="0">
                <a:effectLst/>
                <a:latin typeface="Arial" panose="020B0604020202020204" pitchFamily="34" charset="0"/>
                <a:ea typeface="DengXian" panose="02010600030101010101" pitchFamily="2" charset="-122"/>
                <a:cs typeface="Arial" panose="020B0604020202020204" pitchFamily="34" charset="0"/>
              </a:rPr>
              <a:t>, explique sur </a:t>
            </a:r>
            <a:r>
              <a:rPr lang="fr-FR" sz="1100" kern="100" dirty="0" err="1">
                <a:effectLst/>
                <a:latin typeface="Arial" panose="020B0604020202020204" pitchFamily="34" charset="0"/>
                <a:ea typeface="DengXian" panose="02010600030101010101" pitchFamily="2" charset="-122"/>
                <a:cs typeface="Arial" panose="020B0604020202020204" pitchFamily="34" charset="0"/>
              </a:rPr>
              <a:t>franceinfo</a:t>
            </a:r>
            <a:r>
              <a:rPr lang="fr-FR" sz="1100" kern="100" dirty="0">
                <a:effectLst/>
                <a:latin typeface="Arial" panose="020B0604020202020204" pitchFamily="34" charset="0"/>
                <a:ea typeface="DengXian" panose="02010600030101010101" pitchFamily="2" charset="-122"/>
                <a:cs typeface="Arial" panose="020B0604020202020204" pitchFamily="34" charset="0"/>
              </a:rPr>
              <a:t> Marion Lévy, directrice scientifique de la Fondation Vaincre Alzheimer. </a:t>
            </a:r>
            <a:r>
              <a:rPr lang="fr-FR" sz="1100" i="1" kern="100" dirty="0">
                <a:effectLst/>
                <a:latin typeface="Arial" panose="020B0604020202020204" pitchFamily="34" charset="0"/>
                <a:ea typeface="DengXian" panose="02010600030101010101" pitchFamily="2" charset="-122"/>
                <a:cs typeface="Arial" panose="020B0604020202020204" pitchFamily="34" charset="0"/>
              </a:rPr>
              <a:t>"Ce n'est pas négligeable (...). </a:t>
            </a:r>
            <a:r>
              <a:rPr lang="fr-FR" sz="1100" b="1" i="1" kern="100" dirty="0">
                <a:effectLst/>
                <a:latin typeface="Arial" panose="020B0604020202020204" pitchFamily="34" charset="0"/>
                <a:ea typeface="DengXian" panose="02010600030101010101" pitchFamily="2" charset="-122"/>
                <a:cs typeface="Arial" panose="020B0604020202020204" pitchFamily="34" charset="0"/>
              </a:rPr>
              <a:t>Actuellement, il n'y a rien, zéro médicament qui permette ce genre d'effet</a:t>
            </a:r>
            <a:r>
              <a:rPr lang="fr-FR" sz="1100" b="1" kern="100" dirty="0">
                <a:effectLst/>
                <a:latin typeface="Arial" panose="020B0604020202020204" pitchFamily="34" charset="0"/>
                <a:ea typeface="DengXian" panose="02010600030101010101" pitchFamily="2" charset="-122"/>
                <a:cs typeface="Arial" panose="020B0604020202020204" pitchFamily="34" charset="0"/>
              </a:rPr>
              <a:t>, </a:t>
            </a:r>
            <a:r>
              <a:rPr lang="fr-FR" sz="1100" kern="100" dirty="0">
                <a:effectLst/>
                <a:latin typeface="Arial" panose="020B0604020202020204" pitchFamily="34" charset="0"/>
                <a:ea typeface="DengXian" panose="02010600030101010101" pitchFamily="2" charset="-122"/>
                <a:cs typeface="Arial" panose="020B0604020202020204" pitchFamily="34" charset="0"/>
              </a:rPr>
              <a:t>rappelle-t-elle. </a:t>
            </a:r>
            <a:r>
              <a:rPr lang="fr-FR" sz="1100" i="1" kern="100" dirty="0">
                <a:effectLst/>
                <a:latin typeface="Arial" panose="020B0604020202020204" pitchFamily="34" charset="0"/>
                <a:ea typeface="DengXian" panose="02010600030101010101" pitchFamily="2" charset="-122"/>
                <a:cs typeface="Arial" panose="020B0604020202020204" pitchFamily="34" charset="0"/>
              </a:rPr>
              <a:t>C'est une </a:t>
            </a:r>
            <a:r>
              <a:rPr lang="fr-FR" sz="1100" b="1" i="1" kern="100" dirty="0">
                <a:effectLst/>
                <a:latin typeface="Arial" panose="020B0604020202020204" pitchFamily="34" charset="0"/>
                <a:ea typeface="DengXian" panose="02010600030101010101" pitchFamily="2" charset="-122"/>
                <a:cs typeface="Arial" panose="020B0604020202020204" pitchFamily="34" charset="0"/>
              </a:rPr>
              <a:t>très mauvaise nouvelle, on est extrêmement déçus</a:t>
            </a:r>
            <a:r>
              <a:rPr lang="fr-FR" sz="1100" i="1" kern="100" dirty="0">
                <a:effectLst/>
                <a:latin typeface="Arial" panose="020B0604020202020204" pitchFamily="34" charset="0"/>
                <a:ea typeface="DengXian" panose="02010600030101010101" pitchFamily="2" charset="-122"/>
                <a:cs typeface="Arial" panose="020B0604020202020204" pitchFamily="34" charset="0"/>
              </a:rPr>
              <a:t>." </a:t>
            </a:r>
            <a:r>
              <a:rPr lang="fr-FR" sz="1100" kern="100" dirty="0">
                <a:effectLst/>
                <a:latin typeface="Arial" panose="020B0604020202020204" pitchFamily="34" charset="0"/>
                <a:ea typeface="DengXian" panose="02010600030101010101" pitchFamily="2" charset="-122"/>
                <a:cs typeface="Arial" panose="020B0604020202020204" pitchFamily="34" charset="0"/>
              </a:rPr>
              <a:t>Cette décision de la HAS risque d'entraîner </a:t>
            </a:r>
            <a:r>
              <a:rPr lang="fr-FR" sz="1100" i="1" kern="100" dirty="0">
                <a:effectLst/>
                <a:latin typeface="Arial" panose="020B0604020202020204" pitchFamily="34" charset="0"/>
                <a:ea typeface="DengXian" panose="02010600030101010101" pitchFamily="2" charset="-122"/>
                <a:cs typeface="Arial" panose="020B0604020202020204" pitchFamily="34" charset="0"/>
              </a:rPr>
              <a:t>"une rupture d'égalité d'accès aux soins"</a:t>
            </a:r>
            <a:r>
              <a:rPr lang="fr-FR" sz="1100" kern="100" dirty="0">
                <a:effectLst/>
                <a:latin typeface="Arial" panose="020B0604020202020204" pitchFamily="34" charset="0"/>
                <a:ea typeface="DengXian" panose="02010600030101010101" pitchFamily="2" charset="-122"/>
                <a:cs typeface="Arial" panose="020B0604020202020204" pitchFamily="34" charset="0"/>
              </a:rPr>
              <a:t>, craint pour sa part Kevin </a:t>
            </a:r>
            <a:r>
              <a:rPr lang="fr-FR" sz="1100" kern="100" dirty="0" err="1">
                <a:effectLst/>
                <a:latin typeface="Arial" panose="020B0604020202020204" pitchFamily="34" charset="0"/>
                <a:ea typeface="DengXian" panose="02010600030101010101" pitchFamily="2" charset="-122"/>
                <a:cs typeface="Arial" panose="020B0604020202020204" pitchFamily="34" charset="0"/>
              </a:rPr>
              <a:t>Rabiant</a:t>
            </a:r>
            <a:r>
              <a:rPr lang="fr-FR" sz="1100" kern="100" dirty="0">
                <a:effectLst/>
                <a:latin typeface="Arial" panose="020B0604020202020204" pitchFamily="34" charset="0"/>
                <a:ea typeface="DengXian" panose="02010600030101010101" pitchFamily="2" charset="-122"/>
                <a:cs typeface="Arial" panose="020B0604020202020204" pitchFamily="34" charset="0"/>
              </a:rPr>
              <a:t>, responsable du service études et recherche à France Alzheimer.</a:t>
            </a:r>
            <a:r>
              <a:rPr lang="fr-FR" sz="1100" i="1" kern="100" dirty="0">
                <a:effectLst/>
                <a:latin typeface="Arial" panose="020B0604020202020204" pitchFamily="34" charset="0"/>
                <a:ea typeface="DengXian" panose="02010600030101010101" pitchFamily="2" charset="-122"/>
                <a:cs typeface="Arial" panose="020B0604020202020204" pitchFamily="34" charset="0"/>
              </a:rPr>
              <a:t> "</a:t>
            </a:r>
            <a:r>
              <a:rPr lang="fr-FR" sz="1100" b="1" i="1" kern="100" dirty="0">
                <a:effectLst/>
                <a:latin typeface="Arial" panose="020B0604020202020204" pitchFamily="34" charset="0"/>
                <a:ea typeface="DengXian" panose="02010600030101010101" pitchFamily="2" charset="-122"/>
                <a:cs typeface="Arial" panose="020B0604020202020204" pitchFamily="34" charset="0"/>
              </a:rPr>
              <a:t>Certains patients partent en Israël ou en Angleterre pour avoir accès à ce traitement, d'autres devront aller en Allemagne en Autriche ou en Espagne"</a:t>
            </a:r>
            <a:r>
              <a:rPr lang="fr-FR" sz="1100" b="1" kern="100" dirty="0">
                <a:effectLst/>
                <a:latin typeface="Arial" panose="020B0604020202020204" pitchFamily="34" charset="0"/>
                <a:ea typeface="DengXian" panose="02010600030101010101" pitchFamily="2" charset="-122"/>
                <a:cs typeface="Arial" panose="020B0604020202020204" pitchFamily="34" charset="0"/>
              </a:rPr>
              <a:t>, où le médicament est autorisé</a:t>
            </a:r>
            <a:r>
              <a:rPr lang="fr-FR" sz="1100" kern="100" dirty="0">
                <a:effectLst/>
                <a:latin typeface="Arial" panose="020B0604020202020204" pitchFamily="34" charset="0"/>
                <a:ea typeface="DengXian" panose="02010600030101010101" pitchFamily="2" charset="-122"/>
                <a:cs typeface="Arial" panose="020B0604020202020204" pitchFamily="34" charset="0"/>
              </a:rPr>
              <a:t>, pointe-t-il.</a:t>
            </a:r>
            <a:r>
              <a:rPr lang="fr-FR" sz="1100" i="1" kern="100" dirty="0">
                <a:effectLst/>
                <a:latin typeface="Arial" panose="020B0604020202020204" pitchFamily="34" charset="0"/>
                <a:ea typeface="DengXian" panose="02010600030101010101" pitchFamily="2" charset="-122"/>
                <a:cs typeface="Arial" panose="020B0604020202020204" pitchFamily="34" charset="0"/>
              </a:rPr>
              <a:t> »</a:t>
            </a:r>
            <a:endParaRPr lang="en-GB" sz="1100" kern="100" dirty="0">
              <a:effectLst/>
              <a:latin typeface="Arial" panose="020B0604020202020204" pitchFamily="34" charset="0"/>
              <a:ea typeface="DengXian" panose="02010600030101010101" pitchFamily="2" charset="-122"/>
              <a:cs typeface="Arial" panose="020B0604020202020204" pitchFamily="34" charset="0"/>
            </a:endParaRPr>
          </a:p>
        </p:txBody>
      </p:sp>
      <p:pic>
        <p:nvPicPr>
          <p:cNvPr id="10" name="Image 1">
            <a:extLst>
              <a:ext uri="{FF2B5EF4-FFF2-40B4-BE49-F238E27FC236}">
                <a16:creationId xmlns:a16="http://schemas.microsoft.com/office/drawing/2014/main" id="{0E9334BE-86E8-5440-EAE4-FEA44FE960B0}"/>
              </a:ext>
            </a:extLst>
          </p:cNvPr>
          <p:cNvPicPr>
            <a:picLocks noChangeAspect="1"/>
          </p:cNvPicPr>
          <p:nvPr/>
        </p:nvPicPr>
        <p:blipFill>
          <a:blip r:embed="rId3"/>
          <a:srcRect l="3719" t="1358" r="1718" b="4965"/>
          <a:stretch>
            <a:fillRect/>
          </a:stretch>
        </p:blipFill>
        <p:spPr>
          <a:xfrm>
            <a:off x="7407326" y="2549698"/>
            <a:ext cx="4510353" cy="2269190"/>
          </a:xfrm>
          <a:prstGeom prst="rect">
            <a:avLst/>
          </a:prstGeom>
          <a:ln w="12700">
            <a:solidFill>
              <a:schemeClr val="accent3">
                <a:lumMod val="50000"/>
              </a:schemeClr>
            </a:solidFill>
          </a:ln>
        </p:spPr>
      </p:pic>
      <p:sp>
        <p:nvSpPr>
          <p:cNvPr id="2" name="ZoneTexte 1">
            <a:extLst>
              <a:ext uri="{FF2B5EF4-FFF2-40B4-BE49-F238E27FC236}">
                <a16:creationId xmlns:a16="http://schemas.microsoft.com/office/drawing/2014/main" id="{A77C4102-9C1D-A79B-8FF4-A181F251B98D}"/>
              </a:ext>
            </a:extLst>
          </p:cNvPr>
          <p:cNvSpPr txBox="1"/>
          <p:nvPr/>
        </p:nvSpPr>
        <p:spPr>
          <a:xfrm>
            <a:off x="1118937" y="503116"/>
            <a:ext cx="9498425" cy="496799"/>
          </a:xfrm>
          <a:prstGeom prst="rect">
            <a:avLst/>
          </a:prstGeom>
          <a:noFill/>
        </p:spPr>
        <p:txBody>
          <a:bodyPr wrap="square" lIns="0" tIns="0" rIns="0" bIns="0" rtlCol="0">
            <a:noAutofit/>
          </a:bodyPr>
          <a:lstStyle/>
          <a:p>
            <a:pPr lvl="0" algn="ctr">
              <a:lnSpc>
                <a:spcPct val="115000"/>
              </a:lnSpc>
              <a:buSzPts val="1000"/>
              <a:tabLst>
                <a:tab pos="457200" algn="l"/>
              </a:tabLst>
            </a:pPr>
            <a:r>
              <a:rPr lang="fr-FR" sz="1600" kern="100" dirty="0">
                <a:solidFill>
                  <a:schemeClr val="accent3">
                    <a:lumMod val="50000"/>
                  </a:schemeClr>
                </a:solidFill>
                <a:latin typeface="Arial" panose="020B0604020202020204" pitchFamily="34" charset="0"/>
                <a:ea typeface="DengXian" panose="02010600030101010101" pitchFamily="2" charset="-122"/>
                <a:cs typeface="Arial" panose="020B0604020202020204" pitchFamily="34" charset="0"/>
              </a:rPr>
              <a:t>Les décisions relatives à la </a:t>
            </a:r>
            <a:r>
              <a:rPr lang="fr-FR" sz="1600" b="1" kern="100" dirty="0">
                <a:solidFill>
                  <a:schemeClr val="accent3">
                    <a:lumMod val="50000"/>
                  </a:schemeClr>
                </a:solidFill>
                <a:latin typeface="Arial" panose="020B0604020202020204" pitchFamily="34" charset="0"/>
                <a:ea typeface="DengXian" panose="02010600030101010101" pitchFamily="2" charset="-122"/>
                <a:cs typeface="Arial" panose="020B0604020202020204" pitchFamily="34" charset="0"/>
              </a:rPr>
              <a:t>maladie d’Alzheimer</a:t>
            </a:r>
            <a:r>
              <a:rPr lang="fr-FR" sz="1600" kern="100" dirty="0">
                <a:solidFill>
                  <a:schemeClr val="accent3">
                    <a:lumMod val="50000"/>
                  </a:schemeClr>
                </a:solidFill>
                <a:latin typeface="Arial" panose="020B0604020202020204" pitchFamily="34" charset="0"/>
                <a:ea typeface="DengXian" panose="02010600030101010101" pitchFamily="2" charset="-122"/>
                <a:cs typeface="Arial" panose="020B0604020202020204" pitchFamily="34" charset="0"/>
              </a:rPr>
              <a:t> ont été </a:t>
            </a:r>
            <a:r>
              <a:rPr lang="fr-FR" sz="1600" b="1" kern="100" dirty="0">
                <a:solidFill>
                  <a:schemeClr val="accent3">
                    <a:lumMod val="50000"/>
                  </a:schemeClr>
                </a:solidFill>
                <a:latin typeface="Arial" panose="020B0604020202020204" pitchFamily="34" charset="0"/>
                <a:ea typeface="DengXian" panose="02010600030101010101" pitchFamily="2" charset="-122"/>
                <a:cs typeface="Arial" panose="020B0604020202020204" pitchFamily="34" charset="0"/>
              </a:rPr>
              <a:t>fortement médiatisées</a:t>
            </a:r>
            <a:r>
              <a:rPr lang="fr-FR" sz="1600" kern="100" dirty="0">
                <a:solidFill>
                  <a:schemeClr val="accent3">
                    <a:lumMod val="50000"/>
                  </a:schemeClr>
                </a:solidFill>
                <a:latin typeface="Arial" panose="020B0604020202020204" pitchFamily="34" charset="0"/>
                <a:ea typeface="DengXian" panose="02010600030101010101" pitchFamily="2" charset="-122"/>
                <a:cs typeface="Arial" panose="020B0604020202020204" pitchFamily="34" charset="0"/>
              </a:rPr>
              <a:t> </a:t>
            </a:r>
          </a:p>
          <a:p>
            <a:pPr lvl="0" algn="ctr">
              <a:lnSpc>
                <a:spcPct val="115000"/>
              </a:lnSpc>
              <a:buSzPts val="1000"/>
              <a:tabLst>
                <a:tab pos="457200" algn="l"/>
              </a:tabLst>
            </a:pPr>
            <a:r>
              <a:rPr lang="fr-FR" sz="1600" kern="100" dirty="0">
                <a:solidFill>
                  <a:schemeClr val="accent3">
                    <a:lumMod val="50000"/>
                  </a:schemeClr>
                </a:solidFill>
                <a:latin typeface="Arial" panose="020B0604020202020204" pitchFamily="34" charset="0"/>
                <a:ea typeface="DengXian" panose="02010600030101010101" pitchFamily="2" charset="-122"/>
                <a:cs typeface="Arial" panose="020B0604020202020204" pitchFamily="34" charset="0"/>
              </a:rPr>
              <a:t>(LEQEMBI en 2025, KISUNLA en 2026) - Refus d’AP. (puis refus de remboursement en droit commun)</a:t>
            </a:r>
            <a:endParaRPr lang="en-GB" kern="100" dirty="0">
              <a:solidFill>
                <a:schemeClr val="accent3">
                  <a:lumMod val="50000"/>
                </a:schemeClr>
              </a:solidFill>
              <a:latin typeface="Aptos" panose="020B0004020202020204" pitchFamily="34" charset="0"/>
              <a:ea typeface="DengXian" panose="02010600030101010101" pitchFamily="2" charset="-122"/>
              <a:cs typeface="Arial" panose="020B0604020202020204" pitchFamily="34" charset="0"/>
            </a:endParaRPr>
          </a:p>
        </p:txBody>
      </p:sp>
      <p:graphicFrame>
        <p:nvGraphicFramePr>
          <p:cNvPr id="4" name="Tableau 3">
            <a:extLst>
              <a:ext uri="{FF2B5EF4-FFF2-40B4-BE49-F238E27FC236}">
                <a16:creationId xmlns:a16="http://schemas.microsoft.com/office/drawing/2014/main" id="{1C54B19C-5481-4F9A-8BE2-88473321802A}"/>
              </a:ext>
            </a:extLst>
          </p:cNvPr>
          <p:cNvGraphicFramePr>
            <a:graphicFrameLocks noGrp="1"/>
          </p:cNvGraphicFramePr>
          <p:nvPr>
            <p:extLst>
              <p:ext uri="{D42A27DB-BD31-4B8C-83A1-F6EECF244321}">
                <p14:modId xmlns:p14="http://schemas.microsoft.com/office/powerpoint/2010/main" val="1540624740"/>
              </p:ext>
            </p:extLst>
          </p:nvPr>
        </p:nvGraphicFramePr>
        <p:xfrm>
          <a:off x="630936" y="1599678"/>
          <a:ext cx="6217920" cy="4682249"/>
        </p:xfrm>
        <a:graphic>
          <a:graphicData uri="http://schemas.openxmlformats.org/drawingml/2006/table">
            <a:tbl>
              <a:tblPr/>
              <a:tblGrid>
                <a:gridCol w="6217920">
                  <a:extLst>
                    <a:ext uri="{9D8B030D-6E8A-4147-A177-3AD203B41FA5}">
                      <a16:colId xmlns:a16="http://schemas.microsoft.com/office/drawing/2014/main" val="535343562"/>
                    </a:ext>
                  </a:extLst>
                </a:gridCol>
              </a:tblGrid>
              <a:tr h="4682249">
                <a:tc>
                  <a:txBody>
                    <a:bodyPr/>
                    <a:lstStyle/>
                    <a:p>
                      <a:endParaRPr lang="en-GB" dirty="0"/>
                    </a:p>
                  </a:txBody>
                  <a:tcPr>
                    <a:lnL w="12700" cmpd="sng">
                      <a:solidFill>
                        <a:schemeClr val="accent3">
                          <a:lumMod val="50000"/>
                        </a:schemeClr>
                      </a:solidFill>
                      <a:prstDash val="solid"/>
                    </a:lnL>
                    <a:lnR w="12700" cmpd="sng">
                      <a:solidFill>
                        <a:schemeClr val="accent3">
                          <a:lumMod val="50000"/>
                        </a:schemeClr>
                      </a:solidFill>
                      <a:prstDash val="solid"/>
                    </a:lnR>
                    <a:lnT w="12700" cmpd="sng">
                      <a:solidFill>
                        <a:schemeClr val="accent3">
                          <a:lumMod val="50000"/>
                        </a:schemeClr>
                      </a:solidFill>
                      <a:prstDash val="solid"/>
                    </a:lnT>
                    <a:lnB w="12700" cmpd="sng">
                      <a:solidFill>
                        <a:schemeClr val="accent3">
                          <a:lumMod val="50000"/>
                        </a:schemeClr>
                      </a:solidFill>
                      <a:prstDash val="solid"/>
                    </a:lnB>
                  </a:tcPr>
                </a:tc>
                <a:extLst>
                  <a:ext uri="{0D108BD9-81ED-4DB2-BD59-A6C34878D82A}">
                    <a16:rowId xmlns:a16="http://schemas.microsoft.com/office/drawing/2014/main" val="3298141551"/>
                  </a:ext>
                </a:extLst>
              </a:tr>
            </a:tbl>
          </a:graphicData>
        </a:graphic>
      </p:graphicFrame>
    </p:spTree>
    <p:extLst>
      <p:ext uri="{BB962C8B-B14F-4D97-AF65-F5344CB8AC3E}">
        <p14:creationId xmlns:p14="http://schemas.microsoft.com/office/powerpoint/2010/main" val="56630562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C9D82-902D-9054-8D2E-474D9D39C17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4766FC1-1067-FF08-6D67-C55263B32DA4}"/>
              </a:ext>
            </a:extLst>
          </p:cNvPr>
          <p:cNvSpPr txBox="1"/>
          <p:nvPr/>
        </p:nvSpPr>
        <p:spPr>
          <a:xfrm>
            <a:off x="512064" y="924256"/>
            <a:ext cx="11009376" cy="3970318"/>
          </a:xfrm>
          <a:prstGeom prst="rect">
            <a:avLst/>
          </a:prstGeom>
          <a:noFill/>
        </p:spPr>
        <p:txBody>
          <a:bodyPr wrap="square">
            <a:spAutoFit/>
          </a:bodyPr>
          <a:lstStyle/>
          <a:p>
            <a:pPr algn="ctr"/>
            <a:r>
              <a:rPr lang="fr-FR" sz="1600" b="1" dirty="0">
                <a:solidFill>
                  <a:srgbClr val="FF0000"/>
                </a:solidFill>
                <a:cs typeface="Arial" panose="020B0604020202020204" pitchFamily="34" charset="0"/>
              </a:rPr>
              <a:t>Le contentieux concernant l’AP est très peu fourni. Les seules décisions trouvées s’achèvent pas un désistement de la requête. Il semble donc que la voie judiciaire ne soit pas celle privilégiée par les laboratoires.</a:t>
            </a:r>
            <a:endParaRPr lang="en-GB" sz="1600" b="1" dirty="0">
              <a:solidFill>
                <a:srgbClr val="FF0000"/>
              </a:solidFill>
              <a:cs typeface="Arial" panose="020B0604020202020204" pitchFamily="34" charset="0"/>
            </a:endParaRPr>
          </a:p>
          <a:p>
            <a:r>
              <a:rPr lang="fr-FR" sz="1200" dirty="0">
                <a:cs typeface="Arial" panose="020B0604020202020204" pitchFamily="34" charset="0"/>
              </a:rPr>
              <a:t> </a:t>
            </a:r>
            <a:endParaRPr lang="en-GB" sz="1200" dirty="0">
              <a:cs typeface="Arial" panose="020B0604020202020204" pitchFamily="34" charset="0"/>
            </a:endParaRPr>
          </a:p>
          <a:p>
            <a:r>
              <a:rPr lang="fr-FR" sz="1200" dirty="0">
                <a:solidFill>
                  <a:srgbClr val="00B050"/>
                </a:solidFill>
                <a:cs typeface="Arial" panose="020B0604020202020204" pitchFamily="34" charset="0"/>
              </a:rPr>
              <a:t> </a:t>
            </a:r>
            <a:endParaRPr lang="en-GB" sz="1200" dirty="0">
              <a:solidFill>
                <a:srgbClr val="00B050"/>
              </a:solidFill>
              <a:cs typeface="Arial" panose="020B0604020202020204" pitchFamily="34" charset="0"/>
            </a:endParaRPr>
          </a:p>
          <a:p>
            <a:pPr algn="just"/>
            <a:endParaRPr lang="fr-FR" sz="1400" b="1" u="sng" dirty="0">
              <a:solidFill>
                <a:srgbClr val="00B050"/>
              </a:solidFill>
              <a:cs typeface="Arial" panose="020B0604020202020204" pitchFamily="34" charset="0"/>
            </a:endParaRPr>
          </a:p>
          <a:p>
            <a:pPr algn="just"/>
            <a:endParaRPr lang="fr-FR" sz="1400" b="1" u="sng" dirty="0">
              <a:solidFill>
                <a:srgbClr val="00B050"/>
              </a:solidFill>
              <a:cs typeface="Arial" panose="020B0604020202020204" pitchFamily="34" charset="0"/>
            </a:endParaRPr>
          </a:p>
          <a:p>
            <a:pPr algn="just"/>
            <a:r>
              <a:rPr lang="fr-FR" sz="1400" b="1" u="sng" dirty="0">
                <a:solidFill>
                  <a:srgbClr val="00B050"/>
                </a:solidFill>
                <a:cs typeface="Arial" panose="020B0604020202020204" pitchFamily="34" charset="0"/>
              </a:rPr>
              <a:t>TA de Cergy-Pontoise, 28 juillet 2025, n° 2401161</a:t>
            </a:r>
            <a:endParaRPr lang="en-GB" sz="1400" dirty="0">
              <a:solidFill>
                <a:srgbClr val="00B050"/>
              </a:solidFill>
              <a:cs typeface="Arial" panose="020B0604020202020204" pitchFamily="34" charset="0"/>
            </a:endParaRPr>
          </a:p>
          <a:p>
            <a:pPr algn="just"/>
            <a:r>
              <a:rPr lang="fr-FR" sz="1400" dirty="0">
                <a:cs typeface="Arial" panose="020B0604020202020204" pitchFamily="34" charset="0"/>
              </a:rPr>
              <a:t> </a:t>
            </a:r>
            <a:endParaRPr lang="en-GB" sz="1400" dirty="0">
              <a:cs typeface="Arial" panose="020B0604020202020204" pitchFamily="34" charset="0"/>
            </a:endParaRPr>
          </a:p>
          <a:p>
            <a:pPr algn="just"/>
            <a:r>
              <a:rPr lang="fr-FR" sz="1400" u="sng" dirty="0">
                <a:solidFill>
                  <a:srgbClr val="00B050"/>
                </a:solidFill>
                <a:cs typeface="Arial" panose="020B0604020202020204" pitchFamily="34" charset="0"/>
              </a:rPr>
              <a:t>Faits</a:t>
            </a:r>
            <a:r>
              <a:rPr lang="fr-FR" sz="1400" dirty="0">
                <a:solidFill>
                  <a:srgbClr val="00B050"/>
                </a:solidFill>
                <a:cs typeface="Arial" panose="020B0604020202020204" pitchFamily="34" charset="0"/>
              </a:rPr>
              <a:t> : </a:t>
            </a:r>
            <a:r>
              <a:rPr lang="fr-FR" sz="1400" dirty="0" err="1">
                <a:cs typeface="Arial" panose="020B0604020202020204" pitchFamily="34" charset="0"/>
              </a:rPr>
              <a:t>Amicus</a:t>
            </a:r>
            <a:r>
              <a:rPr lang="fr-FR" sz="1400" dirty="0">
                <a:cs typeface="Arial" panose="020B0604020202020204" pitchFamily="34" charset="0"/>
              </a:rPr>
              <a:t> </a:t>
            </a:r>
            <a:r>
              <a:rPr lang="fr-FR" sz="1400" dirty="0" err="1">
                <a:cs typeface="Arial" panose="020B0604020202020204" pitchFamily="34" charset="0"/>
              </a:rPr>
              <a:t>Therapeutics</a:t>
            </a:r>
            <a:r>
              <a:rPr lang="fr-FR" sz="1400" dirty="0">
                <a:cs typeface="Arial" panose="020B0604020202020204" pitchFamily="34" charset="0"/>
              </a:rPr>
              <a:t> a demandé au tribunal d'annuler la décision par laquelle le collège de la HAS a refusé d'octroyer l’AP de OPFOLDA utilisée en association avec POMBILITI, ainsi que la décision rejetant son recours gracieux. Elle enjoint également la HAS de lui délivrer l’AP. Cependant, par un mémoire enregistré le 27 mai 2025, la société </a:t>
            </a:r>
            <a:r>
              <a:rPr lang="fr-FR" sz="1400" dirty="0" err="1">
                <a:cs typeface="Arial" panose="020B0604020202020204" pitchFamily="34" charset="0"/>
              </a:rPr>
              <a:t>Amicus</a:t>
            </a:r>
            <a:r>
              <a:rPr lang="fr-FR" sz="1400" dirty="0">
                <a:cs typeface="Arial" panose="020B0604020202020204" pitchFamily="34" charset="0"/>
              </a:rPr>
              <a:t> </a:t>
            </a:r>
            <a:r>
              <a:rPr lang="fr-FR" sz="1400" dirty="0" err="1">
                <a:cs typeface="Arial" panose="020B0604020202020204" pitchFamily="34" charset="0"/>
              </a:rPr>
              <a:t>Therapeutics</a:t>
            </a:r>
            <a:r>
              <a:rPr lang="fr-FR" sz="1400" dirty="0">
                <a:cs typeface="Arial" panose="020B0604020202020204" pitchFamily="34" charset="0"/>
              </a:rPr>
              <a:t> a déclaré se désister de sa requête.</a:t>
            </a:r>
            <a:endParaRPr lang="en-GB" sz="1400" dirty="0">
              <a:cs typeface="Arial" panose="020B0604020202020204" pitchFamily="34" charset="0"/>
            </a:endParaRPr>
          </a:p>
          <a:p>
            <a:pPr algn="just"/>
            <a:r>
              <a:rPr lang="fr-FR" sz="1400" dirty="0">
                <a:cs typeface="Arial" panose="020B0604020202020204" pitchFamily="34" charset="0"/>
              </a:rPr>
              <a:t> </a:t>
            </a:r>
            <a:endParaRPr lang="en-GB" sz="1400" dirty="0">
              <a:cs typeface="Arial" panose="020B0604020202020204" pitchFamily="34" charset="0"/>
            </a:endParaRPr>
          </a:p>
          <a:p>
            <a:pPr algn="just"/>
            <a:r>
              <a:rPr lang="fr-FR" sz="1400" u="sng" dirty="0">
                <a:solidFill>
                  <a:srgbClr val="00B050"/>
                </a:solidFill>
                <a:cs typeface="Arial" panose="020B0604020202020204" pitchFamily="34" charset="0"/>
              </a:rPr>
              <a:t>Décision du CE</a:t>
            </a:r>
            <a:r>
              <a:rPr lang="fr-FR" sz="1400" dirty="0">
                <a:solidFill>
                  <a:srgbClr val="00B050"/>
                </a:solidFill>
                <a:cs typeface="Arial" panose="020B0604020202020204" pitchFamily="34" charset="0"/>
              </a:rPr>
              <a:t> : </a:t>
            </a:r>
            <a:r>
              <a:rPr lang="fr-FR" sz="1400" dirty="0">
                <a:cs typeface="Arial" panose="020B0604020202020204" pitchFamily="34" charset="0"/>
              </a:rPr>
              <a:t>Le tribunal donne acte du désistement de la requête de </a:t>
            </a:r>
            <a:r>
              <a:rPr lang="fr-FR" sz="1400" dirty="0" err="1">
                <a:cs typeface="Arial" panose="020B0604020202020204" pitchFamily="34" charset="0"/>
              </a:rPr>
              <a:t>Amicus</a:t>
            </a:r>
            <a:r>
              <a:rPr lang="fr-FR" sz="1400" dirty="0">
                <a:cs typeface="Arial" panose="020B0604020202020204" pitchFamily="34" charset="0"/>
              </a:rPr>
              <a:t> </a:t>
            </a:r>
            <a:r>
              <a:rPr lang="fr-FR" sz="1400" dirty="0" err="1">
                <a:cs typeface="Arial" panose="020B0604020202020204" pitchFamily="34" charset="0"/>
              </a:rPr>
              <a:t>Therapeutics</a:t>
            </a:r>
            <a:r>
              <a:rPr lang="fr-FR" sz="1400" dirty="0">
                <a:cs typeface="Arial" panose="020B0604020202020204" pitchFamily="34" charset="0"/>
              </a:rPr>
              <a:t>.</a:t>
            </a:r>
            <a:endParaRPr lang="en-GB" sz="1400" dirty="0">
              <a:cs typeface="Arial" panose="020B0604020202020204" pitchFamily="34" charset="0"/>
            </a:endParaRPr>
          </a:p>
          <a:p>
            <a:pPr algn="just"/>
            <a:r>
              <a:rPr lang="fr-FR" sz="1400" dirty="0">
                <a:cs typeface="Arial" panose="020B0604020202020204" pitchFamily="34" charset="0"/>
              </a:rPr>
              <a:t> </a:t>
            </a:r>
          </a:p>
          <a:p>
            <a:pPr algn="just"/>
            <a:r>
              <a:rPr lang="fr-FR" sz="1400" dirty="0">
                <a:cs typeface="Arial" panose="020B0604020202020204" pitchFamily="34" charset="0"/>
              </a:rPr>
              <a:t> </a:t>
            </a:r>
            <a:endParaRPr lang="en-GB" sz="1400" dirty="0">
              <a:cs typeface="Arial" panose="020B0604020202020204" pitchFamily="34" charset="0"/>
            </a:endParaRPr>
          </a:p>
          <a:p>
            <a:endParaRPr lang="en-GB" sz="1200" kern="100" dirty="0">
              <a:latin typeface="Aptos" panose="020B00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491170230"/>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9AB5A-8D6C-E963-A6F2-9D85A897A89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6F51572-CEE2-7AA7-720D-8FD8D489410E}"/>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FEB19EAB-3534-73CE-F720-0BF6D1CEC132}"/>
              </a:ext>
            </a:extLst>
          </p:cNvPr>
          <p:cNvSpPr txBox="1">
            <a:spLocks/>
          </p:cNvSpPr>
          <p:nvPr/>
        </p:nvSpPr>
        <p:spPr>
          <a:xfrm>
            <a:off x="5538819" y="3034273"/>
            <a:ext cx="1114361"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bg2"/>
                </a:solidFill>
                <a:effectLst/>
                <a:uLnTx/>
                <a:uFillTx/>
                <a:latin typeface="Real Text Medium"/>
                <a:ea typeface="+mj-ea"/>
                <a:cs typeface="+mj-cs"/>
              </a:rPr>
              <a:t>CEPS</a:t>
            </a:r>
          </a:p>
        </p:txBody>
      </p:sp>
    </p:spTree>
    <p:extLst>
      <p:ext uri="{BB962C8B-B14F-4D97-AF65-F5344CB8AC3E}">
        <p14:creationId xmlns:p14="http://schemas.microsoft.com/office/powerpoint/2010/main" val="214713519"/>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3C58C-91F6-428C-9ECC-0475AD0BFBC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02E0C1F-DD89-350E-E607-4556DD6D211D}"/>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FCF90024-CE76-4C12-7376-4C4CDA09FCCE}"/>
              </a:ext>
            </a:extLst>
          </p:cNvPr>
          <p:cNvSpPr txBox="1">
            <a:spLocks/>
          </p:cNvSpPr>
          <p:nvPr/>
        </p:nvSpPr>
        <p:spPr>
          <a:xfrm>
            <a:off x="4615275" y="3231636"/>
            <a:ext cx="2961449"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rgbClr val="0070C0"/>
                </a:solidFill>
                <a:effectLst/>
                <a:uLnTx/>
                <a:uFillTx/>
                <a:latin typeface="Real Text Medium"/>
                <a:ea typeface="+mj-ea"/>
                <a:cs typeface="+mj-cs"/>
              </a:rPr>
              <a:t>Fixation du prix</a:t>
            </a:r>
          </a:p>
        </p:txBody>
      </p:sp>
    </p:spTree>
    <p:extLst>
      <p:ext uri="{BB962C8B-B14F-4D97-AF65-F5344CB8AC3E}">
        <p14:creationId xmlns:p14="http://schemas.microsoft.com/office/powerpoint/2010/main" val="3354761368"/>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B0260-FEE2-06A2-C6D6-C11B1908FBF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B7ECF78-27BA-93A4-23B8-0F10DD6FFF9A}"/>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20FBB7EA-9313-53AF-10F5-0F92F6FC8A44}"/>
              </a:ext>
            </a:extLst>
          </p:cNvPr>
          <p:cNvSpPr txBox="1"/>
          <p:nvPr/>
        </p:nvSpPr>
        <p:spPr>
          <a:xfrm>
            <a:off x="1072615" y="1371971"/>
            <a:ext cx="9721516" cy="2977738"/>
          </a:xfrm>
          <a:prstGeom prst="rect">
            <a:avLst/>
          </a:prstGeom>
          <a:noFill/>
        </p:spPr>
        <p:txBody>
          <a:bodyPr wrap="square">
            <a:spAutoFit/>
          </a:bodyPr>
          <a:lstStyle/>
          <a:p>
            <a:pPr algn="just">
              <a:lnSpc>
                <a:spcPct val="115000"/>
              </a:lnSpc>
              <a:spcAft>
                <a:spcPts val="800"/>
              </a:spcAft>
              <a:buNone/>
            </a:pPr>
            <a:r>
              <a:rPr lang="fr-FR" b="1" u="sng" dirty="0">
                <a:solidFill>
                  <a:srgbClr val="7030A0"/>
                </a:solidFill>
              </a:rPr>
              <a:t>Rappel</a:t>
            </a:r>
            <a:endParaRPr lang="en-GB" b="1" u="sng" dirty="0">
              <a:solidFill>
                <a:srgbClr val="7030A0"/>
              </a:solidFill>
            </a:endParaRPr>
          </a:p>
          <a:p>
            <a:pPr algn="just">
              <a:lnSpc>
                <a:spcPct val="115000"/>
              </a:lnSpc>
              <a:spcAft>
                <a:spcPts val="800"/>
              </a:spcAft>
              <a:buNone/>
            </a:pPr>
            <a:endParaRPr lang="fr-FR" sz="1400" kern="100" dirty="0">
              <a:solidFill>
                <a:srgbClr val="7030A0"/>
              </a:solidFill>
              <a:ea typeface="DengXian" panose="02010600030101010101" pitchFamily="2" charset="-122"/>
              <a:cs typeface="Arial" panose="020B0604020202020204" pitchFamily="34" charset="0"/>
            </a:endParaRPr>
          </a:p>
          <a:p>
            <a:pPr algn="just">
              <a:lnSpc>
                <a:spcPct val="115000"/>
              </a:lnSpc>
              <a:spcAft>
                <a:spcPts val="800"/>
              </a:spcAft>
              <a:buNone/>
            </a:pPr>
            <a:r>
              <a:rPr lang="fr-FR" dirty="0">
                <a:solidFill>
                  <a:srgbClr val="7030A0"/>
                </a:solidFill>
              </a:rPr>
              <a:t>La </a:t>
            </a:r>
            <a:r>
              <a:rPr lang="fr-FR" b="1" dirty="0">
                <a:solidFill>
                  <a:srgbClr val="7030A0"/>
                </a:solidFill>
              </a:rPr>
              <a:t>fixation du prix de vente au public</a:t>
            </a:r>
            <a:r>
              <a:rPr lang="fr-FR" dirty="0">
                <a:solidFill>
                  <a:srgbClr val="7030A0"/>
                </a:solidFill>
              </a:rPr>
              <a:t> tient compte principalement :</a:t>
            </a:r>
          </a:p>
          <a:p>
            <a:pPr marL="1200150" lvl="2" indent="-285750">
              <a:buFontTx/>
              <a:buChar char="-"/>
            </a:pPr>
            <a:r>
              <a:rPr lang="fr-FR" dirty="0">
                <a:solidFill>
                  <a:srgbClr val="7030A0"/>
                </a:solidFill>
              </a:rPr>
              <a:t>de </a:t>
            </a:r>
            <a:r>
              <a:rPr lang="fr-FR" b="1" dirty="0">
                <a:solidFill>
                  <a:srgbClr val="7030A0"/>
                </a:solidFill>
              </a:rPr>
              <a:t>l’</a:t>
            </a:r>
            <a:r>
              <a:rPr lang="fr-FR" b="1" dirty="0">
                <a:solidFill>
                  <a:srgbClr val="7030A0"/>
                </a:solidFill>
                <a:latin typeface="+mj-lt"/>
              </a:rPr>
              <a:t>ASMR</a:t>
            </a:r>
            <a:r>
              <a:rPr lang="fr-FR" dirty="0">
                <a:solidFill>
                  <a:srgbClr val="7030A0"/>
                </a:solidFill>
              </a:rPr>
              <a:t> du médicament</a:t>
            </a:r>
            <a:endParaRPr lang="en-GB" sz="2000" dirty="0">
              <a:solidFill>
                <a:srgbClr val="7030A0"/>
              </a:solidFill>
            </a:endParaRPr>
          </a:p>
          <a:p>
            <a:pPr marL="1200150" lvl="2" indent="-285750">
              <a:buFontTx/>
              <a:buChar char="-"/>
            </a:pPr>
            <a:r>
              <a:rPr lang="fr-FR" dirty="0">
                <a:solidFill>
                  <a:srgbClr val="7030A0"/>
                </a:solidFill>
              </a:rPr>
              <a:t>des </a:t>
            </a:r>
            <a:r>
              <a:rPr lang="fr-FR" b="1" dirty="0">
                <a:solidFill>
                  <a:srgbClr val="7030A0"/>
                </a:solidFill>
                <a:latin typeface="+mj-lt"/>
              </a:rPr>
              <a:t>prix des médicaments à même visée thérapeutique</a:t>
            </a:r>
            <a:r>
              <a:rPr lang="fr-FR" dirty="0">
                <a:solidFill>
                  <a:srgbClr val="7030A0"/>
                </a:solidFill>
              </a:rPr>
              <a:t>, </a:t>
            </a:r>
            <a:endParaRPr lang="en-GB" sz="2000" dirty="0">
              <a:solidFill>
                <a:srgbClr val="7030A0"/>
              </a:solidFill>
            </a:endParaRPr>
          </a:p>
          <a:p>
            <a:pPr marL="1200150" lvl="2" indent="-285750">
              <a:buFontTx/>
              <a:buChar char="-"/>
            </a:pPr>
            <a:r>
              <a:rPr lang="fr-FR" dirty="0">
                <a:solidFill>
                  <a:srgbClr val="7030A0"/>
                </a:solidFill>
              </a:rPr>
              <a:t>des </a:t>
            </a:r>
            <a:r>
              <a:rPr lang="fr-FR" b="1" dirty="0">
                <a:solidFill>
                  <a:srgbClr val="7030A0"/>
                </a:solidFill>
                <a:latin typeface="+mj-lt"/>
              </a:rPr>
              <a:t>volumes de vente</a:t>
            </a:r>
            <a:r>
              <a:rPr lang="fr-FR" dirty="0">
                <a:solidFill>
                  <a:srgbClr val="7030A0"/>
                </a:solidFill>
                <a:latin typeface="+mj-lt"/>
              </a:rPr>
              <a:t> </a:t>
            </a:r>
            <a:r>
              <a:rPr lang="fr-FR" dirty="0">
                <a:solidFill>
                  <a:srgbClr val="7030A0"/>
                </a:solidFill>
              </a:rPr>
              <a:t>prévus ou constatés </a:t>
            </a:r>
            <a:endParaRPr lang="en-GB" sz="2000" dirty="0">
              <a:solidFill>
                <a:srgbClr val="7030A0"/>
              </a:solidFill>
            </a:endParaRPr>
          </a:p>
          <a:p>
            <a:pPr marL="1200150" lvl="2" indent="-285750">
              <a:buFontTx/>
              <a:buChar char="-"/>
            </a:pPr>
            <a:r>
              <a:rPr lang="fr-FR" dirty="0">
                <a:solidFill>
                  <a:srgbClr val="7030A0"/>
                </a:solidFill>
              </a:rPr>
              <a:t>ainsi que des </a:t>
            </a:r>
            <a:r>
              <a:rPr lang="fr-FR" b="1" dirty="0">
                <a:solidFill>
                  <a:srgbClr val="7030A0"/>
                </a:solidFill>
                <a:latin typeface="+mj-lt"/>
              </a:rPr>
              <a:t>conditions prévisibles et réelles d’utilisation du médicament</a:t>
            </a:r>
            <a:r>
              <a:rPr lang="fr-FR" dirty="0">
                <a:solidFill>
                  <a:srgbClr val="7030A0"/>
                </a:solidFill>
              </a:rPr>
              <a:t>. </a:t>
            </a:r>
            <a:endParaRPr lang="en-GB" sz="2000" dirty="0">
              <a:solidFill>
                <a:srgbClr val="7030A0"/>
              </a:solidFill>
            </a:endParaRPr>
          </a:p>
          <a:p>
            <a:pPr lvl="1"/>
            <a:endParaRPr lang="en-GB" sz="2000" dirty="0">
              <a:solidFill>
                <a:srgbClr val="7030A0"/>
              </a:solidFill>
            </a:endParaRPr>
          </a:p>
        </p:txBody>
      </p:sp>
    </p:spTree>
    <p:extLst>
      <p:ext uri="{BB962C8B-B14F-4D97-AF65-F5344CB8AC3E}">
        <p14:creationId xmlns:p14="http://schemas.microsoft.com/office/powerpoint/2010/main" val="1250636905"/>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83E76-B0ED-E88C-5995-26789C0A994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42B6E1E-0064-4E83-44F9-29DCE6B42A74}"/>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59604864-F624-AB51-6EE0-91C709276C55}"/>
              </a:ext>
            </a:extLst>
          </p:cNvPr>
          <p:cNvSpPr txBox="1">
            <a:spLocks/>
          </p:cNvSpPr>
          <p:nvPr/>
        </p:nvSpPr>
        <p:spPr>
          <a:xfrm>
            <a:off x="314036" y="227065"/>
            <a:ext cx="11621289" cy="641388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r>
              <a:rPr lang="fr-FR" sz="1500" b="1" u="sng" dirty="0">
                <a:solidFill>
                  <a:srgbClr val="00B050"/>
                </a:solidFill>
                <a:latin typeface="+mn-lt"/>
                <a:cs typeface="Arial" panose="020B0604020202020204" pitchFamily="34" charset="0"/>
              </a:rPr>
              <a:t>CE, 1</a:t>
            </a:r>
            <a:r>
              <a:rPr lang="fr-FR" sz="1500" b="1" u="sng" baseline="30000" dirty="0">
                <a:solidFill>
                  <a:srgbClr val="00B050"/>
                </a:solidFill>
                <a:latin typeface="+mn-lt"/>
                <a:cs typeface="Arial" panose="020B0604020202020204" pitchFamily="34" charset="0"/>
              </a:rPr>
              <a:t>er</a:t>
            </a:r>
            <a:r>
              <a:rPr lang="fr-FR" sz="1500" b="1" u="sng" dirty="0">
                <a:solidFill>
                  <a:srgbClr val="00B050"/>
                </a:solidFill>
                <a:latin typeface="+mn-lt"/>
                <a:cs typeface="Arial" panose="020B0604020202020204" pitchFamily="34" charset="0"/>
              </a:rPr>
              <a:t> octobre 2025, n° 497038</a:t>
            </a:r>
            <a:endParaRPr lang="en-GB" sz="1500" b="1" u="sng" dirty="0">
              <a:solidFill>
                <a:srgbClr val="00B050"/>
              </a:solidFill>
              <a:latin typeface="+mn-lt"/>
              <a:cs typeface="Arial" panose="020B0604020202020204" pitchFamily="34" charset="0"/>
            </a:endParaRPr>
          </a:p>
          <a:p>
            <a:endParaRPr lang="fr-FR" sz="1400" noProof="0" dirty="0">
              <a:solidFill>
                <a:schemeClr val="tx1"/>
              </a:solidFill>
              <a:latin typeface="+mn-lt"/>
            </a:endParaRPr>
          </a:p>
          <a:p>
            <a:endParaRPr lang="fr-FR" sz="1400" noProof="0" dirty="0">
              <a:solidFill>
                <a:schemeClr val="tx1"/>
              </a:solidFill>
              <a:latin typeface="+mn-lt"/>
            </a:endParaRPr>
          </a:p>
          <a:p>
            <a:pPr algn="just"/>
            <a:r>
              <a:rPr lang="fr-FR" sz="1400" u="sng" noProof="0" dirty="0">
                <a:solidFill>
                  <a:srgbClr val="00B050"/>
                </a:solidFill>
                <a:latin typeface="+mn-lt"/>
                <a:cs typeface="Arial" panose="020B0604020202020204" pitchFamily="34" charset="0"/>
              </a:rPr>
              <a:t>Contexte</a:t>
            </a:r>
            <a:endParaRPr lang="fr-FR" sz="1400" u="sng" dirty="0">
              <a:solidFill>
                <a:schemeClr val="tx1"/>
              </a:solidFill>
              <a:latin typeface="+mn-lt"/>
              <a:cs typeface="Arial" panose="020B0604020202020204" pitchFamily="34" charset="0"/>
            </a:endParaRPr>
          </a:p>
          <a:p>
            <a:pPr marL="171450" indent="-171450" algn="just">
              <a:buFont typeface="Arial" panose="020B0604020202020204" pitchFamily="34" charset="0"/>
              <a:buChar char="•"/>
            </a:pPr>
            <a:r>
              <a:rPr lang="fr-FR" sz="1400" dirty="0">
                <a:solidFill>
                  <a:schemeClr val="tx1"/>
                </a:solidFill>
                <a:latin typeface="+mn-lt"/>
                <a:cs typeface="Arial" panose="020B0604020202020204" pitchFamily="34" charset="0"/>
              </a:rPr>
              <a:t>L’ANSM a donné une AMM à </a:t>
            </a:r>
            <a:r>
              <a:rPr lang="fr-FR" sz="1400" dirty="0" err="1">
                <a:solidFill>
                  <a:schemeClr val="tx1"/>
                </a:solidFill>
                <a:latin typeface="+mn-lt"/>
                <a:cs typeface="Arial" panose="020B0604020202020204" pitchFamily="34" charset="0"/>
              </a:rPr>
              <a:t>Tériparatide</a:t>
            </a:r>
            <a:r>
              <a:rPr lang="fr-FR" sz="1400" dirty="0">
                <a:solidFill>
                  <a:schemeClr val="tx1"/>
                </a:solidFill>
                <a:latin typeface="+mn-lt"/>
                <a:cs typeface="Arial" panose="020B0604020202020204" pitchFamily="34" charset="0"/>
              </a:rPr>
              <a:t> Teva et l’a classé comme générique de </a:t>
            </a:r>
            <a:r>
              <a:rPr lang="fr-FR" sz="1400" dirty="0" err="1">
                <a:solidFill>
                  <a:schemeClr val="tx1"/>
                </a:solidFill>
                <a:latin typeface="+mn-lt"/>
                <a:cs typeface="Arial" panose="020B0604020202020204" pitchFamily="34" charset="0"/>
              </a:rPr>
              <a:t>Forstéo</a:t>
            </a:r>
            <a:r>
              <a:rPr lang="fr-FR" sz="1400" dirty="0">
                <a:solidFill>
                  <a:schemeClr val="tx1"/>
                </a:solidFill>
                <a:latin typeface="+mn-lt"/>
                <a:cs typeface="Arial" panose="020B0604020202020204" pitchFamily="34" charset="0"/>
              </a:rPr>
              <a:t>. </a:t>
            </a:r>
          </a:p>
          <a:p>
            <a:pPr marL="171450" indent="-171450" algn="just">
              <a:buFont typeface="Arial" panose="020B0604020202020204" pitchFamily="34" charset="0"/>
              <a:buChar char="•"/>
            </a:pPr>
            <a:r>
              <a:rPr lang="fr-FR" sz="1400" dirty="0">
                <a:solidFill>
                  <a:schemeClr val="tx1"/>
                </a:solidFill>
                <a:latin typeface="+mn-lt"/>
                <a:cs typeface="Arial" panose="020B0604020202020204" pitchFamily="34" charset="0"/>
              </a:rPr>
              <a:t>Le médicament a été inscrit sur la liste des spécialités remboursables et son prix a été fixé par une convention CEPS/Teva Santé. </a:t>
            </a:r>
          </a:p>
          <a:p>
            <a:pPr marL="171450" indent="-171450" algn="just">
              <a:buFont typeface="Arial" panose="020B0604020202020204" pitchFamily="34" charset="0"/>
              <a:buChar char="•"/>
            </a:pPr>
            <a:r>
              <a:rPr lang="fr-FR" sz="1400" dirty="0">
                <a:solidFill>
                  <a:schemeClr val="tx1"/>
                </a:solidFill>
                <a:latin typeface="+mn-lt"/>
                <a:cs typeface="Arial" panose="020B0604020202020204" pitchFamily="34" charset="0"/>
              </a:rPr>
              <a:t>EG Labo tente de faire annuler :</a:t>
            </a:r>
          </a:p>
          <a:p>
            <a:pPr marL="354013" indent="-171450">
              <a:buFontTx/>
              <a:buChar char="-"/>
            </a:pPr>
            <a:r>
              <a:rPr lang="fr-FR" sz="1400" dirty="0">
                <a:solidFill>
                  <a:schemeClr val="tx1"/>
                </a:solidFill>
                <a:latin typeface="+mn-lt"/>
              </a:rPr>
              <a:t>l’arrêté inscrivant </a:t>
            </a:r>
            <a:r>
              <a:rPr lang="fr-FR" sz="1400" dirty="0" err="1">
                <a:solidFill>
                  <a:schemeClr val="tx1"/>
                </a:solidFill>
                <a:latin typeface="+mn-lt"/>
              </a:rPr>
              <a:t>Tériparatide</a:t>
            </a:r>
            <a:r>
              <a:rPr lang="fr-FR" sz="1400" dirty="0">
                <a:solidFill>
                  <a:schemeClr val="tx1"/>
                </a:solidFill>
                <a:latin typeface="+mn-lt"/>
              </a:rPr>
              <a:t> Teva parmi les médicaments remboursables ;</a:t>
            </a:r>
          </a:p>
          <a:p>
            <a:pPr marL="354013" lvl="0" indent="-171450">
              <a:buFontTx/>
              <a:buChar char="-"/>
            </a:pPr>
            <a:r>
              <a:rPr lang="fr-FR" sz="1400" noProof="0" dirty="0">
                <a:solidFill>
                  <a:schemeClr val="tx1"/>
                </a:solidFill>
                <a:latin typeface="+mn-lt"/>
              </a:rPr>
              <a:t>la décision CEPS fixant son prix (PFHT et PPTC).</a:t>
            </a:r>
          </a:p>
          <a:p>
            <a:pPr marL="171450" lvl="0" indent="-171450">
              <a:buFontTx/>
              <a:buChar char="-"/>
            </a:pPr>
            <a:endParaRPr lang="fr-FR" sz="1400" noProof="0" dirty="0">
              <a:solidFill>
                <a:schemeClr val="tx1"/>
              </a:solidFill>
              <a:latin typeface="+mn-lt"/>
            </a:endParaRPr>
          </a:p>
          <a:p>
            <a:pPr lvl="0"/>
            <a:endParaRPr lang="fr-FR" sz="1400" noProof="0" dirty="0">
              <a:solidFill>
                <a:schemeClr val="tx1"/>
              </a:solidFill>
              <a:latin typeface="+mn-lt"/>
            </a:endParaRPr>
          </a:p>
          <a:p>
            <a:pPr lvl="0" algn="just"/>
            <a:r>
              <a:rPr lang="fr-FR" sz="1400" u="sng" dirty="0">
                <a:solidFill>
                  <a:srgbClr val="00B050"/>
                </a:solidFill>
                <a:latin typeface="+mn-lt"/>
                <a:cs typeface="Arial" panose="020B0604020202020204" pitchFamily="34" charset="0"/>
              </a:rPr>
              <a:t>Motifs du CE</a:t>
            </a:r>
          </a:p>
          <a:p>
            <a:pPr marL="171450" indent="-171450" algn="just">
              <a:buFont typeface="Arial" panose="020B0604020202020204" pitchFamily="34" charset="0"/>
              <a:buChar char="•"/>
            </a:pPr>
            <a:endParaRPr lang="fr-FR" sz="1400" dirty="0">
              <a:solidFill>
                <a:schemeClr val="tx1"/>
              </a:solidFill>
              <a:latin typeface="+mn-lt"/>
              <a:cs typeface="Arial" panose="020B0604020202020204" pitchFamily="34" charset="0"/>
            </a:endParaRPr>
          </a:p>
          <a:p>
            <a:pPr marL="171450" indent="-171450" algn="just">
              <a:buFont typeface="Arial" panose="020B0604020202020204" pitchFamily="34" charset="0"/>
              <a:buChar char="•"/>
            </a:pPr>
            <a:r>
              <a:rPr lang="fr-FR" sz="1400" b="1" dirty="0">
                <a:solidFill>
                  <a:schemeClr val="tx1"/>
                </a:solidFill>
                <a:cs typeface="Arial" panose="020B0604020202020204" pitchFamily="34" charset="0"/>
              </a:rPr>
              <a:t>EG Labo ne pouvait pas, via l’arrêté de remboursement, remettre en cause indirectement l’AMM ou le classement comme générique</a:t>
            </a:r>
            <a:r>
              <a:rPr lang="fr-FR" sz="1400" b="1" dirty="0">
                <a:solidFill>
                  <a:schemeClr val="tx1"/>
                </a:solidFill>
                <a:latin typeface="+mn-lt"/>
                <a:cs typeface="Arial" panose="020B0604020202020204" pitchFamily="34" charset="0"/>
              </a:rPr>
              <a:t>.</a:t>
            </a:r>
          </a:p>
          <a:p>
            <a:pPr marL="171450" indent="-171450" algn="just">
              <a:buFont typeface="Arial" panose="020B0604020202020204" pitchFamily="34" charset="0"/>
              <a:buChar char="•"/>
            </a:pPr>
            <a:endParaRPr lang="fr-FR" sz="1400" dirty="0">
              <a:solidFill>
                <a:schemeClr val="tx1"/>
              </a:solidFill>
              <a:latin typeface="+mn-lt"/>
              <a:cs typeface="Arial" panose="020B0604020202020204" pitchFamily="34" charset="0"/>
            </a:endParaRPr>
          </a:p>
          <a:p>
            <a:pPr marL="171450" indent="-171450" algn="just">
              <a:buFont typeface="Arial" panose="020B0604020202020204" pitchFamily="34" charset="0"/>
              <a:buChar char="•"/>
            </a:pPr>
            <a:r>
              <a:rPr lang="fr-FR" sz="1400" dirty="0">
                <a:solidFill>
                  <a:schemeClr val="tx1"/>
                </a:solidFill>
                <a:latin typeface="+mn-lt"/>
                <a:cs typeface="Arial" panose="020B0604020202020204" pitchFamily="34" charset="0"/>
              </a:rPr>
              <a:t>Pour fixer le prix d’un médicament, le CEPS doit prendre en compte les critères de l’article L. 162‑16‑4 du CSS (SMR, ASMR, prix des comparables, etc.). </a:t>
            </a:r>
            <a:r>
              <a:rPr lang="fr-FR" sz="1400" dirty="0">
                <a:solidFill>
                  <a:schemeClr val="tx1"/>
                </a:solidFill>
                <a:cs typeface="Arial" panose="020B0604020202020204" pitchFamily="34" charset="0"/>
              </a:rPr>
              <a:t>Il peut s’appuyer principalement, voire exclusivement, sur un seul critère, si pertinent pour justifier la décision</a:t>
            </a:r>
            <a:r>
              <a:rPr lang="fr-FR" sz="1400" dirty="0">
                <a:solidFill>
                  <a:schemeClr val="tx1"/>
                </a:solidFill>
                <a:latin typeface="+mn-lt"/>
                <a:cs typeface="Arial" panose="020B0604020202020204" pitchFamily="34" charset="0"/>
              </a:rPr>
              <a:t> ;</a:t>
            </a:r>
          </a:p>
          <a:p>
            <a:pPr marL="171450" indent="-171450" algn="just">
              <a:buFont typeface="Arial" panose="020B0604020202020204" pitchFamily="34" charset="0"/>
              <a:buChar char="•"/>
            </a:pPr>
            <a:endParaRPr lang="fr-FR" sz="1400" dirty="0">
              <a:solidFill>
                <a:schemeClr val="tx1"/>
              </a:solidFill>
              <a:latin typeface="+mn-lt"/>
              <a:cs typeface="Arial" panose="020B0604020202020204" pitchFamily="34" charset="0"/>
            </a:endParaRPr>
          </a:p>
          <a:p>
            <a:pPr marL="171450" indent="-171450" algn="just">
              <a:buFont typeface="Arial" panose="020B0604020202020204" pitchFamily="34" charset="0"/>
              <a:buChar char="•"/>
            </a:pPr>
            <a:r>
              <a:rPr lang="fr-FR" sz="1400" dirty="0">
                <a:solidFill>
                  <a:schemeClr val="tx1"/>
                </a:solidFill>
                <a:latin typeface="+mn-lt"/>
                <a:cs typeface="Arial" panose="020B0604020202020204" pitchFamily="34" charset="0"/>
              </a:rPr>
              <a:t>Pour </a:t>
            </a:r>
            <a:r>
              <a:rPr lang="fr-FR" sz="1400" dirty="0" err="1">
                <a:solidFill>
                  <a:schemeClr val="tx1"/>
                </a:solidFill>
                <a:latin typeface="+mn-lt"/>
                <a:cs typeface="Arial" panose="020B0604020202020204" pitchFamily="34" charset="0"/>
              </a:rPr>
              <a:t>Tériparatide</a:t>
            </a:r>
            <a:r>
              <a:rPr lang="fr-FR" sz="1400" dirty="0">
                <a:solidFill>
                  <a:schemeClr val="tx1"/>
                </a:solidFill>
                <a:latin typeface="+mn-lt"/>
                <a:cs typeface="Arial" panose="020B0604020202020204" pitchFamily="34" charset="0"/>
              </a:rPr>
              <a:t> Teva, le CEPS pouvait donc aligner son PFHT sur celui de </a:t>
            </a:r>
            <a:r>
              <a:rPr lang="fr-FR" sz="1400" dirty="0" err="1">
                <a:solidFill>
                  <a:schemeClr val="tx1"/>
                </a:solidFill>
                <a:latin typeface="+mn-lt"/>
                <a:cs typeface="Arial" panose="020B0604020202020204" pitchFamily="34" charset="0"/>
              </a:rPr>
              <a:t>Tériparatide</a:t>
            </a:r>
            <a:r>
              <a:rPr lang="fr-FR" sz="1400" dirty="0">
                <a:solidFill>
                  <a:schemeClr val="tx1"/>
                </a:solidFill>
                <a:latin typeface="+mn-lt"/>
                <a:cs typeface="Arial" panose="020B0604020202020204" pitchFamily="34" charset="0"/>
              </a:rPr>
              <a:t> Biogaran, spécialité du même groupe générique.</a:t>
            </a:r>
          </a:p>
          <a:p>
            <a:pPr marL="171450" indent="-171450" algn="just">
              <a:buFont typeface="Arial" panose="020B0604020202020204" pitchFamily="34" charset="0"/>
              <a:buChar char="•"/>
            </a:pPr>
            <a:endParaRPr lang="fr-FR" sz="1400" dirty="0">
              <a:solidFill>
                <a:schemeClr val="tx1"/>
              </a:solidFill>
              <a:latin typeface="+mn-lt"/>
              <a:cs typeface="Arial" panose="020B0604020202020204" pitchFamily="34" charset="0"/>
            </a:endParaRPr>
          </a:p>
          <a:p>
            <a:pPr marL="171450" indent="-171450" algn="just">
              <a:buFont typeface="Arial" panose="020B0604020202020204" pitchFamily="34" charset="0"/>
              <a:buChar char="•"/>
            </a:pPr>
            <a:r>
              <a:rPr lang="fr-FR" sz="1400" dirty="0">
                <a:solidFill>
                  <a:schemeClr val="tx1"/>
                </a:solidFill>
                <a:latin typeface="+mn-lt"/>
                <a:cs typeface="Arial" panose="020B0604020202020204" pitchFamily="34" charset="0"/>
              </a:rPr>
              <a:t>Rejette l’argument d’EG Labo selon lequel ce prix serait trop élevé et contraire à l’objectif de maîtrise des dépenses de santé.</a:t>
            </a:r>
          </a:p>
          <a:p>
            <a:pPr marL="171450" lvl="0" indent="-171450" algn="just">
              <a:buFont typeface="Arial" panose="020B0604020202020204" pitchFamily="34" charset="0"/>
              <a:buChar char="•"/>
            </a:pPr>
            <a:endParaRPr lang="fr-FR" sz="1400" dirty="0">
              <a:solidFill>
                <a:schemeClr val="tx1"/>
              </a:solidFill>
              <a:latin typeface="+mn-lt"/>
              <a:cs typeface="Arial" panose="020B0604020202020204" pitchFamily="34" charset="0"/>
            </a:endParaRPr>
          </a:p>
          <a:p>
            <a:pPr marL="171450" lvl="0" indent="-171450" algn="just">
              <a:buFont typeface="Arial" panose="020B0604020202020204" pitchFamily="34" charset="0"/>
              <a:buChar char="•"/>
            </a:pPr>
            <a:endParaRPr lang="fr-FR" sz="1400" dirty="0">
              <a:solidFill>
                <a:schemeClr val="tx1"/>
              </a:solidFill>
              <a:latin typeface="+mn-lt"/>
              <a:cs typeface="Arial" panose="020B0604020202020204" pitchFamily="34" charset="0"/>
            </a:endParaRPr>
          </a:p>
          <a:p>
            <a:pPr lvl="0"/>
            <a:r>
              <a:rPr lang="fr-FR" sz="1400" u="sng" noProof="0" dirty="0">
                <a:solidFill>
                  <a:srgbClr val="00B050"/>
                </a:solidFill>
                <a:latin typeface="+mn-lt"/>
                <a:cs typeface="Arial" panose="020B0604020202020204" pitchFamily="34" charset="0"/>
              </a:rPr>
              <a:t>Conclusion</a:t>
            </a:r>
            <a:br>
              <a:rPr lang="fr-FR" sz="1400" noProof="0" dirty="0">
                <a:solidFill>
                  <a:schemeClr val="tx1"/>
                </a:solidFill>
                <a:latin typeface="+mn-lt"/>
              </a:rPr>
            </a:br>
            <a:r>
              <a:rPr lang="fr-FR" sz="1400" noProof="0" dirty="0">
                <a:solidFill>
                  <a:schemeClr val="tx1"/>
                </a:solidFill>
                <a:latin typeface="+mn-lt"/>
              </a:rPr>
              <a:t>Le CE rejette intégralement les requêtes d’EG Labo.</a:t>
            </a:r>
            <a:br>
              <a:rPr lang="fr-FR" sz="1400" noProof="0" dirty="0">
                <a:solidFill>
                  <a:schemeClr val="tx1"/>
                </a:solidFill>
                <a:latin typeface="+mn-lt"/>
              </a:rPr>
            </a:br>
            <a:endParaRPr lang="fr-FR" sz="1400" noProof="0" dirty="0">
              <a:solidFill>
                <a:schemeClr val="tx1"/>
              </a:solidFill>
              <a:latin typeface="+mn-lt"/>
              <a:cs typeface="Arial" panose="020B0604020202020204" pitchFamily="34" charset="0"/>
            </a:endParaRPr>
          </a:p>
        </p:txBody>
      </p:sp>
    </p:spTree>
    <p:extLst>
      <p:ext uri="{BB962C8B-B14F-4D97-AF65-F5344CB8AC3E}">
        <p14:creationId xmlns:p14="http://schemas.microsoft.com/office/powerpoint/2010/main" val="54915523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4C8B3-6390-6E87-C6AF-E2CF21257D38}"/>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A693F7CB-D90D-0034-1DBB-B6E54D2A2313}"/>
              </a:ext>
            </a:extLst>
          </p:cNvPr>
          <p:cNvSpPr txBox="1">
            <a:spLocks/>
          </p:cNvSpPr>
          <p:nvPr/>
        </p:nvSpPr>
        <p:spPr>
          <a:xfrm>
            <a:off x="422148" y="360843"/>
            <a:ext cx="11561305" cy="431159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r>
              <a:rPr lang="fr-FR" sz="1500" b="1" u="sng" dirty="0">
                <a:solidFill>
                  <a:srgbClr val="00B050"/>
                </a:solidFill>
                <a:latin typeface="+mn-lt"/>
                <a:cs typeface="Arial" panose="020B0604020202020204" pitchFamily="34" charset="0"/>
              </a:rPr>
              <a:t>CE, 12 mars 2026, n° 503601</a:t>
            </a:r>
            <a:endParaRPr lang="en-GB" sz="1500" dirty="0">
              <a:solidFill>
                <a:srgbClr val="00B050"/>
              </a:solidFill>
              <a:latin typeface="+mn-lt"/>
              <a:cs typeface="Arial" panose="020B0604020202020204" pitchFamily="34" charset="0"/>
            </a:endParaRPr>
          </a:p>
          <a:p>
            <a:pPr algn="just"/>
            <a:endParaRPr lang="en-GB" sz="1500" dirty="0">
              <a:solidFill>
                <a:schemeClr val="tx1"/>
              </a:solidFill>
              <a:latin typeface="+mn-lt"/>
              <a:cs typeface="Arial" panose="020B0604020202020204" pitchFamily="34" charset="0"/>
            </a:endParaRPr>
          </a:p>
          <a:p>
            <a:pPr algn="just"/>
            <a:r>
              <a:rPr lang="fr-FR" sz="1500" u="sng" dirty="0">
                <a:solidFill>
                  <a:srgbClr val="00B050"/>
                </a:solidFill>
                <a:latin typeface="+mn-lt"/>
                <a:cs typeface="Arial" panose="020B0604020202020204" pitchFamily="34" charset="0"/>
              </a:rPr>
              <a:t>Faits</a:t>
            </a:r>
            <a:r>
              <a:rPr lang="fr-FR" sz="1500" dirty="0">
                <a:solidFill>
                  <a:srgbClr val="00B050"/>
                </a:solidFill>
                <a:latin typeface="+mn-lt"/>
                <a:cs typeface="Arial" panose="020B0604020202020204" pitchFamily="34" charset="0"/>
              </a:rPr>
              <a:t> : </a:t>
            </a:r>
            <a:endParaRPr lang="en-GB" sz="1500" dirty="0">
              <a:solidFill>
                <a:srgbClr val="00B050"/>
              </a:solidFill>
              <a:latin typeface="+mn-lt"/>
              <a:cs typeface="Arial" panose="020B0604020202020204" pitchFamily="34" charset="0"/>
            </a:endParaRPr>
          </a:p>
          <a:p>
            <a:pPr marL="171450" lvl="0" indent="-171450" algn="just">
              <a:buFont typeface="Arial" panose="020B0604020202020204" pitchFamily="34" charset="0"/>
              <a:buChar char="•"/>
            </a:pPr>
            <a:r>
              <a:rPr lang="fr-FR" sz="1500" dirty="0">
                <a:solidFill>
                  <a:schemeClr val="tx1"/>
                </a:solidFill>
                <a:latin typeface="+mn-lt"/>
                <a:cs typeface="Arial" panose="020B0604020202020204" pitchFamily="34" charset="0"/>
              </a:rPr>
              <a:t>Hemgenix (CSL B) a bénéficié d’un AP. La société a ensuite demandé l’arrêt de cette prise en charge et le CEPS a fixé un prix de référence de 800 000 € par unité (permettant de calculer la remise due). </a:t>
            </a:r>
            <a:endParaRPr lang="en-GB" sz="1500" dirty="0">
              <a:solidFill>
                <a:schemeClr val="tx1"/>
              </a:solidFill>
              <a:latin typeface="+mn-lt"/>
              <a:cs typeface="Arial" panose="020B0604020202020204" pitchFamily="34" charset="0"/>
            </a:endParaRPr>
          </a:p>
          <a:p>
            <a:pPr marL="171450" lvl="0" indent="-171450" algn="just">
              <a:buFont typeface="Arial" panose="020B0604020202020204" pitchFamily="34" charset="0"/>
              <a:buChar char="•"/>
            </a:pPr>
            <a:r>
              <a:rPr lang="fr-FR" sz="1500" dirty="0">
                <a:solidFill>
                  <a:schemeClr val="tx1"/>
                </a:solidFill>
                <a:latin typeface="+mn-lt"/>
                <a:cs typeface="Arial" panose="020B0604020202020204" pitchFamily="34" charset="0"/>
              </a:rPr>
              <a:t>CSL B </a:t>
            </a:r>
            <a:r>
              <a:rPr lang="fr-FR" sz="1500" b="1" dirty="0">
                <a:solidFill>
                  <a:schemeClr val="tx1"/>
                </a:solidFill>
                <a:latin typeface="+mn-lt"/>
                <a:cs typeface="Arial" panose="020B0604020202020204" pitchFamily="34" charset="0"/>
              </a:rPr>
              <a:t>demande au CE d’annuler pour excès de pouvoir cette du CEPS</a:t>
            </a:r>
            <a:r>
              <a:rPr lang="fr-FR" sz="1500" dirty="0">
                <a:solidFill>
                  <a:schemeClr val="tx1"/>
                </a:solidFill>
                <a:latin typeface="+mn-lt"/>
                <a:cs typeface="Arial" panose="020B0604020202020204" pitchFamily="34" charset="0"/>
              </a:rPr>
              <a:t>. Elle </a:t>
            </a:r>
            <a:r>
              <a:rPr lang="fr-FR" sz="1500" b="1" dirty="0">
                <a:solidFill>
                  <a:schemeClr val="tx1"/>
                </a:solidFill>
                <a:latin typeface="+mn-lt"/>
                <a:cs typeface="Arial" panose="020B0604020202020204" pitchFamily="34" charset="0"/>
              </a:rPr>
              <a:t>demande également d’enjoindre au CEPS de fixer un prix net de référence de 2,8 millions d’euros</a:t>
            </a:r>
            <a:r>
              <a:rPr lang="fr-FR" sz="1500" dirty="0">
                <a:solidFill>
                  <a:schemeClr val="tx1"/>
                </a:solidFill>
                <a:latin typeface="+mn-lt"/>
                <a:cs typeface="Arial" panose="020B0604020202020204" pitchFamily="34" charset="0"/>
              </a:rPr>
              <a:t> par unité de dispensation pour Hemgenix ou, subsidiairement, de reprendre les négociations afin de revaloriser le prix net de référence de Hemgenix.</a:t>
            </a:r>
          </a:p>
          <a:p>
            <a:pPr algn="just"/>
            <a:endParaRPr lang="en-GB" sz="1500" dirty="0">
              <a:solidFill>
                <a:schemeClr val="tx1"/>
              </a:solidFill>
              <a:latin typeface="+mn-lt"/>
              <a:cs typeface="Arial" panose="020B0604020202020204" pitchFamily="34" charset="0"/>
            </a:endParaRPr>
          </a:p>
          <a:p>
            <a:pPr algn="just"/>
            <a:r>
              <a:rPr lang="fr-FR" sz="1500" u="sng" dirty="0">
                <a:solidFill>
                  <a:srgbClr val="00B050"/>
                </a:solidFill>
                <a:latin typeface="+mn-lt"/>
                <a:cs typeface="Arial" panose="020B0604020202020204" pitchFamily="34" charset="0"/>
              </a:rPr>
              <a:t>Motifs du CE</a:t>
            </a:r>
            <a:r>
              <a:rPr lang="fr-FR" sz="1500" dirty="0">
                <a:solidFill>
                  <a:srgbClr val="00B050"/>
                </a:solidFill>
                <a:latin typeface="+mn-lt"/>
                <a:cs typeface="Arial" panose="020B0604020202020204" pitchFamily="34" charset="0"/>
              </a:rPr>
              <a:t> :</a:t>
            </a:r>
            <a:endParaRPr lang="en-GB" sz="1500" dirty="0">
              <a:solidFill>
                <a:srgbClr val="00B050"/>
              </a:solidFill>
              <a:latin typeface="+mn-lt"/>
              <a:cs typeface="Arial" panose="020B0604020202020204" pitchFamily="34" charset="0"/>
            </a:endParaRPr>
          </a:p>
          <a:p>
            <a:pPr algn="just"/>
            <a:r>
              <a:rPr lang="fr-FR" sz="1500" dirty="0">
                <a:solidFill>
                  <a:srgbClr val="00B050"/>
                </a:solidFill>
                <a:latin typeface="+mn-lt"/>
                <a:cs typeface="Arial" panose="020B0604020202020204" pitchFamily="34" charset="0"/>
              </a:rPr>
              <a:t> </a:t>
            </a:r>
            <a:endParaRPr lang="en-GB" sz="1500" dirty="0">
              <a:solidFill>
                <a:srgbClr val="00B050"/>
              </a:solidFill>
              <a:latin typeface="+mn-lt"/>
              <a:cs typeface="Arial" panose="020B0604020202020204" pitchFamily="34" charset="0"/>
            </a:endParaRPr>
          </a:p>
          <a:p>
            <a:pPr marL="171450" indent="-171450" algn="just">
              <a:buFont typeface="Arial" panose="020B0604020202020204" pitchFamily="34" charset="0"/>
              <a:buChar char="•"/>
            </a:pPr>
            <a:r>
              <a:rPr lang="fr-FR" sz="1500" dirty="0">
                <a:solidFill>
                  <a:schemeClr val="tx1"/>
                </a:solidFill>
                <a:latin typeface="+mn-lt"/>
                <a:cs typeface="Arial" panose="020B0604020202020204" pitchFamily="34" charset="0"/>
              </a:rPr>
              <a:t>Au vu de l’arrêt de la prise en charge d’Hemgenix dans le cadre de l’AP et de l’absence de remboursement mis en place, le CEPS était fondé à fixer un prix de référence pour déclencher la remise due.  </a:t>
            </a:r>
          </a:p>
          <a:p>
            <a:pPr marL="171450" lvl="0" indent="-171450" algn="just">
              <a:buFont typeface="Arial" panose="020B0604020202020204" pitchFamily="34" charset="0"/>
              <a:buChar char="•"/>
            </a:pPr>
            <a:r>
              <a:rPr lang="fr-FR" sz="1500" dirty="0">
                <a:solidFill>
                  <a:schemeClr val="tx1"/>
                </a:solidFill>
                <a:latin typeface="+mn-lt"/>
                <a:cs typeface="Arial" panose="020B0604020202020204" pitchFamily="34" charset="0"/>
              </a:rPr>
              <a:t>Le </a:t>
            </a:r>
            <a:r>
              <a:rPr lang="fr-FR" sz="1500" b="1" dirty="0">
                <a:solidFill>
                  <a:schemeClr val="tx1"/>
                </a:solidFill>
                <a:latin typeface="+mn-lt"/>
                <a:cs typeface="Arial" panose="020B0604020202020204" pitchFamily="34" charset="0"/>
              </a:rPr>
              <a:t>CEPS a calculé le prix de référence d’une spécialité</a:t>
            </a:r>
            <a:r>
              <a:rPr lang="fr-FR" sz="1500" dirty="0">
                <a:solidFill>
                  <a:schemeClr val="tx1"/>
                </a:solidFill>
                <a:latin typeface="+mn-lt"/>
                <a:cs typeface="Arial" panose="020B0604020202020204" pitchFamily="34" charset="0"/>
              </a:rPr>
              <a:t> prise en charge en fonction des critères légaux de fixation des prix.</a:t>
            </a:r>
            <a:endParaRPr lang="en-GB" sz="1500" dirty="0">
              <a:solidFill>
                <a:schemeClr val="tx1"/>
              </a:solidFill>
              <a:latin typeface="+mn-lt"/>
              <a:cs typeface="Arial" panose="020B0604020202020204" pitchFamily="34" charset="0"/>
            </a:endParaRPr>
          </a:p>
          <a:p>
            <a:pPr marL="171450" lvl="0" indent="-171450" algn="just">
              <a:buFont typeface="Arial" panose="020B0604020202020204" pitchFamily="34" charset="0"/>
              <a:buChar char="•"/>
            </a:pPr>
            <a:r>
              <a:rPr lang="fr-FR" sz="1500" dirty="0">
                <a:solidFill>
                  <a:schemeClr val="tx1"/>
                </a:solidFill>
                <a:latin typeface="+mn-lt"/>
                <a:cs typeface="Arial" panose="020B0604020202020204" pitchFamily="34" charset="0"/>
              </a:rPr>
              <a:t>La </a:t>
            </a:r>
            <a:r>
              <a:rPr lang="fr-FR" sz="1500" b="1" dirty="0">
                <a:solidFill>
                  <a:schemeClr val="tx1"/>
                </a:solidFill>
                <a:latin typeface="+mn-lt"/>
                <a:cs typeface="Arial" panose="020B0604020202020204" pitchFamily="34" charset="0"/>
              </a:rPr>
              <a:t>fixation du prix de vente au public</a:t>
            </a:r>
            <a:r>
              <a:rPr lang="fr-FR" sz="1500" dirty="0">
                <a:solidFill>
                  <a:schemeClr val="tx1"/>
                </a:solidFill>
                <a:latin typeface="+mn-lt"/>
                <a:cs typeface="Arial" panose="020B0604020202020204" pitchFamily="34" charset="0"/>
              </a:rPr>
              <a:t> tient compte principalement des critères suivants: ASMR du médicament, </a:t>
            </a:r>
            <a:r>
              <a:rPr lang="fr-FR" sz="1500" b="1" dirty="0">
                <a:solidFill>
                  <a:schemeClr val="tx1"/>
                </a:solidFill>
                <a:latin typeface="+mn-lt"/>
                <a:cs typeface="Arial" panose="020B0604020202020204" pitchFamily="34" charset="0"/>
              </a:rPr>
              <a:t>prix des médicaments à même visée thérapeutique, volumes de vente</a:t>
            </a:r>
            <a:r>
              <a:rPr lang="fr-FR" sz="1500" dirty="0">
                <a:solidFill>
                  <a:schemeClr val="tx1"/>
                </a:solidFill>
                <a:latin typeface="+mn-lt"/>
                <a:cs typeface="Arial" panose="020B0604020202020204" pitchFamily="34" charset="0"/>
              </a:rPr>
              <a:t> prévus ou constatés, </a:t>
            </a:r>
            <a:r>
              <a:rPr lang="fr-FR" sz="1500" b="1" dirty="0">
                <a:solidFill>
                  <a:schemeClr val="tx1"/>
                </a:solidFill>
                <a:latin typeface="+mn-lt"/>
                <a:cs typeface="Arial" panose="020B0604020202020204" pitchFamily="34" charset="0"/>
              </a:rPr>
              <a:t>conditions prévisibles et réelles d’utilisation du médicament</a:t>
            </a:r>
            <a:r>
              <a:rPr lang="fr-FR" sz="1500" dirty="0">
                <a:solidFill>
                  <a:schemeClr val="tx1"/>
                </a:solidFill>
                <a:latin typeface="+mn-lt"/>
                <a:cs typeface="Arial" panose="020B0604020202020204" pitchFamily="34" charset="0"/>
              </a:rPr>
              <a:t>. </a:t>
            </a:r>
            <a:endParaRPr lang="en-GB" sz="1500" dirty="0">
              <a:solidFill>
                <a:schemeClr val="tx1"/>
              </a:solidFill>
              <a:latin typeface="+mn-lt"/>
              <a:cs typeface="Arial" panose="020B0604020202020204" pitchFamily="34" charset="0"/>
            </a:endParaRPr>
          </a:p>
          <a:p>
            <a:pPr marL="171450" indent="-171450" algn="just">
              <a:buFont typeface="Arial" panose="020B0604020202020204" pitchFamily="34" charset="0"/>
              <a:buChar char="•"/>
            </a:pPr>
            <a:r>
              <a:rPr lang="fr-FR" sz="1500" dirty="0">
                <a:solidFill>
                  <a:schemeClr val="tx1"/>
                </a:solidFill>
                <a:latin typeface="+mn-lt"/>
                <a:cs typeface="Arial" panose="020B0604020202020204" pitchFamily="34" charset="0"/>
              </a:rPr>
              <a:t>En l’espèce, le CEPS a fixé à 800 000 € par unité de dispensation le prix de référence de Hemgenix. La base sur laquelle s’est fondée le CEPS pour déterminer le prix = le coût de traitement annuel par patient dans la même indication par des médicaments à même visée thérapeutique. </a:t>
            </a:r>
          </a:p>
          <a:p>
            <a:pPr marL="171450" indent="-171450" algn="just">
              <a:buFont typeface="Arial" panose="020B0604020202020204" pitchFamily="34" charset="0"/>
              <a:buChar char="•"/>
            </a:pPr>
            <a:r>
              <a:rPr lang="fr-FR" sz="1500" dirty="0">
                <a:solidFill>
                  <a:schemeClr val="tx1"/>
                </a:solidFill>
                <a:latin typeface="+mn-lt"/>
                <a:cs typeface="Arial" panose="020B0604020202020204" pitchFamily="34" charset="0"/>
              </a:rPr>
              <a:t>Le CE considère que :</a:t>
            </a:r>
          </a:p>
          <a:p>
            <a:pPr marL="628650" lvl="1" indent="-171450" algn="just">
              <a:buFont typeface="Arial" panose="020B0604020202020204" pitchFamily="34" charset="0"/>
              <a:buChar char="•"/>
            </a:pPr>
            <a:r>
              <a:rPr lang="fr-FR" sz="1500" dirty="0">
                <a:cs typeface="Arial" panose="020B0604020202020204" pitchFamily="34" charset="0"/>
              </a:rPr>
              <a:t>Le CEPS n’est pas tenu de se fonder sur l’ensemble des critères mentionnés par l’article L. 162-16-4 du CSS, tel que les volumes de vente.</a:t>
            </a:r>
          </a:p>
          <a:p>
            <a:pPr marL="628650" lvl="1" indent="-171450" algn="just">
              <a:buFont typeface="Arial" panose="020B0604020202020204" pitchFamily="34" charset="0"/>
              <a:buChar char="•"/>
            </a:pPr>
            <a:r>
              <a:rPr lang="fr-FR" sz="1500" dirty="0">
                <a:cs typeface="Arial" panose="020B0604020202020204" pitchFamily="34" charset="0"/>
              </a:rPr>
              <a:t>Dans la mesure où il existe des médicaments à même visée thérapeutique que Hemgenix et que la CT lui a reconnu une ASMR IV, CSL B </a:t>
            </a:r>
            <a:r>
              <a:rPr lang="fr-FR" sz="1500" b="1" dirty="0">
                <a:cs typeface="Arial" panose="020B0604020202020204" pitchFamily="34" charset="0"/>
              </a:rPr>
              <a:t>ne peut utilement contester le prix de référence fixé au regard des coûts de recherche/développement engagés ou du caractère innovant de la spécialité</a:t>
            </a:r>
            <a:r>
              <a:rPr lang="fr-FR" sz="1500" dirty="0">
                <a:cs typeface="Arial" panose="020B0604020202020204" pitchFamily="34" charset="0"/>
              </a:rPr>
              <a:t>.</a:t>
            </a:r>
          </a:p>
          <a:p>
            <a:pPr algn="just"/>
            <a:endParaRPr lang="en-GB" sz="1500" dirty="0">
              <a:solidFill>
                <a:schemeClr val="tx1"/>
              </a:solidFill>
              <a:latin typeface="+mn-lt"/>
              <a:cs typeface="Arial" panose="020B0604020202020204" pitchFamily="34" charset="0"/>
            </a:endParaRPr>
          </a:p>
          <a:p>
            <a:pPr algn="just"/>
            <a:r>
              <a:rPr lang="fr-FR" sz="1500" u="sng" dirty="0">
                <a:solidFill>
                  <a:srgbClr val="00B050"/>
                </a:solidFill>
                <a:latin typeface="+mn-lt"/>
                <a:cs typeface="Arial" panose="020B0604020202020204" pitchFamily="34" charset="0"/>
              </a:rPr>
              <a:t>Décision du CE</a:t>
            </a:r>
            <a:r>
              <a:rPr lang="fr-FR" sz="1500" dirty="0">
                <a:solidFill>
                  <a:srgbClr val="00B050"/>
                </a:solidFill>
                <a:latin typeface="+mn-lt"/>
                <a:cs typeface="Arial" panose="020B0604020202020204" pitchFamily="34" charset="0"/>
              </a:rPr>
              <a:t> : </a:t>
            </a:r>
            <a:r>
              <a:rPr lang="fr-FR" sz="1500" dirty="0">
                <a:solidFill>
                  <a:schemeClr val="tx1"/>
                </a:solidFill>
                <a:latin typeface="+mn-lt"/>
                <a:cs typeface="Arial" panose="020B0604020202020204" pitchFamily="34" charset="0"/>
              </a:rPr>
              <a:t>Le CE valide la méthode du CEPS pour fixer le prix de référence d’Hemgenix et rejette donc les demandes de CSL B</a:t>
            </a:r>
            <a:endParaRPr lang="en-GB" sz="1500" dirty="0">
              <a:solidFill>
                <a:schemeClr val="tx1"/>
              </a:solidFill>
              <a:latin typeface="+mn-lt"/>
              <a:cs typeface="Arial" panose="020B0604020202020204" pitchFamily="34" charset="0"/>
            </a:endParaRPr>
          </a:p>
          <a:p>
            <a:endParaRPr lang="en-GB" sz="1500" dirty="0">
              <a:solidFill>
                <a:schemeClr val="tx1"/>
              </a:solidFill>
              <a:latin typeface="+mn-lt"/>
              <a:cs typeface="Arial" panose="020B0604020202020204" pitchFamily="34" charset="0"/>
            </a:endParaRPr>
          </a:p>
          <a:p>
            <a:endParaRPr lang="en-GB" sz="1200" dirty="0">
              <a:solidFill>
                <a:schemeClr val="tx1"/>
              </a:solidFill>
            </a:endParaRPr>
          </a:p>
        </p:txBody>
      </p:sp>
    </p:spTree>
    <p:extLst>
      <p:ext uri="{BB962C8B-B14F-4D97-AF65-F5344CB8AC3E}">
        <p14:creationId xmlns:p14="http://schemas.microsoft.com/office/powerpoint/2010/main" val="333435390"/>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91004-4BD8-8ADF-D662-10D4A565FE8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F86B546-2CF4-1FAF-6321-A13A301B99AA}"/>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496C8D4C-7360-2044-A0E3-208E283E1D70}"/>
              </a:ext>
            </a:extLst>
          </p:cNvPr>
          <p:cNvSpPr txBox="1">
            <a:spLocks/>
          </p:cNvSpPr>
          <p:nvPr/>
        </p:nvSpPr>
        <p:spPr>
          <a:xfrm>
            <a:off x="4116324" y="3231636"/>
            <a:ext cx="3959352"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rgbClr val="0070C0"/>
                </a:solidFill>
                <a:effectLst/>
                <a:uLnTx/>
                <a:uFillTx/>
                <a:latin typeface="Real Text Medium"/>
                <a:ea typeface="+mj-ea"/>
                <a:cs typeface="+mj-cs"/>
              </a:rPr>
              <a:t>Modification du prix</a:t>
            </a:r>
          </a:p>
        </p:txBody>
      </p:sp>
    </p:spTree>
    <p:extLst>
      <p:ext uri="{BB962C8B-B14F-4D97-AF65-F5344CB8AC3E}">
        <p14:creationId xmlns:p14="http://schemas.microsoft.com/office/powerpoint/2010/main" val="600030557"/>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413D7-1AAA-63F4-FF61-5DE71B0DC41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763CE87-EC5E-E725-EE25-A499DFFA05FA}"/>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A99E7A6F-72F8-B3A2-A807-1C85AEAE5718}"/>
              </a:ext>
            </a:extLst>
          </p:cNvPr>
          <p:cNvSpPr txBox="1"/>
          <p:nvPr/>
        </p:nvSpPr>
        <p:spPr>
          <a:xfrm>
            <a:off x="367749" y="258090"/>
            <a:ext cx="11072884" cy="5678478"/>
          </a:xfrm>
          <a:prstGeom prst="rect">
            <a:avLst/>
          </a:prstGeom>
          <a:noFill/>
        </p:spPr>
        <p:txBody>
          <a:bodyPr wrap="square">
            <a:spAutoFit/>
          </a:bodyPr>
          <a:lstStyle/>
          <a:p>
            <a:pPr algn="ctr"/>
            <a:endParaRPr lang="en-GB" sz="1300" dirty="0">
              <a:solidFill>
                <a:srgbClr val="00B050"/>
              </a:solidFill>
              <a:latin typeface="Arial" panose="020B0604020202020204" pitchFamily="34" charset="0"/>
              <a:cs typeface="Arial" panose="020B0604020202020204" pitchFamily="34" charset="0"/>
            </a:endParaRPr>
          </a:p>
          <a:p>
            <a:r>
              <a:rPr lang="fr-FR" sz="1400" b="1" u="sng" dirty="0">
                <a:solidFill>
                  <a:srgbClr val="00B050"/>
                </a:solidFill>
                <a:cs typeface="Arial" panose="020B0604020202020204" pitchFamily="34" charset="0"/>
              </a:rPr>
              <a:t>CE, 20 mai 2026, n° 504817</a:t>
            </a:r>
            <a:endParaRPr lang="en-GB" sz="1400" dirty="0">
              <a:solidFill>
                <a:srgbClr val="00B050"/>
              </a:solidFill>
              <a:cs typeface="Arial" panose="020B0604020202020204" pitchFamily="34" charset="0"/>
            </a:endParaRPr>
          </a:p>
          <a:p>
            <a:r>
              <a:rPr lang="fr-FR" sz="1400" dirty="0">
                <a:cs typeface="Arial" panose="020B0604020202020204" pitchFamily="34" charset="0"/>
              </a:rPr>
              <a:t> </a:t>
            </a:r>
            <a:endParaRPr lang="en-GB" sz="1400" dirty="0">
              <a:cs typeface="Arial" panose="020B0604020202020204" pitchFamily="34" charset="0"/>
            </a:endParaRPr>
          </a:p>
          <a:p>
            <a:pPr algn="just"/>
            <a:r>
              <a:rPr lang="fr-FR" sz="1400" u="sng" dirty="0">
                <a:solidFill>
                  <a:srgbClr val="00B050"/>
                </a:solidFill>
                <a:cs typeface="Arial" panose="020B0604020202020204" pitchFamily="34" charset="0"/>
              </a:rPr>
              <a:t>Faits</a:t>
            </a:r>
            <a:r>
              <a:rPr lang="fr-FR" sz="1400" dirty="0">
                <a:solidFill>
                  <a:srgbClr val="00B050"/>
                </a:solidFill>
                <a:cs typeface="Arial" panose="020B0604020202020204" pitchFamily="34" charset="0"/>
              </a:rPr>
              <a:t> : </a:t>
            </a:r>
            <a:r>
              <a:rPr lang="fr-FR" sz="1400" dirty="0" err="1">
                <a:cs typeface="Arial" panose="020B0604020202020204" pitchFamily="34" charset="0"/>
              </a:rPr>
              <a:t>Teofarma</a:t>
            </a:r>
            <a:r>
              <a:rPr lang="fr-FR" sz="1400" dirty="0">
                <a:cs typeface="Arial" panose="020B0604020202020204" pitchFamily="34" charset="0"/>
              </a:rPr>
              <a:t> demande au CE d’annuler pour excès de pouvoir la décision par laquelle le CEPS a:</a:t>
            </a:r>
          </a:p>
          <a:p>
            <a:pPr marL="285750" indent="-285750" algn="just">
              <a:buFontTx/>
              <a:buChar char="-"/>
            </a:pPr>
            <a:r>
              <a:rPr lang="fr-FR" sz="1400" dirty="0">
                <a:cs typeface="Arial" panose="020B0604020202020204" pitchFamily="34" charset="0"/>
              </a:rPr>
              <a:t>d’une part, rejeté sa demande tendant à une modification du PFHT de DIFFU-K 600 mg pour le porter à 3 € et, </a:t>
            </a:r>
          </a:p>
          <a:p>
            <a:pPr marL="285750" indent="-285750" algn="just">
              <a:buFontTx/>
              <a:buChar char="-"/>
            </a:pPr>
            <a:r>
              <a:rPr lang="fr-FR" sz="1400" dirty="0">
                <a:cs typeface="Arial" panose="020B0604020202020204" pitchFamily="34" charset="0"/>
              </a:rPr>
              <a:t>d’autre part, décidé de modifier le prix de cette spécialité pour le fixer à 1,52 €.</a:t>
            </a:r>
            <a:endParaRPr lang="en-GB" sz="1400" dirty="0">
              <a:cs typeface="Arial" panose="020B0604020202020204" pitchFamily="34" charset="0"/>
            </a:endParaRPr>
          </a:p>
          <a:p>
            <a:pPr algn="just"/>
            <a:r>
              <a:rPr lang="fr-FR" sz="1400" dirty="0">
                <a:cs typeface="Arial" panose="020B0604020202020204" pitchFamily="34" charset="0"/>
              </a:rPr>
              <a:t> </a:t>
            </a:r>
            <a:endParaRPr lang="en-GB" sz="1400" dirty="0">
              <a:cs typeface="Arial" panose="020B0604020202020204" pitchFamily="34" charset="0"/>
            </a:endParaRPr>
          </a:p>
          <a:p>
            <a:pPr algn="just"/>
            <a:r>
              <a:rPr lang="fr-FR" sz="1400" u="sng" dirty="0">
                <a:solidFill>
                  <a:srgbClr val="00B050"/>
                </a:solidFill>
                <a:cs typeface="Arial" panose="020B0604020202020204" pitchFamily="34" charset="0"/>
              </a:rPr>
              <a:t>Motifs du CE</a:t>
            </a:r>
            <a:r>
              <a:rPr lang="fr-FR" sz="1400" dirty="0">
                <a:solidFill>
                  <a:srgbClr val="00B050"/>
                </a:solidFill>
                <a:cs typeface="Arial" panose="020B0604020202020204" pitchFamily="34" charset="0"/>
              </a:rPr>
              <a:t> :</a:t>
            </a:r>
            <a:endParaRPr lang="en-GB" sz="1400" dirty="0">
              <a:solidFill>
                <a:srgbClr val="00B050"/>
              </a:solidFill>
              <a:cs typeface="Arial" panose="020B0604020202020204" pitchFamily="34" charset="0"/>
            </a:endParaRPr>
          </a:p>
          <a:p>
            <a:pPr algn="just"/>
            <a:r>
              <a:rPr lang="fr-FR" sz="1400" dirty="0">
                <a:cs typeface="Arial" panose="020B0604020202020204" pitchFamily="34" charset="0"/>
              </a:rPr>
              <a:t> </a:t>
            </a:r>
            <a:endParaRPr lang="en-GB" sz="1400" dirty="0">
              <a:cs typeface="Arial" panose="020B0604020202020204" pitchFamily="34" charset="0"/>
            </a:endParaRPr>
          </a:p>
          <a:p>
            <a:pPr marL="171450" lvl="0" indent="-171450" algn="just">
              <a:buFont typeface="Arial" panose="020B0604020202020204" pitchFamily="34" charset="0"/>
              <a:buChar char="•"/>
            </a:pPr>
            <a:r>
              <a:rPr lang="fr-FR" sz="1400" dirty="0">
                <a:cs typeface="Arial" panose="020B0604020202020204" pitchFamily="34" charset="0"/>
              </a:rPr>
              <a:t>Concernant une demande de modification de prix d’un médicament, le CEPS doit </a:t>
            </a:r>
            <a:r>
              <a:rPr lang="fr-FR" sz="1400" b="1" dirty="0">
                <a:cs typeface="Arial" panose="020B0604020202020204" pitchFamily="34" charset="0"/>
              </a:rPr>
              <a:t>apprécier s’il y a lieu de procéder à la modification de prix sollicitée au regard notamment des critères indiqués au I de l’article L. 162-16-4 du CSS</a:t>
            </a:r>
            <a:r>
              <a:rPr lang="fr-FR" sz="1400" dirty="0">
                <a:cs typeface="Arial" panose="020B0604020202020204" pitchFamily="34" charset="0"/>
              </a:rPr>
              <a:t>.</a:t>
            </a:r>
            <a:endParaRPr lang="en-GB" sz="1400" dirty="0">
              <a:cs typeface="Arial" panose="020B0604020202020204" pitchFamily="34" charset="0"/>
            </a:endParaRPr>
          </a:p>
          <a:p>
            <a:pPr marL="171450" lvl="0" indent="-171450" algn="just">
              <a:buFont typeface="Arial" panose="020B0604020202020204" pitchFamily="34" charset="0"/>
              <a:buChar char="•"/>
            </a:pPr>
            <a:endParaRPr lang="fr-FR" sz="1400" dirty="0">
              <a:cs typeface="Arial" panose="020B0604020202020204" pitchFamily="34" charset="0"/>
            </a:endParaRPr>
          </a:p>
          <a:p>
            <a:pPr marL="171450" lvl="0" indent="-171450" algn="just">
              <a:buFont typeface="Arial" panose="020B0604020202020204" pitchFamily="34" charset="0"/>
              <a:buChar char="•"/>
            </a:pPr>
            <a:r>
              <a:rPr lang="fr-FR" sz="1400" dirty="0">
                <a:cs typeface="Arial" panose="020B0604020202020204" pitchFamily="34" charset="0"/>
              </a:rPr>
              <a:t>Par ailleurs, </a:t>
            </a:r>
            <a:r>
              <a:rPr lang="fr-FR" sz="1400" b="1" dirty="0">
                <a:cs typeface="Arial" panose="020B0604020202020204" pitchFamily="34" charset="0"/>
              </a:rPr>
              <a:t>d’autres critères</a:t>
            </a:r>
            <a:r>
              <a:rPr lang="fr-FR" sz="1400" dirty="0">
                <a:cs typeface="Arial" panose="020B0604020202020204" pitchFamily="34" charset="0"/>
              </a:rPr>
              <a:t> peuvent être pris en compte. Le CE distingue plusieurs situations :</a:t>
            </a:r>
            <a:endParaRPr lang="en-GB" sz="1400" dirty="0">
              <a:cs typeface="Arial" panose="020B0604020202020204" pitchFamily="34" charset="0"/>
            </a:endParaRPr>
          </a:p>
          <a:p>
            <a:pPr algn="just"/>
            <a:r>
              <a:rPr lang="fr-FR" sz="1400" dirty="0">
                <a:cs typeface="Arial" panose="020B0604020202020204" pitchFamily="34" charset="0"/>
              </a:rPr>
              <a:t> </a:t>
            </a:r>
            <a:endParaRPr lang="en-GB" sz="1400" b="1" dirty="0">
              <a:cs typeface="Arial" panose="020B0604020202020204" pitchFamily="34" charset="0"/>
            </a:endParaRPr>
          </a:p>
          <a:p>
            <a:pPr marL="354013" lvl="2" algn="just"/>
            <a:r>
              <a:rPr lang="fr-FR" sz="1400" b="1" dirty="0">
                <a:cs typeface="Arial" panose="020B0604020202020204" pitchFamily="34" charset="0"/>
              </a:rPr>
              <a:t>Situation 1 : </a:t>
            </a:r>
            <a:r>
              <a:rPr lang="fr-FR" sz="1400" u="sng" dirty="0">
                <a:cs typeface="Arial" panose="020B0604020202020204" pitchFamily="34" charset="0"/>
              </a:rPr>
              <a:t>L’évolution du prix de vente au public de la spécialité a été prévue par convention avec l’entreprise </a:t>
            </a:r>
            <a:endParaRPr lang="en-GB" sz="1400" dirty="0">
              <a:cs typeface="Arial" panose="020B0604020202020204" pitchFamily="34" charset="0"/>
            </a:endParaRPr>
          </a:p>
          <a:p>
            <a:pPr marL="354013" algn="just"/>
            <a:r>
              <a:rPr lang="fr-FR" sz="1400" b="1" dirty="0">
                <a:cs typeface="Arial" panose="020B0604020202020204" pitchFamily="34" charset="0"/>
              </a:rPr>
              <a:t> </a:t>
            </a:r>
            <a:endParaRPr lang="en-GB" sz="1400" b="1" dirty="0">
              <a:cs typeface="Arial" panose="020B0604020202020204" pitchFamily="34" charset="0"/>
            </a:endParaRPr>
          </a:p>
          <a:p>
            <a:pPr marL="354013" lvl="2" algn="just"/>
            <a:r>
              <a:rPr lang="fr-FR" sz="1400" b="1" dirty="0">
                <a:cs typeface="Arial" panose="020B0604020202020204" pitchFamily="34" charset="0"/>
              </a:rPr>
              <a:t>Situation 2 </a:t>
            </a:r>
            <a:r>
              <a:rPr lang="fr-FR" sz="1400" dirty="0">
                <a:cs typeface="Arial" panose="020B0604020202020204" pitchFamily="34" charset="0"/>
              </a:rPr>
              <a:t>: </a:t>
            </a:r>
            <a:r>
              <a:rPr lang="fr-FR" sz="1400" u="sng" dirty="0">
                <a:cs typeface="Arial" panose="020B0604020202020204" pitchFamily="34" charset="0"/>
              </a:rPr>
              <a:t>L’évolution du prix de vente au public de la spécialité n’a pas été prévue par convention avec l’entreprise </a:t>
            </a:r>
            <a:endParaRPr lang="en-GB" sz="1400" dirty="0">
              <a:cs typeface="Arial" panose="020B0604020202020204" pitchFamily="34" charset="0"/>
            </a:endParaRPr>
          </a:p>
          <a:p>
            <a:pPr algn="just"/>
            <a:r>
              <a:rPr lang="fr-FR" sz="1400" dirty="0">
                <a:cs typeface="Arial" panose="020B0604020202020204" pitchFamily="34" charset="0"/>
              </a:rPr>
              <a:t> </a:t>
            </a:r>
            <a:endParaRPr lang="en-GB" sz="1400" dirty="0">
              <a:cs typeface="Arial" panose="020B0604020202020204" pitchFamily="34" charset="0"/>
            </a:endParaRPr>
          </a:p>
          <a:p>
            <a:pPr marL="720725" lvl="3" algn="just"/>
            <a:r>
              <a:rPr lang="fr-FR" sz="1400" u="sng" dirty="0">
                <a:cs typeface="Arial" panose="020B0604020202020204" pitchFamily="34" charset="0"/>
              </a:rPr>
              <a:t>Option 1 : Il existe des alternatives à la spécialité</a:t>
            </a:r>
            <a:r>
              <a:rPr lang="fr-FR" sz="1400" dirty="0">
                <a:cs typeface="Arial" panose="020B0604020202020204" pitchFamily="34" charset="0"/>
              </a:rPr>
              <a:t> : le CEPS </a:t>
            </a:r>
            <a:r>
              <a:rPr lang="fr-FR" sz="1400" b="1" dirty="0">
                <a:cs typeface="Arial" panose="020B0604020202020204" pitchFamily="34" charset="0"/>
              </a:rPr>
              <a:t>n’a pas</a:t>
            </a:r>
            <a:r>
              <a:rPr lang="fr-FR" sz="1400" dirty="0">
                <a:cs typeface="Arial" panose="020B0604020202020204" pitchFamily="34" charset="0"/>
              </a:rPr>
              <a:t> à prendre en considération la </a:t>
            </a:r>
            <a:r>
              <a:rPr lang="fr-FR" sz="1400" b="1" dirty="0">
                <a:cs typeface="Arial" panose="020B0604020202020204" pitchFamily="34" charset="0"/>
              </a:rPr>
              <a:t>hausse des coûts généraux de production</a:t>
            </a:r>
            <a:r>
              <a:rPr lang="fr-FR" sz="1400" dirty="0">
                <a:cs typeface="Arial" panose="020B0604020202020204" pitchFamily="34" charset="0"/>
              </a:rPr>
              <a:t>. </a:t>
            </a:r>
            <a:endParaRPr lang="en-GB" sz="1400" dirty="0">
              <a:cs typeface="Arial" panose="020B0604020202020204" pitchFamily="34" charset="0"/>
            </a:endParaRPr>
          </a:p>
          <a:p>
            <a:pPr marL="720725" algn="just"/>
            <a:r>
              <a:rPr lang="fr-FR" sz="1400" dirty="0">
                <a:cs typeface="Arial" panose="020B0604020202020204" pitchFamily="34" charset="0"/>
              </a:rPr>
              <a:t> </a:t>
            </a:r>
            <a:endParaRPr lang="en-GB" sz="1400" dirty="0">
              <a:cs typeface="Arial" panose="020B0604020202020204" pitchFamily="34" charset="0"/>
            </a:endParaRPr>
          </a:p>
          <a:p>
            <a:pPr marL="720725" lvl="3" algn="just"/>
            <a:r>
              <a:rPr lang="fr-FR" sz="1400" u="sng" dirty="0">
                <a:cs typeface="Arial" panose="020B0604020202020204" pitchFamily="34" charset="0"/>
              </a:rPr>
              <a:t>Option 2 : Il n’existe pas d’alternatives à la spécialité</a:t>
            </a:r>
            <a:r>
              <a:rPr lang="fr-FR" sz="1400" dirty="0">
                <a:cs typeface="Arial" panose="020B0604020202020204" pitchFamily="34" charset="0"/>
              </a:rPr>
              <a:t> : le CEPS </a:t>
            </a:r>
            <a:r>
              <a:rPr lang="fr-FR" sz="1400" b="1" dirty="0">
                <a:cs typeface="Arial" panose="020B0604020202020204" pitchFamily="34" charset="0"/>
              </a:rPr>
              <a:t>doit</a:t>
            </a:r>
            <a:r>
              <a:rPr lang="fr-FR" sz="1400" dirty="0">
                <a:cs typeface="Arial" panose="020B0604020202020204" pitchFamily="34" charset="0"/>
              </a:rPr>
              <a:t> prendre en considération les </a:t>
            </a:r>
            <a:r>
              <a:rPr lang="fr-FR" sz="1400" b="1" dirty="0">
                <a:cs typeface="Arial" panose="020B0604020202020204" pitchFamily="34" charset="0"/>
              </a:rPr>
              <a:t>dépenses que le laboratoire doit nécessairement exposer pour la mise sur le marché de la spécialité à l’exclusion des coûts résultant de la stratégie choisie par l’industriel</a:t>
            </a:r>
            <a:r>
              <a:rPr lang="fr-FR" sz="1400" dirty="0">
                <a:cs typeface="Arial" panose="020B0604020202020204" pitchFamily="34" charset="0"/>
              </a:rPr>
              <a:t>.</a:t>
            </a:r>
            <a:endParaRPr lang="en-GB" sz="1400" dirty="0">
              <a:cs typeface="Arial" panose="020B0604020202020204" pitchFamily="34" charset="0"/>
            </a:endParaRPr>
          </a:p>
          <a:p>
            <a:pPr algn="just"/>
            <a:r>
              <a:rPr lang="fr-FR" sz="1400" dirty="0">
                <a:cs typeface="Arial" panose="020B0604020202020204" pitchFamily="34" charset="0"/>
              </a:rPr>
              <a:t> </a:t>
            </a:r>
            <a:endParaRPr lang="en-GB" sz="1400" dirty="0">
              <a:cs typeface="Arial" panose="020B0604020202020204" pitchFamily="34" charset="0"/>
            </a:endParaRPr>
          </a:p>
          <a:p>
            <a:pPr algn="just"/>
            <a:r>
              <a:rPr lang="fr-FR" sz="1400" u="sng" dirty="0">
                <a:solidFill>
                  <a:srgbClr val="00B050"/>
                </a:solidFill>
                <a:cs typeface="Arial" panose="020B0604020202020204" pitchFamily="34" charset="0"/>
              </a:rPr>
              <a:t>Décision du CE</a:t>
            </a:r>
            <a:r>
              <a:rPr lang="fr-FR" sz="1400" dirty="0">
                <a:solidFill>
                  <a:srgbClr val="00B050"/>
                </a:solidFill>
                <a:cs typeface="Arial" panose="020B0604020202020204" pitchFamily="34" charset="0"/>
              </a:rPr>
              <a:t> : </a:t>
            </a:r>
            <a:r>
              <a:rPr lang="fr-FR" sz="1400" dirty="0">
                <a:cs typeface="Arial" panose="020B0604020202020204" pitchFamily="34" charset="0"/>
              </a:rPr>
              <a:t>Le CE estime que la société requérante n’est pas fondée à demander l’annulation des décisions qu’elle attaque.</a:t>
            </a:r>
            <a:endParaRPr lang="en-GB" sz="1400" dirty="0">
              <a:cs typeface="Arial" panose="020B0604020202020204" pitchFamily="34" charset="0"/>
            </a:endParaRPr>
          </a:p>
        </p:txBody>
      </p:sp>
    </p:spTree>
    <p:extLst>
      <p:ext uri="{BB962C8B-B14F-4D97-AF65-F5344CB8AC3E}">
        <p14:creationId xmlns:p14="http://schemas.microsoft.com/office/powerpoint/2010/main" val="2943839150"/>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3649C-31FB-1BF0-6317-BF4D05A9D2D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991737A-EDD5-0E53-9F71-C57DBA21EC15}"/>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B7C41743-D23A-47EC-413F-31C0DB3AE728}"/>
              </a:ext>
            </a:extLst>
          </p:cNvPr>
          <p:cNvSpPr txBox="1"/>
          <p:nvPr/>
        </p:nvSpPr>
        <p:spPr>
          <a:xfrm>
            <a:off x="450875" y="436344"/>
            <a:ext cx="11113051" cy="4739759"/>
          </a:xfrm>
          <a:prstGeom prst="rect">
            <a:avLst/>
          </a:prstGeom>
          <a:noFill/>
        </p:spPr>
        <p:txBody>
          <a:bodyPr wrap="square">
            <a:spAutoFit/>
          </a:bodyPr>
          <a:lstStyle/>
          <a:p>
            <a:pPr algn="ctr"/>
            <a:r>
              <a:rPr lang="en-GB" b="1" u="sng" dirty="0">
                <a:solidFill>
                  <a:srgbClr val="0070C0"/>
                </a:solidFill>
                <a:cs typeface="Arial" panose="020B0604020202020204" pitchFamily="34" charset="0"/>
              </a:rPr>
              <a:t>EN SYNTHESE</a:t>
            </a:r>
          </a:p>
          <a:p>
            <a:endParaRPr lang="en-GB" sz="1100" dirty="0">
              <a:cs typeface="Arial" panose="020B0604020202020204" pitchFamily="34" charset="0"/>
            </a:endParaRPr>
          </a:p>
          <a:p>
            <a:endParaRPr lang="en-GB" sz="1100" dirty="0">
              <a:cs typeface="Arial" panose="020B0604020202020204" pitchFamily="34" charset="0"/>
            </a:endParaRPr>
          </a:p>
          <a:p>
            <a:endParaRPr lang="en-GB" sz="1100" dirty="0">
              <a:cs typeface="Arial" panose="020B0604020202020204" pitchFamily="34" charset="0"/>
            </a:endParaRPr>
          </a:p>
          <a:p>
            <a:pPr lvl="0" algn="just"/>
            <a:r>
              <a:rPr lang="fr-FR" sz="1600" u="sng" dirty="0">
                <a:solidFill>
                  <a:srgbClr val="0070C0"/>
                </a:solidFill>
                <a:cs typeface="Arial" panose="020B0604020202020204" pitchFamily="34" charset="0"/>
              </a:rPr>
              <a:t>Sur la fixation du prix</a:t>
            </a:r>
            <a:r>
              <a:rPr lang="fr-FR" sz="1600" dirty="0">
                <a:cs typeface="Arial" panose="020B0604020202020204" pitchFamily="34" charset="0"/>
              </a:rPr>
              <a:t>, le CEPS n’est pas tenu de se fonder sur l’ensemble des critères mentionnés par l’article L. 162-16-4 du CSS. Il </a:t>
            </a:r>
            <a:r>
              <a:rPr lang="fr-FR" sz="1600" b="1" dirty="0">
                <a:cs typeface="Arial" panose="020B0604020202020204" pitchFamily="34" charset="0"/>
              </a:rPr>
              <a:t>peut prendre en compte un seul critère </a:t>
            </a:r>
            <a:r>
              <a:rPr lang="fr-FR" sz="1600" dirty="0">
                <a:cs typeface="Arial" panose="020B0604020202020204" pitchFamily="34" charset="0"/>
              </a:rPr>
              <a:t>tel que les prix des médicaments à même visée thérapeutique, dès lors qu’il est de nature à justifier sa décision. </a:t>
            </a:r>
            <a:endParaRPr lang="en-GB" sz="1600" dirty="0">
              <a:cs typeface="Arial" panose="020B0604020202020204" pitchFamily="34" charset="0"/>
            </a:endParaRPr>
          </a:p>
          <a:p>
            <a:pPr algn="just"/>
            <a:r>
              <a:rPr lang="fr-FR" sz="1600" dirty="0">
                <a:cs typeface="Arial" panose="020B0604020202020204" pitchFamily="34" charset="0"/>
              </a:rPr>
              <a:t> </a:t>
            </a:r>
            <a:endParaRPr lang="en-GB" sz="1600" dirty="0">
              <a:cs typeface="Arial" panose="020B0604020202020204" pitchFamily="34" charset="0"/>
            </a:endParaRPr>
          </a:p>
          <a:p>
            <a:pPr lvl="0" algn="just"/>
            <a:r>
              <a:rPr lang="fr-FR" sz="1600" u="sng" dirty="0">
                <a:solidFill>
                  <a:srgbClr val="0070C0"/>
                </a:solidFill>
                <a:cs typeface="Arial" panose="020B0604020202020204" pitchFamily="34" charset="0"/>
              </a:rPr>
              <a:t>Sur la modification du prix</a:t>
            </a:r>
            <a:r>
              <a:rPr lang="fr-FR" sz="1600" dirty="0">
                <a:cs typeface="Arial" panose="020B0604020202020204" pitchFamily="34" charset="0"/>
              </a:rPr>
              <a:t>, </a:t>
            </a:r>
            <a:r>
              <a:rPr lang="fr-FR" sz="1600" b="1" dirty="0">
                <a:cs typeface="Arial" panose="020B0604020202020204" pitchFamily="34" charset="0"/>
              </a:rPr>
              <a:t>les critères de l’article L. 162-16-4 du CSS ne sont pas exhaustifs</a:t>
            </a:r>
            <a:r>
              <a:rPr lang="fr-FR" sz="1600" dirty="0">
                <a:cs typeface="Arial" panose="020B0604020202020204" pitchFamily="34" charset="0"/>
              </a:rPr>
              <a:t>. Lorsque l’évolution du prix de vente au public de la spécialité n’a pas été prévue par convention avec l’exploitant, le CEPS </a:t>
            </a:r>
            <a:r>
              <a:rPr lang="fr-FR" sz="1600" b="1" dirty="0">
                <a:cs typeface="Arial" panose="020B0604020202020204" pitchFamily="34" charset="0"/>
              </a:rPr>
              <a:t>peut être tenu ou non</a:t>
            </a:r>
            <a:r>
              <a:rPr lang="fr-FR" sz="1600" dirty="0">
                <a:cs typeface="Arial" panose="020B0604020202020204" pitchFamily="34" charset="0"/>
              </a:rPr>
              <a:t>, en fonction de l’existence d’alternatives thérapeutiques à la spécialité, </a:t>
            </a:r>
            <a:r>
              <a:rPr lang="fr-FR" sz="1600" b="1" dirty="0">
                <a:cs typeface="Arial" panose="020B0604020202020204" pitchFamily="34" charset="0"/>
              </a:rPr>
              <a:t>de prendre en compte</a:t>
            </a:r>
            <a:r>
              <a:rPr lang="fr-FR" sz="1600" dirty="0">
                <a:cs typeface="Arial" panose="020B0604020202020204" pitchFamily="34" charset="0"/>
              </a:rPr>
              <a:t> certains critères, comme les </a:t>
            </a:r>
            <a:r>
              <a:rPr lang="fr-FR" sz="1600" b="1" dirty="0">
                <a:cs typeface="Arial" panose="020B0604020202020204" pitchFamily="34" charset="0"/>
              </a:rPr>
              <a:t>dépenses que le laboratoire doit nécessairement exposer pour la mise sur le marché de la spécialité</a:t>
            </a:r>
            <a:r>
              <a:rPr lang="fr-FR" sz="1600" dirty="0">
                <a:cs typeface="Arial" panose="020B0604020202020204" pitchFamily="34" charset="0"/>
              </a:rPr>
              <a:t>.</a:t>
            </a:r>
            <a:endParaRPr lang="en-GB" sz="1600" dirty="0">
              <a:cs typeface="Arial" panose="020B0604020202020204" pitchFamily="34" charset="0"/>
            </a:endParaRPr>
          </a:p>
          <a:p>
            <a:pPr algn="just"/>
            <a:r>
              <a:rPr lang="fr-FR" sz="1600" dirty="0">
                <a:cs typeface="Arial" panose="020B0604020202020204" pitchFamily="34" charset="0"/>
              </a:rPr>
              <a:t> </a:t>
            </a:r>
          </a:p>
          <a:p>
            <a:pPr algn="just"/>
            <a:endParaRPr lang="en-GB" sz="1600" dirty="0">
              <a:cs typeface="Arial" panose="020B0604020202020204" pitchFamily="34" charset="0"/>
            </a:endParaRPr>
          </a:p>
          <a:p>
            <a:pPr lvl="0" algn="just"/>
            <a:r>
              <a:rPr lang="fr-FR" sz="1600" dirty="0">
                <a:latin typeface="+mj-lt"/>
                <a:cs typeface="Arial" panose="020B0604020202020204" pitchFamily="34" charset="0"/>
              </a:rPr>
              <a:t>Le </a:t>
            </a:r>
            <a:r>
              <a:rPr lang="fr-FR" sz="1600" b="1" dirty="0">
                <a:solidFill>
                  <a:srgbClr val="0070C0"/>
                </a:solidFill>
                <a:latin typeface="+mj-lt"/>
                <a:cs typeface="Arial" panose="020B0604020202020204" pitchFamily="34" charset="0"/>
              </a:rPr>
              <a:t>contrôle juridictionnel </a:t>
            </a:r>
            <a:r>
              <a:rPr lang="fr-FR" sz="1600" dirty="0">
                <a:latin typeface="+mj-lt"/>
                <a:cs typeface="Arial" panose="020B0604020202020204" pitchFamily="34" charset="0"/>
              </a:rPr>
              <a:t>fait preuve d’une certaine </a:t>
            </a:r>
            <a:r>
              <a:rPr lang="fr-FR" sz="1600" b="1" dirty="0">
                <a:solidFill>
                  <a:srgbClr val="0070C0"/>
                </a:solidFill>
                <a:latin typeface="+mj-lt"/>
                <a:cs typeface="Arial" panose="020B0604020202020204" pitchFamily="34" charset="0"/>
              </a:rPr>
              <a:t>retenue</a:t>
            </a:r>
            <a:r>
              <a:rPr lang="fr-FR" sz="1600" dirty="0">
                <a:latin typeface="+mj-lt"/>
                <a:cs typeface="Arial" panose="020B0604020202020204" pitchFamily="34" charset="0"/>
              </a:rPr>
              <a:t> : le juge vérifie la légalité externe et interne, dont l’absence d’erreur manifeste d’appréciation et le respect des critères légaux, de la décision prise par le CEPS, mais ne rentre pas dans une expertise </a:t>
            </a:r>
            <a:r>
              <a:rPr lang="fr-FR" sz="1600" dirty="0" err="1">
                <a:latin typeface="+mj-lt"/>
                <a:cs typeface="Arial" panose="020B0604020202020204" pitchFamily="34" charset="0"/>
              </a:rPr>
              <a:t>medico</a:t>
            </a:r>
            <a:r>
              <a:rPr lang="fr-FR" sz="1600" dirty="0">
                <a:latin typeface="+mj-lt"/>
                <a:cs typeface="Arial" panose="020B0604020202020204" pitchFamily="34" charset="0"/>
              </a:rPr>
              <a:t>-économique. </a:t>
            </a:r>
            <a:r>
              <a:rPr lang="fr-FR" sz="1600" b="1" u="sng" dirty="0">
                <a:latin typeface="+mj-lt"/>
                <a:cs typeface="Arial" panose="020B0604020202020204" pitchFamily="34" charset="0"/>
              </a:rPr>
              <a:t>Il laisse donc une très large marge d’appréciation au CEPS.</a:t>
            </a:r>
            <a:endParaRPr lang="en-GB" sz="1600" b="1" u="sng" dirty="0">
              <a:latin typeface="+mj-lt"/>
              <a:cs typeface="Arial" panose="020B0604020202020204" pitchFamily="34" charset="0"/>
            </a:endParaRPr>
          </a:p>
          <a:p>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5941120"/>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CB1AC-DFCA-8262-24F0-F62F3670A61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EFC9E2-052C-4854-6EE9-A48EAD74B0BA}"/>
              </a:ext>
            </a:extLst>
          </p:cNvPr>
          <p:cNvSpPr>
            <a:spLocks noGrp="1"/>
          </p:cNvSpPr>
          <p:nvPr>
            <p:ph type="sldNum" sz="quarter" idx="2"/>
          </p:nvPr>
        </p:nvSpPr>
        <p:spPr/>
        <p:txBody>
          <a:bodyPr/>
          <a:lstStyle/>
          <a:p>
            <a:fld id="{86CB4B4D-7CA3-9044-876B-883B54F8677D}" type="slidenum">
              <a:rPr lang="en-GB" smtClean="0"/>
              <a:pPr/>
              <a:t>48</a:t>
            </a:fld>
            <a:endParaRPr lang="en-GB"/>
          </a:p>
        </p:txBody>
      </p:sp>
      <p:sp>
        <p:nvSpPr>
          <p:cNvPr id="3" name="TextBox 2">
            <a:extLst>
              <a:ext uri="{FF2B5EF4-FFF2-40B4-BE49-F238E27FC236}">
                <a16:creationId xmlns:a16="http://schemas.microsoft.com/office/drawing/2014/main" id="{91EEF42F-FAC7-904C-B666-F0613CDD5320}"/>
              </a:ext>
            </a:extLst>
          </p:cNvPr>
          <p:cNvSpPr txBox="1"/>
          <p:nvPr/>
        </p:nvSpPr>
        <p:spPr>
          <a:xfrm>
            <a:off x="3017520" y="2464893"/>
            <a:ext cx="6412230" cy="808074"/>
          </a:xfrm>
          <a:prstGeom prst="rect">
            <a:avLst/>
          </a:prstGeom>
          <a:noFill/>
        </p:spPr>
        <p:txBody>
          <a:bodyPr wrap="square" lIns="0" tIns="0" rIns="0" bIns="0" rtlCol="0">
            <a:noAutofit/>
          </a:bodyPr>
          <a:lstStyle/>
          <a:p>
            <a:pPr algn="ctr"/>
            <a:r>
              <a:rPr lang="fr-FR" sz="2400" b="1" u="sng" dirty="0">
                <a:solidFill>
                  <a:srgbClr val="FA0410"/>
                </a:solidFill>
                <a:latin typeface="+mj-lt"/>
              </a:rPr>
              <a:t>La chaine de distribution pharmaceutique </a:t>
            </a:r>
            <a:endParaRPr lang="en-GB" sz="2400" dirty="0">
              <a:solidFill>
                <a:srgbClr val="FA0410"/>
              </a:solidFill>
              <a:latin typeface="+mj-lt"/>
            </a:endParaRPr>
          </a:p>
          <a:p>
            <a:pPr algn="ctr"/>
            <a:r>
              <a:rPr lang="fr-FR" sz="2400" b="1" u="sng" dirty="0">
                <a:solidFill>
                  <a:srgbClr val="FA0410"/>
                </a:solidFill>
                <a:latin typeface="+mj-lt"/>
              </a:rPr>
              <a:t>Rapport IGAS</a:t>
            </a:r>
            <a:r>
              <a:rPr lang="fr-FR" sz="2400" dirty="0">
                <a:solidFill>
                  <a:srgbClr val="FA0410"/>
                </a:solidFill>
                <a:latin typeface="+mj-lt"/>
              </a:rPr>
              <a:t> (Inspection générale des affaires sociales)</a:t>
            </a:r>
            <a:r>
              <a:rPr lang="fr-FR" sz="2400" b="1" u="sng" dirty="0">
                <a:solidFill>
                  <a:srgbClr val="FA0410"/>
                </a:solidFill>
                <a:latin typeface="+mj-lt"/>
              </a:rPr>
              <a:t> - IGF</a:t>
            </a:r>
            <a:r>
              <a:rPr lang="fr-FR" sz="2400" dirty="0">
                <a:solidFill>
                  <a:srgbClr val="FA0410"/>
                </a:solidFill>
                <a:latin typeface="+mj-lt"/>
              </a:rPr>
              <a:t> (Inspection générale des finances)</a:t>
            </a:r>
            <a:r>
              <a:rPr lang="fr-FR" sz="2400" b="1" u="sng" dirty="0">
                <a:solidFill>
                  <a:srgbClr val="FA0410"/>
                </a:solidFill>
                <a:latin typeface="+mj-lt"/>
              </a:rPr>
              <a:t>, janvier 2026 </a:t>
            </a:r>
            <a:endParaRPr lang="en-GB" sz="2400" dirty="0">
              <a:solidFill>
                <a:srgbClr val="FA0410"/>
              </a:solidFill>
              <a:latin typeface="+mj-lt"/>
            </a:endParaRPr>
          </a:p>
        </p:txBody>
      </p:sp>
    </p:spTree>
    <p:extLst>
      <p:ext uri="{BB962C8B-B14F-4D97-AF65-F5344CB8AC3E}">
        <p14:creationId xmlns:p14="http://schemas.microsoft.com/office/powerpoint/2010/main" val="3135301041"/>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D13B7-FE78-B66E-DEF3-D85F2E53CDD3}"/>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AB03548-D2B7-033F-A1F8-183375F54572}"/>
              </a:ext>
            </a:extLst>
          </p:cNvPr>
          <p:cNvSpPr>
            <a:spLocks noGrp="1"/>
          </p:cNvSpPr>
          <p:nvPr>
            <p:ph type="sldNum" sz="quarter" idx="2"/>
          </p:nvPr>
        </p:nvSpPr>
        <p:spPr/>
        <p:txBody>
          <a:bodyPr/>
          <a:lstStyle/>
          <a:p>
            <a:fld id="{86CB4B4D-7CA3-9044-876B-883B54F8677D}" type="slidenum">
              <a:rPr lang="en-GB" smtClean="0"/>
              <a:pPr/>
              <a:t>49</a:t>
            </a:fld>
            <a:endParaRPr lang="en-GB"/>
          </a:p>
        </p:txBody>
      </p:sp>
      <p:sp>
        <p:nvSpPr>
          <p:cNvPr id="4" name="ZoneTexte 3">
            <a:extLst>
              <a:ext uri="{FF2B5EF4-FFF2-40B4-BE49-F238E27FC236}">
                <a16:creationId xmlns:a16="http://schemas.microsoft.com/office/drawing/2014/main" id="{70B847C9-34A9-6EDF-2ACC-E92983C5877D}"/>
              </a:ext>
            </a:extLst>
          </p:cNvPr>
          <p:cNvSpPr txBox="1"/>
          <p:nvPr/>
        </p:nvSpPr>
        <p:spPr>
          <a:xfrm>
            <a:off x="596646" y="232978"/>
            <a:ext cx="10783658" cy="6463308"/>
          </a:xfrm>
          <a:prstGeom prst="rect">
            <a:avLst/>
          </a:prstGeom>
          <a:noFill/>
        </p:spPr>
        <p:txBody>
          <a:bodyPr wrap="square">
            <a:spAutoFit/>
          </a:bodyPr>
          <a:lstStyle/>
          <a:p>
            <a:r>
              <a:rPr lang="fr-FR" sz="1600" b="1" dirty="0">
                <a:solidFill>
                  <a:srgbClr val="0070C0"/>
                </a:solidFill>
                <a:latin typeface="+mj-lt"/>
              </a:rPr>
              <a:t>I. Contexte, objectifs et périmètre de la mission</a:t>
            </a:r>
            <a:endParaRPr lang="en-GB" sz="1600" b="1" dirty="0">
              <a:solidFill>
                <a:srgbClr val="0070C0"/>
              </a:solidFill>
              <a:latin typeface="+mj-lt"/>
            </a:endParaRPr>
          </a:p>
          <a:p>
            <a:r>
              <a:rPr lang="fr-FR" sz="1600" b="1" dirty="0"/>
              <a:t> </a:t>
            </a:r>
            <a:endParaRPr lang="en-GB" sz="1600" dirty="0"/>
          </a:p>
          <a:p>
            <a:r>
              <a:rPr lang="fr-FR" sz="1600" b="1" dirty="0">
                <a:solidFill>
                  <a:srgbClr val="00B0F0"/>
                </a:solidFill>
              </a:rPr>
              <a:t>A. Origine de la mission IGAS–IGF</a:t>
            </a:r>
            <a:endParaRPr lang="en-GB" sz="1600" dirty="0">
              <a:solidFill>
                <a:srgbClr val="00B0F0"/>
              </a:solidFill>
            </a:endParaRPr>
          </a:p>
          <a:p>
            <a:pPr lvl="0"/>
            <a:r>
              <a:rPr lang="fr-FR" sz="1600" dirty="0"/>
              <a:t>Lettre de mission du 6 octobre 2025 confiant à l’IGF et à l’IGAS une analyse de la chaîne de distribution et de dispensation du médicament, centrée sur les génériques et biosimilaires.</a:t>
            </a:r>
            <a:endParaRPr lang="en-GB" sz="1600" dirty="0"/>
          </a:p>
          <a:p>
            <a:pPr lvl="0"/>
            <a:r>
              <a:rPr lang="en-GB" sz="1600" u="sng" dirty="0" err="1"/>
              <a:t>Contexte</a:t>
            </a:r>
            <a:r>
              <a:rPr lang="en-GB" sz="1600" dirty="0"/>
              <a:t> :</a:t>
            </a:r>
          </a:p>
          <a:p>
            <a:pPr marL="742950" lvl="1" indent="-285750">
              <a:buFontTx/>
              <a:buChar char="-"/>
            </a:pPr>
            <a:r>
              <a:rPr lang="fr-FR" sz="1600" b="1" dirty="0">
                <a:latin typeface="+mj-lt"/>
              </a:rPr>
              <a:t>Mouvement social des officines en septembre 2025 </a:t>
            </a:r>
            <a:r>
              <a:rPr lang="fr-FR" sz="1600" dirty="0"/>
              <a:t>lié à la baisse envisagée des plafonds de remises pour les génériques (génériques 40 → 20 %, biosimilaires 2,5 → 15 %) .</a:t>
            </a:r>
            <a:endParaRPr lang="en-GB" sz="1600" dirty="0"/>
          </a:p>
          <a:p>
            <a:pPr marL="742950" lvl="1" indent="-285750">
              <a:buFontTx/>
              <a:buChar char="-"/>
            </a:pPr>
            <a:r>
              <a:rPr lang="fr-FR" sz="1600" dirty="0"/>
              <a:t>Inscription des plafonds de remises dans la LFSS 2026.</a:t>
            </a:r>
            <a:r>
              <a:rPr lang="en-GB" sz="1600" dirty="0"/>
              <a:t> (</a:t>
            </a:r>
            <a:r>
              <a:rPr lang="fr-FR" sz="1600" dirty="0"/>
              <a:t>40 % génériques, 20 % biosimilaires).</a:t>
            </a:r>
            <a:endParaRPr lang="en-GB" sz="1600" dirty="0"/>
          </a:p>
          <a:p>
            <a:endParaRPr lang="en-GB" sz="1600" b="1" dirty="0">
              <a:solidFill>
                <a:srgbClr val="00B0F0"/>
              </a:solidFill>
            </a:endParaRPr>
          </a:p>
          <a:p>
            <a:r>
              <a:rPr lang="en-GB" sz="1600" b="1" dirty="0">
                <a:solidFill>
                  <a:srgbClr val="00B0F0"/>
                </a:solidFill>
              </a:rPr>
              <a:t>B. </a:t>
            </a:r>
            <a:r>
              <a:rPr lang="en-GB" sz="1600" b="1" dirty="0" err="1">
                <a:solidFill>
                  <a:srgbClr val="00B0F0"/>
                </a:solidFill>
              </a:rPr>
              <a:t>Périmètre</a:t>
            </a:r>
            <a:r>
              <a:rPr lang="en-GB" sz="1600" b="1" dirty="0">
                <a:solidFill>
                  <a:srgbClr val="00B0F0"/>
                </a:solidFill>
              </a:rPr>
              <a:t> et </a:t>
            </a:r>
            <a:r>
              <a:rPr lang="en-GB" sz="1600" b="1" dirty="0" err="1">
                <a:solidFill>
                  <a:srgbClr val="00B0F0"/>
                </a:solidFill>
              </a:rPr>
              <a:t>méthodes</a:t>
            </a:r>
            <a:endParaRPr lang="en-GB" sz="1600" dirty="0">
              <a:solidFill>
                <a:srgbClr val="00B0F0"/>
              </a:solidFill>
            </a:endParaRPr>
          </a:p>
          <a:p>
            <a:pPr marL="285750" lvl="0" indent="-285750">
              <a:buFontTx/>
              <a:buChar char="-"/>
            </a:pPr>
            <a:r>
              <a:rPr lang="fr-FR" sz="1600" u="sng" dirty="0"/>
              <a:t>Chaîne analysée </a:t>
            </a:r>
            <a:r>
              <a:rPr lang="fr-FR" sz="1600" dirty="0"/>
              <a:t>: fabricants, GR, dépositaires, officines, centrales d’achat/courtiers/structures de regroupement, groupements.</a:t>
            </a:r>
            <a:endParaRPr lang="en-GB" sz="1600" dirty="0"/>
          </a:p>
          <a:p>
            <a:pPr marL="285750" lvl="0" indent="-285750">
              <a:buFontTx/>
              <a:buChar char="-"/>
            </a:pPr>
            <a:r>
              <a:rPr lang="en-GB" sz="1600" u="sng" dirty="0" err="1"/>
              <a:t>Méthode</a:t>
            </a:r>
            <a:r>
              <a:rPr lang="en-GB" sz="1600" dirty="0"/>
              <a:t> :</a:t>
            </a:r>
          </a:p>
          <a:p>
            <a:pPr marL="742950" lvl="1" indent="-285750">
              <a:buFontTx/>
              <a:buChar char="-"/>
            </a:pPr>
            <a:r>
              <a:rPr lang="fr-FR" sz="1600" dirty="0"/>
              <a:t>Analyse de données CEPS, CNAM, données fiscales.</a:t>
            </a:r>
            <a:endParaRPr lang="en-GB" sz="1600" dirty="0"/>
          </a:p>
          <a:p>
            <a:pPr marL="742950" lvl="1" indent="-285750">
              <a:buFontTx/>
              <a:buChar char="-"/>
            </a:pPr>
            <a:r>
              <a:rPr lang="fr-FR" sz="1600" dirty="0"/>
              <a:t>Questionnaires à 10 laboratoires et 16 officines.</a:t>
            </a:r>
            <a:endParaRPr lang="en-GB" sz="1600" dirty="0"/>
          </a:p>
          <a:p>
            <a:pPr marL="742950" lvl="1" indent="-285750">
              <a:buFontTx/>
              <a:buChar char="-"/>
            </a:pPr>
            <a:r>
              <a:rPr lang="fr-FR" sz="1600" dirty="0"/>
              <a:t>Analyse de contrats (laboratoires–GR, laboratoires–groupements, laboratoires–officines, groupements–officines).</a:t>
            </a:r>
            <a:endParaRPr lang="en-GB" sz="1600" dirty="0"/>
          </a:p>
          <a:p>
            <a:endParaRPr lang="en-GB" sz="1600" b="1" dirty="0">
              <a:solidFill>
                <a:srgbClr val="00B0F0"/>
              </a:solidFill>
            </a:endParaRPr>
          </a:p>
          <a:p>
            <a:r>
              <a:rPr lang="en-GB" sz="1600" b="1" dirty="0">
                <a:solidFill>
                  <a:srgbClr val="00B0F0"/>
                </a:solidFill>
              </a:rPr>
              <a:t>C. </a:t>
            </a:r>
            <a:r>
              <a:rPr lang="en-GB" sz="1600" b="1" dirty="0" err="1">
                <a:solidFill>
                  <a:srgbClr val="00B0F0"/>
                </a:solidFill>
              </a:rPr>
              <a:t>Problématique</a:t>
            </a:r>
            <a:r>
              <a:rPr lang="en-GB" sz="1600" b="1" dirty="0">
                <a:solidFill>
                  <a:srgbClr val="00B0F0"/>
                </a:solidFill>
              </a:rPr>
              <a:t> centrale</a:t>
            </a:r>
            <a:endParaRPr lang="en-GB" sz="1600" dirty="0">
              <a:solidFill>
                <a:srgbClr val="00B0F0"/>
              </a:solidFill>
            </a:endParaRPr>
          </a:p>
          <a:p>
            <a:pPr lvl="0"/>
            <a:r>
              <a:rPr lang="fr-FR" sz="1600" dirty="0"/>
              <a:t>Comment réguler économiquement la filière génériques / biosimilaires, en :</a:t>
            </a:r>
            <a:endParaRPr lang="en-GB" sz="1600" dirty="0"/>
          </a:p>
          <a:p>
            <a:pPr marL="742950" lvl="1" indent="-285750">
              <a:buFontTx/>
              <a:buChar char="-"/>
            </a:pPr>
            <a:r>
              <a:rPr lang="fr-FR" sz="1600" dirty="0"/>
              <a:t>maîtrisant les dépenses publiques de médicaments ;</a:t>
            </a:r>
            <a:endParaRPr lang="en-GB" sz="1600" dirty="0"/>
          </a:p>
          <a:p>
            <a:pPr marL="742950" lvl="1" indent="-285750">
              <a:buFontTx/>
              <a:buChar char="-"/>
            </a:pPr>
            <a:r>
              <a:rPr lang="fr-FR" sz="1600" dirty="0"/>
              <a:t>préservant le maillage territorial des officines ;</a:t>
            </a:r>
            <a:endParaRPr lang="en-GB" sz="1600" dirty="0"/>
          </a:p>
          <a:p>
            <a:pPr marL="742950" lvl="1" indent="-285750">
              <a:buFontTx/>
              <a:buChar char="-"/>
            </a:pPr>
            <a:r>
              <a:rPr lang="fr-FR" sz="1600" dirty="0"/>
              <a:t>rendant transparents les flux financiers et les relations commerciales ;</a:t>
            </a:r>
            <a:endParaRPr lang="en-GB" sz="1600" dirty="0"/>
          </a:p>
          <a:p>
            <a:pPr marL="742950" lvl="1" indent="-285750">
              <a:buFontTx/>
              <a:buChar char="-"/>
            </a:pPr>
            <a:r>
              <a:rPr lang="fr-FR" sz="1600" dirty="0"/>
              <a:t>donnant au CEPS les moyens d’une politique de prix éclairée.</a:t>
            </a:r>
            <a:endParaRPr lang="en-GB" sz="1600" dirty="0"/>
          </a:p>
          <a:p>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3116598"/>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5BCD2-3AC3-86FC-3CD3-E68FF4D4E580}"/>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F8374D3-0733-2B95-7EC3-0DAF7DDCADB1}"/>
              </a:ext>
            </a:extLst>
          </p:cNvPr>
          <p:cNvSpPr>
            <a:spLocks noGrp="1"/>
          </p:cNvSpPr>
          <p:nvPr>
            <p:ph type="sldNum" sz="quarter" idx="2"/>
          </p:nvPr>
        </p:nvSpPr>
        <p:spPr/>
        <p:txBody>
          <a:bodyPr/>
          <a:lstStyle/>
          <a:p>
            <a:fld id="{86CB4B4D-7CA3-9044-876B-883B54F8677D}" type="slidenum">
              <a:rPr lang="en-GB" smtClean="0"/>
              <a:pPr/>
              <a:t>50</a:t>
            </a:fld>
            <a:endParaRPr lang="en-GB"/>
          </a:p>
        </p:txBody>
      </p:sp>
      <p:sp>
        <p:nvSpPr>
          <p:cNvPr id="4" name="ZoneTexte 3">
            <a:extLst>
              <a:ext uri="{FF2B5EF4-FFF2-40B4-BE49-F238E27FC236}">
                <a16:creationId xmlns:a16="http://schemas.microsoft.com/office/drawing/2014/main" id="{534C201F-FBD1-661F-FA23-2024AA23AFDA}"/>
              </a:ext>
            </a:extLst>
          </p:cNvPr>
          <p:cNvSpPr txBox="1"/>
          <p:nvPr/>
        </p:nvSpPr>
        <p:spPr>
          <a:xfrm>
            <a:off x="596646" y="519869"/>
            <a:ext cx="10783658" cy="6001643"/>
          </a:xfrm>
          <a:prstGeom prst="rect">
            <a:avLst/>
          </a:prstGeom>
          <a:noFill/>
        </p:spPr>
        <p:txBody>
          <a:bodyPr wrap="square">
            <a:spAutoFit/>
          </a:bodyPr>
          <a:lstStyle/>
          <a:p>
            <a:r>
              <a:rPr lang="fr-FR" sz="1600" b="1" dirty="0">
                <a:solidFill>
                  <a:srgbClr val="0070C0"/>
                </a:solidFill>
                <a:latin typeface="+mj-lt"/>
              </a:rPr>
              <a:t>II. Acteurs clés et cadre de la rémunération</a:t>
            </a:r>
          </a:p>
          <a:p>
            <a:endParaRPr lang="en-GB" sz="1600" b="1" dirty="0">
              <a:solidFill>
                <a:srgbClr val="0070C0"/>
              </a:solidFill>
            </a:endParaRPr>
          </a:p>
          <a:p>
            <a:r>
              <a:rPr lang="fr-FR" sz="1600" b="1" dirty="0">
                <a:solidFill>
                  <a:srgbClr val="00B0F0"/>
                </a:solidFill>
              </a:rPr>
              <a:t>A. Les acteurs clés et leurs rôles</a:t>
            </a:r>
            <a:endParaRPr lang="en-GB" sz="1600" dirty="0">
              <a:solidFill>
                <a:srgbClr val="00B0F0"/>
              </a:solidFill>
            </a:endParaRPr>
          </a:p>
          <a:p>
            <a:pPr marL="285750" indent="-285750">
              <a:buFontTx/>
              <a:buChar char="-"/>
            </a:pPr>
            <a:r>
              <a:rPr lang="en-GB" sz="1600" b="1" dirty="0"/>
              <a:t>Laboratoires</a:t>
            </a:r>
          </a:p>
          <a:p>
            <a:pPr marL="285750" indent="-285750">
              <a:buFontTx/>
              <a:buChar char="-"/>
            </a:pPr>
            <a:r>
              <a:rPr lang="en-GB" sz="1600" b="1" dirty="0"/>
              <a:t>GR </a:t>
            </a:r>
            <a:r>
              <a:rPr lang="en-GB" sz="1600" dirty="0"/>
              <a:t>(</a:t>
            </a:r>
            <a:r>
              <a:rPr lang="fr-FR" sz="1600" dirty="0"/>
              <a:t>Génériques : 80 % via GR, 20 % en vente directe</a:t>
            </a:r>
            <a:r>
              <a:rPr lang="en-GB" sz="1600" dirty="0"/>
              <a:t> / </a:t>
            </a:r>
            <a:r>
              <a:rPr lang="fr-FR" sz="1600" dirty="0"/>
              <a:t>Biosimilaires : 96 % via GR, 4 % en vente directe)</a:t>
            </a:r>
            <a:endParaRPr lang="en-GB" sz="1600" dirty="0"/>
          </a:p>
          <a:p>
            <a:pPr marL="285750" indent="-285750">
              <a:buFontTx/>
              <a:buChar char="-"/>
            </a:pPr>
            <a:r>
              <a:rPr lang="en-GB" sz="1600" b="1" dirty="0" err="1"/>
              <a:t>Officines</a:t>
            </a:r>
            <a:endParaRPr lang="en-GB" sz="1600" b="1" dirty="0"/>
          </a:p>
          <a:p>
            <a:pPr marL="742950" lvl="1" indent="-285750">
              <a:buFontTx/>
              <a:buChar char="-"/>
            </a:pPr>
            <a:r>
              <a:rPr lang="fr-FR" sz="1600" dirty="0"/>
              <a:t>Baisse de 9 % du nombre d’officines entre 2017 et 2024 </a:t>
            </a:r>
            <a:endParaRPr lang="en-GB" sz="1600" dirty="0"/>
          </a:p>
          <a:p>
            <a:pPr marL="742950" lvl="1" indent="-285750">
              <a:buFontTx/>
              <a:buChar char="-"/>
            </a:pPr>
            <a:r>
              <a:rPr lang="fr-FR" sz="1600" dirty="0"/>
              <a:t>EBE en baisse de 11 % en dix ans </a:t>
            </a:r>
            <a:endParaRPr lang="en-GB" sz="1600" dirty="0"/>
          </a:p>
          <a:p>
            <a:pPr marL="742950" lvl="1" indent="-285750">
              <a:buFontTx/>
              <a:buChar char="-"/>
            </a:pPr>
            <a:r>
              <a:rPr lang="fr-FR" sz="1600" dirty="0"/>
              <a:t>Rémunération des titulaires : baisse d’environ 15 % depuis 2016</a:t>
            </a:r>
            <a:endParaRPr lang="en-GB" sz="1600" dirty="0"/>
          </a:p>
          <a:p>
            <a:pPr marL="285750" lvl="0" indent="-285750">
              <a:buFontTx/>
              <a:buChar char="-"/>
            </a:pPr>
            <a:r>
              <a:rPr lang="en-GB" sz="1600" b="1" dirty="0" err="1"/>
              <a:t>Groupements</a:t>
            </a:r>
            <a:r>
              <a:rPr lang="en-GB" sz="1600" b="1" dirty="0"/>
              <a:t> de pharmacies</a:t>
            </a:r>
          </a:p>
          <a:p>
            <a:pPr marL="742950" lvl="1" indent="-285750">
              <a:buFontTx/>
              <a:buChar char="-"/>
            </a:pPr>
            <a:r>
              <a:rPr lang="fr-FR" sz="1600" dirty="0"/>
              <a:t>90 % des officines adhèrent à un groupement (Cotisations initiale + mensuelle).</a:t>
            </a:r>
            <a:endParaRPr lang="en-GB" sz="1600" dirty="0"/>
          </a:p>
          <a:p>
            <a:pPr marL="742950" lvl="1" indent="-285750">
              <a:buFontTx/>
              <a:buChar char="-"/>
            </a:pPr>
            <a:r>
              <a:rPr lang="fr-FR" sz="1600" dirty="0"/>
              <a:t>Négociation des tarifs avec les fournisseurs (médicaments, dispositifs, parapharmacie), fonctions support (formation, management, comptabilité, agencement, enseignes…).</a:t>
            </a:r>
            <a:endParaRPr lang="en-GB" sz="1600" dirty="0"/>
          </a:p>
          <a:p>
            <a:pPr marL="742950" lvl="1" indent="-285750">
              <a:buFontTx/>
              <a:buChar char="-"/>
            </a:pPr>
            <a:r>
              <a:rPr lang="fr-FR" sz="1600" dirty="0"/>
              <a:t>Pas d’OSP</a:t>
            </a:r>
            <a:r>
              <a:rPr lang="en-GB" sz="1600" dirty="0"/>
              <a:t> + </a:t>
            </a:r>
            <a:r>
              <a:rPr lang="fr-FR" sz="1600" dirty="0"/>
              <a:t>Rémunération significative par les fabricants via </a:t>
            </a:r>
            <a:r>
              <a:rPr lang="fr-FR" sz="1600" dirty="0">
                <a:latin typeface="+mj-lt"/>
              </a:rPr>
              <a:t>prestations commerciales</a:t>
            </a:r>
            <a:r>
              <a:rPr lang="fr-FR" sz="1600" dirty="0"/>
              <a:t>.</a:t>
            </a:r>
            <a:endParaRPr lang="en-GB" sz="1600" dirty="0"/>
          </a:p>
          <a:p>
            <a:pPr marL="742950" lvl="1" indent="-285750">
              <a:buFontTx/>
              <a:buChar char="-"/>
            </a:pPr>
            <a:r>
              <a:rPr lang="fr-FR" sz="1600" dirty="0"/>
              <a:t>Impact sur les prix : Absence d’impact tarifaire sur les génériques </a:t>
            </a:r>
            <a:endParaRPr lang="en-GB" sz="1600" dirty="0"/>
          </a:p>
          <a:p>
            <a:r>
              <a:rPr lang="fr-FR" sz="1600" dirty="0"/>
              <a:t> </a:t>
            </a:r>
            <a:endParaRPr lang="en-GB" sz="1600" dirty="0"/>
          </a:p>
          <a:p>
            <a:r>
              <a:rPr lang="fr-FR" sz="1600" b="1" dirty="0">
                <a:solidFill>
                  <a:srgbClr val="00B0F0"/>
                </a:solidFill>
              </a:rPr>
              <a:t>B. Cadre de fixation des prix et de rémunération</a:t>
            </a:r>
            <a:endParaRPr lang="en-GB" sz="1600" b="1" dirty="0">
              <a:solidFill>
                <a:srgbClr val="00B0F0"/>
              </a:solidFill>
            </a:endParaRPr>
          </a:p>
          <a:p>
            <a:pPr marL="285750" lvl="0" indent="-285750">
              <a:buFontTx/>
              <a:buChar char="-"/>
            </a:pPr>
            <a:r>
              <a:rPr lang="fr-FR" sz="1600" dirty="0"/>
              <a:t>Marges réglementées des GR et Officines</a:t>
            </a:r>
            <a:endParaRPr lang="en-GB" sz="1600" dirty="0"/>
          </a:p>
          <a:p>
            <a:pPr marL="285750" lvl="0" indent="-285750">
              <a:buFontTx/>
              <a:buChar char="-"/>
            </a:pPr>
            <a:r>
              <a:rPr lang="fr-FR" sz="1600" dirty="0"/>
              <a:t>Génériques : les GR abandonnent leur marge au profit des officines et sont compensés par les fabricants via </a:t>
            </a:r>
            <a:r>
              <a:rPr lang="fr-FR" sz="1600" b="1" dirty="0">
                <a:latin typeface="+mj-lt"/>
              </a:rPr>
              <a:t>prestations commerciales</a:t>
            </a:r>
            <a:r>
              <a:rPr lang="fr-FR" sz="1600" dirty="0"/>
              <a:t>. Question posée par le rapport : utilité de maintenir une marge distributeur pour les génériques, puisqu’elle est systématiquement rétrocédée ?</a:t>
            </a:r>
            <a:endParaRPr lang="en-GB" sz="1600" dirty="0"/>
          </a:p>
          <a:p>
            <a:pPr marL="285750" lvl="0" indent="-285750">
              <a:buFontTx/>
              <a:buChar char="-"/>
            </a:pPr>
            <a:r>
              <a:rPr lang="fr-FR" sz="1600" dirty="0"/>
              <a:t>Honoraires officinaux : Honoraires de dispensation pour tenter de décorréler la rémunération du pharmacien du prix des médicaments.</a:t>
            </a:r>
            <a:endParaRPr lang="en-GB" sz="1600" dirty="0"/>
          </a:p>
          <a:p>
            <a:r>
              <a:rPr lang="en-GB" sz="1600" dirty="0"/>
              <a:t> </a:t>
            </a:r>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731747"/>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C3A86-F890-B194-D0A4-9937353660B1}"/>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AA4C2F7-9AE4-E912-C034-584D20D2C65B}"/>
              </a:ext>
            </a:extLst>
          </p:cNvPr>
          <p:cNvSpPr>
            <a:spLocks noGrp="1"/>
          </p:cNvSpPr>
          <p:nvPr>
            <p:ph type="sldNum" sz="quarter" idx="2"/>
          </p:nvPr>
        </p:nvSpPr>
        <p:spPr/>
        <p:txBody>
          <a:bodyPr/>
          <a:lstStyle/>
          <a:p>
            <a:fld id="{86CB4B4D-7CA3-9044-876B-883B54F8677D}" type="slidenum">
              <a:rPr lang="en-GB" smtClean="0"/>
              <a:pPr/>
              <a:t>51</a:t>
            </a:fld>
            <a:endParaRPr lang="en-GB"/>
          </a:p>
        </p:txBody>
      </p:sp>
      <p:sp>
        <p:nvSpPr>
          <p:cNvPr id="4" name="ZoneTexte 3">
            <a:extLst>
              <a:ext uri="{FF2B5EF4-FFF2-40B4-BE49-F238E27FC236}">
                <a16:creationId xmlns:a16="http://schemas.microsoft.com/office/drawing/2014/main" id="{E87137D8-382F-6B4F-A3F4-32A650238D84}"/>
              </a:ext>
            </a:extLst>
          </p:cNvPr>
          <p:cNvSpPr txBox="1"/>
          <p:nvPr/>
        </p:nvSpPr>
        <p:spPr>
          <a:xfrm>
            <a:off x="596646" y="234119"/>
            <a:ext cx="10783658" cy="6432530"/>
          </a:xfrm>
          <a:prstGeom prst="rect">
            <a:avLst/>
          </a:prstGeom>
          <a:noFill/>
        </p:spPr>
        <p:txBody>
          <a:bodyPr wrap="square">
            <a:spAutoFit/>
          </a:bodyPr>
          <a:lstStyle/>
          <a:p>
            <a:r>
              <a:rPr lang="fr-FR" sz="1600" b="1" dirty="0">
                <a:solidFill>
                  <a:srgbClr val="0070C0"/>
                </a:solidFill>
                <a:latin typeface="+mj-lt"/>
              </a:rPr>
              <a:t>III. Remises commerciales, prestations et flux financiers</a:t>
            </a:r>
            <a:endParaRPr lang="en-GB" sz="1600" b="1" dirty="0">
              <a:solidFill>
                <a:srgbClr val="0070C0"/>
              </a:solidFill>
              <a:latin typeface="+mj-lt"/>
            </a:endParaRPr>
          </a:p>
          <a:p>
            <a:pPr lvl="0"/>
            <a:endParaRPr lang="en-GB" sz="1600" b="1" dirty="0"/>
          </a:p>
          <a:p>
            <a:r>
              <a:rPr lang="fr-FR" sz="1600" b="1" dirty="0">
                <a:solidFill>
                  <a:srgbClr val="00B0F0"/>
                </a:solidFill>
              </a:rPr>
              <a:t>A. Etat des lieux</a:t>
            </a:r>
            <a:endParaRPr lang="en-GB" sz="1600" b="1" dirty="0"/>
          </a:p>
          <a:p>
            <a:pPr marL="285750" lvl="0" indent="-285750">
              <a:buFontTx/>
              <a:buChar char="-"/>
            </a:pPr>
            <a:r>
              <a:rPr lang="en-GB" sz="1600" b="1" dirty="0"/>
              <a:t>Remises </a:t>
            </a:r>
            <a:r>
              <a:rPr lang="en-GB" sz="1600" b="1" dirty="0" err="1"/>
              <a:t>commerciales</a:t>
            </a:r>
            <a:r>
              <a:rPr lang="en-GB" sz="1600" b="1" dirty="0"/>
              <a:t> </a:t>
            </a:r>
            <a:r>
              <a:rPr lang="en-GB" sz="1600" b="1" dirty="0" err="1"/>
              <a:t>plafonnées</a:t>
            </a:r>
            <a:r>
              <a:rPr lang="en-GB" sz="1600" b="1" dirty="0"/>
              <a:t> </a:t>
            </a:r>
            <a:r>
              <a:rPr lang="en-GB" sz="1600" b="1" dirty="0" err="1"/>
              <a:t>réglementairement</a:t>
            </a:r>
            <a:endParaRPr lang="en-GB" sz="1600" dirty="0"/>
          </a:p>
          <a:p>
            <a:pPr marL="285750" lvl="0" indent="-285750">
              <a:buFontTx/>
              <a:buChar char="-"/>
            </a:pPr>
            <a:r>
              <a:rPr lang="fr-FR" sz="1600" b="1" dirty="0"/>
              <a:t>Mais prestations commerciales et flux cachés</a:t>
            </a:r>
            <a:endParaRPr lang="en-GB" sz="1600" b="1" dirty="0"/>
          </a:p>
          <a:p>
            <a:pPr marL="742950" lvl="1" indent="-285750">
              <a:buFontTx/>
              <a:buChar char="-"/>
            </a:pPr>
            <a:r>
              <a:rPr lang="fr-FR" sz="1600" dirty="0"/>
              <a:t>Les laboratoires versent, en plus des remises, des prestations commerciales (référencement, promotion, coopération commerciale, visibilité en rayon…) à GR, groupements et officines.</a:t>
            </a:r>
            <a:endParaRPr lang="en-GB" sz="1600" dirty="0"/>
          </a:p>
          <a:p>
            <a:pPr marL="742950" lvl="1" indent="-285750">
              <a:buFontTx/>
              <a:buChar char="-"/>
            </a:pPr>
            <a:r>
              <a:rPr lang="fr-FR" sz="1600" dirty="0"/>
              <a:t>Ces prestations échappent en grande partie à l’obligation de déclaration au CEPS.</a:t>
            </a:r>
            <a:endParaRPr lang="en-GB" sz="1600" dirty="0"/>
          </a:p>
          <a:p>
            <a:pPr marL="285750" indent="-285750">
              <a:buFontTx/>
              <a:buChar char="-"/>
            </a:pPr>
            <a:r>
              <a:rPr lang="fr-FR" sz="1600" b="1" dirty="0"/>
              <a:t>Décomposition des flux sur les génériques </a:t>
            </a:r>
            <a:endParaRPr lang="en-GB" sz="1600" b="1" dirty="0"/>
          </a:p>
          <a:p>
            <a:pPr marL="742950" lvl="1" indent="-285750">
              <a:buFontTx/>
              <a:buChar char="-"/>
            </a:pPr>
            <a:r>
              <a:rPr lang="fr-FR" sz="1600" dirty="0"/>
              <a:t>Estimation des remises et prestations des fabricants de génériques : 35 à 67 % du CAHT.</a:t>
            </a:r>
            <a:r>
              <a:rPr lang="en-GB" sz="1600" dirty="0"/>
              <a:t> (</a:t>
            </a:r>
            <a:r>
              <a:rPr lang="fr-FR" sz="1600" dirty="0"/>
              <a:t>5 à 10 % vers GR, 5 à 14 % vers groupements, 25 à 43 % vers officines) </a:t>
            </a:r>
            <a:endParaRPr lang="en-GB" sz="1600" dirty="0"/>
          </a:p>
          <a:p>
            <a:pPr marL="285750" lvl="0" indent="-285750">
              <a:buFontTx/>
              <a:buChar char="-"/>
            </a:pPr>
            <a:r>
              <a:rPr lang="fr-FR" sz="1600" b="1" dirty="0"/>
              <a:t>Rémunération globale de la chaîne sur le champ remboursé</a:t>
            </a:r>
            <a:endParaRPr lang="en-GB" sz="1600" b="1" dirty="0"/>
          </a:p>
          <a:p>
            <a:pPr marL="742950" lvl="1" indent="-285750">
              <a:buFontTx/>
              <a:buChar char="-"/>
            </a:pPr>
            <a:r>
              <a:rPr lang="fr-FR" sz="1600" dirty="0"/>
              <a:t>2019</a:t>
            </a:r>
            <a:r>
              <a:rPr lang="en-GB" sz="1600" dirty="0"/>
              <a:t> : 12,38 Md€ / 2024 : 13,72 Md€ (+11 %).</a:t>
            </a:r>
          </a:p>
          <a:p>
            <a:pPr marL="742950" lvl="1" indent="-285750">
              <a:buFontTx/>
              <a:buChar char="-"/>
            </a:pPr>
            <a:r>
              <a:rPr lang="fr-FR" sz="1600" dirty="0"/>
              <a:t>Rapportée à la dépense de médicaments de ville : la chaîne représente 51 % en 2024 (26,97 Md€).</a:t>
            </a:r>
            <a:endParaRPr lang="en-GB" sz="1600" dirty="0"/>
          </a:p>
          <a:p>
            <a:br>
              <a:rPr lang="en-GB" sz="1600" dirty="0"/>
            </a:br>
            <a:r>
              <a:rPr lang="fr-FR" sz="1600" b="1" dirty="0">
                <a:solidFill>
                  <a:srgbClr val="00B0F0"/>
                </a:solidFill>
              </a:rPr>
              <a:t>B. Contournement des plafonds et inefficacité régulatoire</a:t>
            </a:r>
            <a:endParaRPr lang="en-GB" sz="1600" b="1" dirty="0">
              <a:solidFill>
                <a:srgbClr val="00B0F0"/>
              </a:solidFill>
            </a:endParaRPr>
          </a:p>
          <a:p>
            <a:pPr marL="285750" lvl="0" indent="-285750">
              <a:buFontTx/>
              <a:buChar char="-"/>
            </a:pPr>
            <a:r>
              <a:rPr lang="en-GB" sz="1600" b="1" dirty="0"/>
              <a:t>Pratiques </a:t>
            </a:r>
            <a:r>
              <a:rPr lang="en-GB" sz="1600" b="1" dirty="0" err="1"/>
              <a:t>contractuelles</a:t>
            </a:r>
            <a:r>
              <a:rPr lang="en-GB" sz="1600" b="1" dirty="0"/>
              <a:t> des </a:t>
            </a:r>
            <a:r>
              <a:rPr lang="en-GB" sz="1600" b="1" dirty="0" err="1"/>
              <a:t>laboratoires</a:t>
            </a:r>
            <a:endParaRPr lang="en-GB" sz="1600" b="1" dirty="0"/>
          </a:p>
          <a:p>
            <a:pPr marL="742950" lvl="1" indent="-285750">
              <a:buFontTx/>
              <a:buChar char="-"/>
            </a:pPr>
            <a:r>
              <a:rPr lang="fr-FR" sz="1600" dirty="0"/>
              <a:t>Négociation de remises « de gamme » : taux moyen sur l’ensemble des achats auprès d’un laboratoire.</a:t>
            </a:r>
            <a:r>
              <a:rPr lang="en-GB" sz="1600" dirty="0"/>
              <a:t>, </a:t>
            </a:r>
            <a:r>
              <a:rPr lang="fr-FR" sz="1600" dirty="0"/>
              <a:t>Permanences de stock rémunérées,</a:t>
            </a:r>
            <a:endParaRPr lang="en-GB" sz="1600" dirty="0"/>
          </a:p>
          <a:p>
            <a:pPr marL="285750" indent="-285750">
              <a:buFontTx/>
              <a:buChar char="-"/>
            </a:pPr>
            <a:r>
              <a:rPr lang="en-GB" sz="1600" b="1" dirty="0" err="1"/>
              <a:t>Prestations</a:t>
            </a:r>
            <a:r>
              <a:rPr lang="en-GB" sz="1600" b="1" dirty="0"/>
              <a:t> </a:t>
            </a:r>
            <a:r>
              <a:rPr lang="en-GB" sz="1600" b="1" dirty="0" err="1"/>
              <a:t>commerciales</a:t>
            </a:r>
            <a:r>
              <a:rPr lang="en-GB" sz="1600" b="1" dirty="0"/>
              <a:t> non </a:t>
            </a:r>
            <a:r>
              <a:rPr lang="en-GB" sz="1600" b="1" dirty="0" err="1"/>
              <a:t>plafonnées</a:t>
            </a:r>
            <a:endParaRPr lang="en-GB" sz="1600" b="1" dirty="0"/>
          </a:p>
          <a:p>
            <a:pPr marL="742950" lvl="1" indent="-285750">
              <a:buFontTx/>
              <a:buChar char="-"/>
            </a:pPr>
            <a:r>
              <a:rPr lang="fr-FR" sz="1600" dirty="0"/>
              <a:t>Remises commerciales aux GR et groupements non incluses dans le plafond</a:t>
            </a:r>
            <a:endParaRPr lang="en-GB" sz="1600" dirty="0"/>
          </a:p>
          <a:p>
            <a:pPr marL="742950" lvl="1" indent="-285750">
              <a:buFontTx/>
              <a:buChar char="-"/>
            </a:pPr>
            <a:r>
              <a:rPr lang="fr-FR" sz="1600" dirty="0"/>
              <a:t>Prestations commerciales aux officines (vitrophanie, affichage, merchandising…) souvent non rattachées nominalement aux génériques, donc non déclarées au CEPS.</a:t>
            </a:r>
            <a:endParaRPr lang="en-GB" sz="1600" dirty="0"/>
          </a:p>
          <a:p>
            <a:pPr marL="285750" lvl="0" indent="-285750">
              <a:buFontTx/>
              <a:buChar char="-"/>
            </a:pPr>
            <a:r>
              <a:rPr lang="en-GB" sz="1600" b="1" dirty="0"/>
              <a:t>Constat de la mission</a:t>
            </a:r>
          </a:p>
          <a:p>
            <a:pPr marL="742950" lvl="1" indent="-285750">
              <a:buFontTx/>
              <a:buChar char="-"/>
            </a:pPr>
            <a:r>
              <a:rPr lang="fr-FR" sz="1600" dirty="0"/>
              <a:t>Le « plafond » de 40 % est </a:t>
            </a:r>
            <a:r>
              <a:rPr lang="fr-FR" sz="1600" i="1" dirty="0"/>
              <a:t>de facto </a:t>
            </a:r>
            <a:r>
              <a:rPr lang="fr-FR" sz="1600" dirty="0"/>
              <a:t>dépassé: outil de régulation essentiellement symbolique.</a:t>
            </a:r>
            <a:endParaRPr lang="en-GB" sz="1600" dirty="0"/>
          </a:p>
          <a:p>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4591067"/>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671C9-460A-57A1-CB96-DCFEB7FA5626}"/>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8BF33FB-D295-2687-9BF7-ED157E4E8488}"/>
              </a:ext>
            </a:extLst>
          </p:cNvPr>
          <p:cNvSpPr>
            <a:spLocks noGrp="1"/>
          </p:cNvSpPr>
          <p:nvPr>
            <p:ph type="sldNum" sz="quarter" idx="2"/>
          </p:nvPr>
        </p:nvSpPr>
        <p:spPr/>
        <p:txBody>
          <a:bodyPr/>
          <a:lstStyle/>
          <a:p>
            <a:fld id="{86CB4B4D-7CA3-9044-876B-883B54F8677D}" type="slidenum">
              <a:rPr lang="en-GB" smtClean="0"/>
              <a:pPr/>
              <a:t>52</a:t>
            </a:fld>
            <a:endParaRPr lang="en-GB"/>
          </a:p>
        </p:txBody>
      </p:sp>
      <p:sp>
        <p:nvSpPr>
          <p:cNvPr id="4" name="ZoneTexte 3">
            <a:extLst>
              <a:ext uri="{FF2B5EF4-FFF2-40B4-BE49-F238E27FC236}">
                <a16:creationId xmlns:a16="http://schemas.microsoft.com/office/drawing/2014/main" id="{5337E6B6-5D18-7D2C-3EAC-87FF1FD22D5E}"/>
              </a:ext>
            </a:extLst>
          </p:cNvPr>
          <p:cNvSpPr txBox="1"/>
          <p:nvPr/>
        </p:nvSpPr>
        <p:spPr>
          <a:xfrm>
            <a:off x="596646" y="234119"/>
            <a:ext cx="11141964" cy="6432530"/>
          </a:xfrm>
          <a:prstGeom prst="rect">
            <a:avLst/>
          </a:prstGeom>
          <a:noFill/>
        </p:spPr>
        <p:txBody>
          <a:bodyPr wrap="square">
            <a:spAutoFit/>
          </a:bodyPr>
          <a:lstStyle/>
          <a:p>
            <a:r>
              <a:rPr lang="fr-FR" sz="1600" b="1" dirty="0">
                <a:solidFill>
                  <a:srgbClr val="0070C0"/>
                </a:solidFill>
              </a:rPr>
              <a:t>IV. Recommandations</a:t>
            </a:r>
            <a:endParaRPr lang="en-GB" sz="1600" b="1" dirty="0">
              <a:solidFill>
                <a:srgbClr val="0070C0"/>
              </a:solidFill>
            </a:endParaRPr>
          </a:p>
          <a:p>
            <a:r>
              <a:rPr lang="fr-FR" sz="1600" b="1" dirty="0"/>
              <a:t> </a:t>
            </a:r>
            <a:endParaRPr lang="en-GB" sz="1600" dirty="0"/>
          </a:p>
          <a:p>
            <a:r>
              <a:rPr lang="fr-FR" sz="1600" b="1" dirty="0">
                <a:solidFill>
                  <a:srgbClr val="00B0F0"/>
                </a:solidFill>
              </a:rPr>
              <a:t>A. Clarifier le rôle des groupements et protéger l’indépendance du pharmacien</a:t>
            </a:r>
            <a:endParaRPr lang="en-GB" sz="1600" b="1" dirty="0">
              <a:solidFill>
                <a:srgbClr val="00B0F0"/>
              </a:solidFill>
            </a:endParaRPr>
          </a:p>
          <a:p>
            <a:pPr marL="285750" lvl="0" indent="-285750">
              <a:buFontTx/>
              <a:buChar char="-"/>
            </a:pPr>
            <a:r>
              <a:rPr lang="en-GB" sz="1600" b="1" dirty="0"/>
              <a:t>Constats sur les </a:t>
            </a:r>
            <a:r>
              <a:rPr lang="en-GB" sz="1600" b="1" dirty="0" err="1"/>
              <a:t>groupements</a:t>
            </a:r>
            <a:endParaRPr lang="en-GB" sz="1600" b="1" dirty="0"/>
          </a:p>
          <a:p>
            <a:pPr marL="742950" lvl="1" indent="-285750">
              <a:buFontTx/>
              <a:buChar char="-"/>
            </a:pPr>
            <a:r>
              <a:rPr lang="fr-FR" sz="1600" dirty="0"/>
              <a:t>Capter une part significative de la valeur sur les médicaments remboursables sans OSP.</a:t>
            </a:r>
            <a:endParaRPr lang="en-GB" sz="1600" dirty="0"/>
          </a:p>
          <a:p>
            <a:pPr marL="742950" lvl="1" indent="-285750">
              <a:buFontTx/>
              <a:buChar char="-"/>
            </a:pPr>
            <a:r>
              <a:rPr lang="fr-FR" sz="1600" dirty="0"/>
              <a:t>Absence d’avantage prix sur les génériques malgré une forte rémunération par les fabricants.</a:t>
            </a:r>
            <a:endParaRPr lang="en-GB" sz="1600" dirty="0"/>
          </a:p>
          <a:p>
            <a:pPr marL="285750" indent="-285750">
              <a:buFontTx/>
              <a:buChar char="-"/>
            </a:pPr>
            <a:r>
              <a:rPr lang="en-GB" sz="1600" b="1" dirty="0"/>
              <a:t>Risque sur </a:t>
            </a:r>
            <a:r>
              <a:rPr lang="en-GB" sz="1600" b="1" dirty="0" err="1"/>
              <a:t>l’indépendance</a:t>
            </a:r>
            <a:r>
              <a:rPr lang="en-GB" sz="1600" b="1" dirty="0"/>
              <a:t> du </a:t>
            </a:r>
            <a:r>
              <a:rPr lang="en-GB" sz="1600" b="1" dirty="0" err="1"/>
              <a:t>pharmacien</a:t>
            </a:r>
            <a:endParaRPr lang="en-GB" sz="1600" b="1" dirty="0"/>
          </a:p>
          <a:p>
            <a:pPr marL="742950" lvl="1" indent="-285750">
              <a:buFontTx/>
              <a:buChar char="-"/>
            </a:pPr>
            <a:r>
              <a:rPr lang="en-GB" sz="1600" dirty="0" err="1"/>
              <a:t>Contrats</a:t>
            </a:r>
            <a:r>
              <a:rPr lang="en-GB" sz="1600" dirty="0"/>
              <a:t> </a:t>
            </a:r>
            <a:r>
              <a:rPr lang="en-GB" sz="1600" dirty="0" err="1"/>
              <a:t>imposant</a:t>
            </a:r>
            <a:r>
              <a:rPr lang="en-GB" sz="1600" dirty="0"/>
              <a:t> : </a:t>
            </a:r>
            <a:r>
              <a:rPr lang="fr-FR" sz="1600" dirty="0"/>
              <a:t>approvisionnement auprès d’un fabricant imposé, recours à certains GR référencés.10</a:t>
            </a:r>
            <a:endParaRPr lang="en-GB" sz="1600" dirty="0"/>
          </a:p>
          <a:p>
            <a:pPr marL="742950" lvl="1" indent="-285750">
              <a:buFontTx/>
              <a:buChar char="-"/>
            </a:pPr>
            <a:r>
              <a:rPr lang="fr-FR" sz="1600" dirty="0"/>
              <a:t>Engagement pluriannuel (jusqu’à 5 ans), avec conditions de sortie très coûteuses</a:t>
            </a:r>
            <a:endParaRPr lang="en-GB" sz="1600" dirty="0"/>
          </a:p>
          <a:p>
            <a:pPr marL="742950" lvl="1" indent="-285750">
              <a:buFontTx/>
              <a:buChar char="-"/>
            </a:pPr>
            <a:r>
              <a:rPr lang="fr-FR" sz="1600" dirty="0"/>
              <a:t>Absence de transmission de ces contrats à l’Ordre des pharmaciens.</a:t>
            </a:r>
            <a:endParaRPr lang="en-GB" sz="1600" dirty="0"/>
          </a:p>
          <a:p>
            <a:pPr lvl="0"/>
            <a:r>
              <a:rPr lang="fr-FR" sz="1600" b="1" u="sng" dirty="0">
                <a:solidFill>
                  <a:srgbClr val="7030A0"/>
                </a:solidFill>
              </a:rPr>
              <a:t>Rendre effectif le contrôle par l’Ordre des pharmaciens des contrats liant officines et groupements.</a:t>
            </a:r>
          </a:p>
          <a:p>
            <a:pPr lvl="1"/>
            <a:endParaRPr lang="en-GB" sz="1600" b="1" dirty="0">
              <a:solidFill>
                <a:srgbClr val="7030A0"/>
              </a:solidFill>
            </a:endParaRPr>
          </a:p>
          <a:p>
            <a:r>
              <a:rPr lang="fr-FR" sz="1600" b="1" dirty="0">
                <a:solidFill>
                  <a:srgbClr val="00B0F0"/>
                </a:solidFill>
              </a:rPr>
              <a:t>B. Donner au CEPS les moyens d’une politique de prix éclairée</a:t>
            </a:r>
            <a:endParaRPr lang="en-GB" sz="1600" b="1" dirty="0">
              <a:solidFill>
                <a:srgbClr val="00B0F0"/>
              </a:solidFill>
            </a:endParaRPr>
          </a:p>
          <a:p>
            <a:pPr marL="285750" lvl="0" indent="-285750">
              <a:buFontTx/>
              <a:buChar char="-"/>
            </a:pPr>
            <a:r>
              <a:rPr lang="fr-FR" sz="1600" b="1" dirty="0"/>
              <a:t>Révéler le prix de revient industriel</a:t>
            </a:r>
            <a:endParaRPr lang="en-GB" sz="1600" b="1" dirty="0"/>
          </a:p>
          <a:p>
            <a:pPr marL="742950" lvl="1" indent="-285750">
              <a:buFontTx/>
              <a:buChar char="-"/>
            </a:pPr>
            <a:r>
              <a:rPr lang="fr-FR" sz="1600" dirty="0"/>
              <a:t>En ville, le prix des génériques est fixé par décote du princeps, sans vision précise des coûts industriels.</a:t>
            </a:r>
            <a:endParaRPr lang="en-GB" sz="1600" dirty="0"/>
          </a:p>
          <a:p>
            <a:pPr marL="742950" lvl="1" indent="-285750">
              <a:buFontTx/>
              <a:buChar char="-"/>
            </a:pPr>
            <a:r>
              <a:rPr lang="fr-FR" sz="1600" dirty="0"/>
              <a:t>À l’hôpital, les génériques sont acquis par appels d’offres ; le prix se rapproche du coût de revient industriel.</a:t>
            </a:r>
            <a:endParaRPr lang="en-GB" sz="1600" dirty="0"/>
          </a:p>
          <a:p>
            <a:pPr marL="285750" indent="-285750">
              <a:buFontTx/>
              <a:buChar char="-"/>
            </a:pPr>
            <a:r>
              <a:rPr lang="fr-FR" sz="1600" b="1" dirty="0"/>
              <a:t>Changer la base de fixation des prix</a:t>
            </a:r>
            <a:endParaRPr lang="en-GB" sz="1600" b="1" dirty="0"/>
          </a:p>
          <a:p>
            <a:pPr marL="742950" lvl="1" indent="-285750">
              <a:buFontTx/>
              <a:buChar char="-"/>
            </a:pPr>
            <a:r>
              <a:rPr lang="fr-FR" sz="1600" dirty="0"/>
              <a:t>Utiliser les prix des appels d’offres hospitaliers pour fixer les prix des génériques et biosimilaires en ville.</a:t>
            </a:r>
            <a:endParaRPr lang="en-GB" sz="1600" dirty="0"/>
          </a:p>
          <a:p>
            <a:pPr marL="742950" lvl="1" indent="-285750">
              <a:buFontTx/>
              <a:buChar char="-"/>
            </a:pPr>
            <a:r>
              <a:rPr lang="en-GB" sz="1600" dirty="0" err="1"/>
              <a:t>Effets</a:t>
            </a:r>
            <a:r>
              <a:rPr lang="en-GB" sz="1600" dirty="0"/>
              <a:t> </a:t>
            </a:r>
            <a:r>
              <a:rPr lang="en-GB" sz="1600" dirty="0" err="1"/>
              <a:t>attendus</a:t>
            </a:r>
            <a:r>
              <a:rPr lang="en-GB" sz="1600"/>
              <a:t> : </a:t>
            </a:r>
            <a:r>
              <a:rPr lang="fr-FR" sz="1600"/>
              <a:t>baisse </a:t>
            </a:r>
            <a:r>
              <a:rPr lang="fr-FR" sz="1600" dirty="0"/>
              <a:t>sensible des prix fabricant, réduction des remises et prestations commerciales ;</a:t>
            </a:r>
            <a:endParaRPr lang="en-GB" sz="1600" dirty="0"/>
          </a:p>
          <a:p>
            <a:r>
              <a:rPr lang="fr-FR" sz="1600" b="1" u="sng" dirty="0">
                <a:solidFill>
                  <a:srgbClr val="7030A0"/>
                </a:solidFill>
              </a:rPr>
              <a:t>Mettre en place un suivi des prix de revient réel en exploitant les données des marchés hospitaliers.</a:t>
            </a:r>
            <a:endParaRPr lang="en-GB" sz="1600" b="1" u="sng" dirty="0">
              <a:solidFill>
                <a:srgbClr val="7030A0"/>
              </a:solidFill>
            </a:endParaRPr>
          </a:p>
          <a:p>
            <a:pPr marL="285750" lvl="0" indent="-285750">
              <a:buFontTx/>
              <a:buChar char="-"/>
            </a:pPr>
            <a:r>
              <a:rPr lang="fr-FR" sz="1600" b="1" dirty="0"/>
              <a:t>Transparence des flux et extension des obligations déclaratives</a:t>
            </a:r>
            <a:endParaRPr lang="en-GB" sz="1600" b="1" dirty="0"/>
          </a:p>
          <a:p>
            <a:pPr lvl="0"/>
            <a:r>
              <a:rPr lang="fr-FR" sz="1600" b="1" u="sng" dirty="0">
                <a:solidFill>
                  <a:srgbClr val="7030A0"/>
                </a:solidFill>
              </a:rPr>
              <a:t>Etendre les déclarations au CEPS à tous les acteurs (courtiers, groupements, centrales d’achat) </a:t>
            </a:r>
            <a:endParaRPr lang="en-GB" sz="1600" b="1" u="sng" dirty="0">
              <a:solidFill>
                <a:srgbClr val="7030A0"/>
              </a:solidFill>
            </a:endParaRPr>
          </a:p>
          <a:p>
            <a:pPr lvl="0"/>
            <a:r>
              <a:rPr lang="fr-FR" sz="1600" b="1" u="sng" dirty="0">
                <a:solidFill>
                  <a:srgbClr val="7030A0"/>
                </a:solidFill>
              </a:rPr>
              <a:t>Intégrer les groupements aux dispositifs Transparence‑Santé et loi « anti‑cadeaux », afin que leurs conventions, avantages et rémunérations soient déclarés et contrôlés.</a:t>
            </a:r>
            <a:endParaRPr lang="en-GB" sz="1600" b="1" u="sng" dirty="0">
              <a:solidFill>
                <a:srgbClr val="7030A0"/>
              </a:solidFill>
            </a:endParaRPr>
          </a:p>
          <a:p>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5068174"/>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F8A46-5DBB-7A90-7F22-E508B8F83DF4}"/>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AEDFE0B-95F0-E791-BE0A-B87D8F1023EE}"/>
              </a:ext>
            </a:extLst>
          </p:cNvPr>
          <p:cNvSpPr>
            <a:spLocks noGrp="1"/>
          </p:cNvSpPr>
          <p:nvPr>
            <p:ph type="sldNum" sz="quarter" idx="2"/>
          </p:nvPr>
        </p:nvSpPr>
        <p:spPr/>
        <p:txBody>
          <a:bodyPr/>
          <a:lstStyle/>
          <a:p>
            <a:fld id="{86CB4B4D-7CA3-9044-876B-883B54F8677D}" type="slidenum">
              <a:rPr lang="en-GB" smtClean="0"/>
              <a:pPr/>
              <a:t>53</a:t>
            </a:fld>
            <a:endParaRPr lang="en-GB"/>
          </a:p>
        </p:txBody>
      </p:sp>
      <p:sp>
        <p:nvSpPr>
          <p:cNvPr id="4" name="ZoneTexte 3">
            <a:extLst>
              <a:ext uri="{FF2B5EF4-FFF2-40B4-BE49-F238E27FC236}">
                <a16:creationId xmlns:a16="http://schemas.microsoft.com/office/drawing/2014/main" id="{E2DEFE27-FD25-2AC5-289D-EBED519E89D6}"/>
              </a:ext>
            </a:extLst>
          </p:cNvPr>
          <p:cNvSpPr txBox="1"/>
          <p:nvPr/>
        </p:nvSpPr>
        <p:spPr>
          <a:xfrm>
            <a:off x="596646" y="234119"/>
            <a:ext cx="10783658" cy="4555093"/>
          </a:xfrm>
          <a:prstGeom prst="rect">
            <a:avLst/>
          </a:prstGeom>
          <a:noFill/>
        </p:spPr>
        <p:txBody>
          <a:bodyPr wrap="square">
            <a:spAutoFit/>
          </a:bodyPr>
          <a:lstStyle/>
          <a:p>
            <a:endParaRPr lang="fr-FR" b="1" dirty="0"/>
          </a:p>
          <a:p>
            <a:r>
              <a:rPr lang="fr-FR" sz="1600" b="1" dirty="0">
                <a:solidFill>
                  <a:srgbClr val="00B0F0"/>
                </a:solidFill>
              </a:rPr>
              <a:t>C. Réfléchir à un marché d’acquisition des génériques / biosimilaires en ville</a:t>
            </a:r>
            <a:endParaRPr lang="en-GB" sz="1600" b="1" dirty="0">
              <a:solidFill>
                <a:srgbClr val="00B0F0"/>
              </a:solidFill>
            </a:endParaRPr>
          </a:p>
          <a:p>
            <a:endParaRPr lang="en-GB" sz="1600" b="1" dirty="0">
              <a:solidFill>
                <a:srgbClr val="00B0F0"/>
              </a:solidFill>
            </a:endParaRPr>
          </a:p>
          <a:p>
            <a:r>
              <a:rPr lang="fr-FR" sz="1600" b="1" u="sng" dirty="0">
                <a:solidFill>
                  <a:srgbClr val="7030A0"/>
                </a:solidFill>
              </a:rPr>
              <a:t>Expertiser la possibilité de confier à terme à des centrales d’achat (type UNIHA, RESAH) l’acquisition pour la ville des génériques et biosimilaires, en concertation avec l’ensemble des acteurs.</a:t>
            </a:r>
            <a:endParaRPr lang="en-GB" sz="1600" b="1" u="sng" dirty="0">
              <a:solidFill>
                <a:srgbClr val="7030A0"/>
              </a:solidFill>
            </a:endParaRPr>
          </a:p>
          <a:p>
            <a:endParaRPr lang="en-GB" sz="1600" b="1" dirty="0">
              <a:solidFill>
                <a:srgbClr val="00B0F0"/>
              </a:solidFill>
            </a:endParaRPr>
          </a:p>
          <a:p>
            <a:r>
              <a:rPr lang="en-GB" sz="1600" b="1" dirty="0">
                <a:solidFill>
                  <a:srgbClr val="00B0F0"/>
                </a:solidFill>
              </a:rPr>
              <a:t>D. </a:t>
            </a:r>
            <a:r>
              <a:rPr lang="en-GB" sz="1600" b="1" dirty="0" err="1">
                <a:solidFill>
                  <a:srgbClr val="00B0F0"/>
                </a:solidFill>
              </a:rPr>
              <a:t>Réformer</a:t>
            </a:r>
            <a:r>
              <a:rPr lang="en-GB" sz="1600" b="1" dirty="0">
                <a:solidFill>
                  <a:srgbClr val="00B0F0"/>
                </a:solidFill>
              </a:rPr>
              <a:t> la </a:t>
            </a:r>
            <a:r>
              <a:rPr lang="en-GB" sz="1600" b="1" dirty="0" err="1">
                <a:solidFill>
                  <a:srgbClr val="00B0F0"/>
                </a:solidFill>
              </a:rPr>
              <a:t>rémunération</a:t>
            </a:r>
            <a:r>
              <a:rPr lang="en-GB" sz="1600" b="1" dirty="0">
                <a:solidFill>
                  <a:srgbClr val="00B0F0"/>
                </a:solidFill>
              </a:rPr>
              <a:t> officinale</a:t>
            </a:r>
          </a:p>
          <a:p>
            <a:pPr marL="0" lvl="2"/>
            <a:endParaRPr lang="fr-FR" sz="1600" b="1" u="sng" dirty="0">
              <a:solidFill>
                <a:srgbClr val="7030A0"/>
              </a:solidFill>
            </a:endParaRPr>
          </a:p>
          <a:p>
            <a:pPr marL="742950" lvl="1" indent="-285750">
              <a:buFontTx/>
              <a:buChar char="-"/>
            </a:pPr>
            <a:r>
              <a:rPr lang="fr-FR" sz="1600" b="1" dirty="0"/>
              <a:t>L’a</a:t>
            </a:r>
            <a:r>
              <a:rPr lang="fr-FR" sz="1600" dirty="0"/>
              <a:t>lignement des prix de ville sur les prix hospitaliers conduira à une baisse des remises commerciales et prestations</a:t>
            </a:r>
            <a:endParaRPr lang="en-GB" sz="1600" baseline="30000" dirty="0"/>
          </a:p>
          <a:p>
            <a:pPr marL="742950" lvl="1" indent="-285750">
              <a:buFontTx/>
              <a:buChar char="-"/>
            </a:pPr>
            <a:r>
              <a:rPr lang="fr-FR" sz="1600" dirty="0"/>
              <a:t>L’écart résiduel entre prix fixé par le CEPS et coût de revient permettra une concurrence entre fabricants davantage focalisée sur la qualité de service (profondeur de gamme, gestion des ruptures) que sur les remises.</a:t>
            </a:r>
            <a:endParaRPr lang="en-GB" sz="1600" dirty="0"/>
          </a:p>
          <a:p>
            <a:pPr marL="0" lvl="2"/>
            <a:endParaRPr lang="fr-FR" sz="1600" b="1" u="sng" dirty="0">
              <a:solidFill>
                <a:srgbClr val="7030A0"/>
              </a:solidFill>
            </a:endParaRPr>
          </a:p>
          <a:p>
            <a:pPr marL="0" lvl="2"/>
            <a:r>
              <a:rPr lang="fr-FR" sz="1600" b="1" u="sng" dirty="0">
                <a:solidFill>
                  <a:srgbClr val="7030A0"/>
                </a:solidFill>
              </a:rPr>
              <a:t>Décorréler la rémunération des pharmaciens des prix et volumes (renforcer honoraires à l’ordonnance, mécanismes de rémunération sur objectifs de santé publique…)</a:t>
            </a:r>
            <a:endParaRPr lang="en-GB" sz="1600" b="1" u="sng" dirty="0">
              <a:solidFill>
                <a:srgbClr val="7030A0"/>
              </a:solidFill>
            </a:endParaRPr>
          </a:p>
          <a:p>
            <a:pPr marL="0" lvl="2"/>
            <a:endParaRPr lang="fr-FR" sz="1600" b="1" u="sng" dirty="0">
              <a:solidFill>
                <a:srgbClr val="7030A0"/>
              </a:solidFill>
            </a:endParaRPr>
          </a:p>
          <a:p>
            <a:pPr marL="0" lvl="2"/>
            <a:endParaRPr lang="en-GB" sz="1600" b="1" u="sng" dirty="0">
              <a:solidFill>
                <a:srgbClr val="7030A0"/>
              </a:solidFill>
            </a:endParaRPr>
          </a:p>
        </p:txBody>
      </p:sp>
    </p:spTree>
    <p:extLst>
      <p:ext uri="{BB962C8B-B14F-4D97-AF65-F5344CB8AC3E}">
        <p14:creationId xmlns:p14="http://schemas.microsoft.com/office/powerpoint/2010/main" val="2205697991"/>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8EF71-3AF0-E2C1-42C9-C17DD6052A8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BD77551-FC80-4305-022C-D53618BA6E47}"/>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5" name="Espace réservé du contenu 2">
            <a:extLst>
              <a:ext uri="{FF2B5EF4-FFF2-40B4-BE49-F238E27FC236}">
                <a16:creationId xmlns:a16="http://schemas.microsoft.com/office/drawing/2014/main" id="{F13BDDFA-FA35-76CA-BADC-3F52149B25AB}"/>
              </a:ext>
            </a:extLst>
          </p:cNvPr>
          <p:cNvSpPr txBox="1">
            <a:spLocks/>
          </p:cNvSpPr>
          <p:nvPr/>
        </p:nvSpPr>
        <p:spPr>
          <a:xfrm>
            <a:off x="449263" y="1598962"/>
            <a:ext cx="11291886" cy="4507231"/>
          </a:xfrm>
          <a:prstGeom prst="rect">
            <a:avLst/>
          </a:prstGeom>
        </p:spPr>
        <p:txBody>
          <a:bodyPr vert="horz" lIns="0" tIns="0" rIns="0" bIns="0" rtlCol="0" anchor="t">
            <a:noAutofit/>
          </a:bodyPr>
          <a:lstStyle>
            <a:lvl1pPr marL="0" indent="0" algn="l" defTabSz="914400" rtl="0" eaLnBrk="1" latinLnBrk="0" hangingPunct="1">
              <a:lnSpc>
                <a:spcPct val="90000"/>
              </a:lnSpc>
              <a:spcBef>
                <a:spcPct val="0"/>
              </a:spcBef>
              <a:buFont typeface="Arial" panose="020B0604020202020204" pitchFamily="34" charset="0"/>
              <a:buNone/>
              <a:defRPr sz="3900" kern="1200">
                <a:solidFill>
                  <a:schemeClr val="bg1"/>
                </a:solidFill>
                <a:latin typeface="+mn-lt"/>
                <a:ea typeface="+mn-ea"/>
                <a:cs typeface="+mn-cs"/>
              </a:defRPr>
            </a:lvl1pPr>
            <a:lvl2pPr marL="457200" indent="0" algn="ctr" defTabSz="914400" rtl="0" eaLnBrk="1" latinLnBrk="0" hangingPunct="1">
              <a:lnSpc>
                <a:spcPct val="120000"/>
              </a:lnSpc>
              <a:spcBef>
                <a:spcPct val="0"/>
              </a:spcBef>
              <a:buFont typeface="Arial" panose="020B0604020202020204" pitchFamily="34" charset="0"/>
              <a:buNone/>
              <a:defRPr sz="2000" kern="1200">
                <a:solidFill>
                  <a:schemeClr val="tx2"/>
                </a:solidFill>
                <a:latin typeface="+mj-lt"/>
                <a:ea typeface="+mn-ea"/>
                <a:cs typeface="+mn-cs"/>
              </a:defRPr>
            </a:lvl2pPr>
            <a:lvl3pPr marL="914400" indent="0" algn="ctr" defTabSz="914400" rtl="0" eaLnBrk="1" latinLnBrk="0" hangingPunct="1">
              <a:lnSpc>
                <a:spcPct val="120000"/>
              </a:lnSpc>
              <a:spcBef>
                <a:spcPct val="0"/>
              </a:spcBef>
              <a:buClr>
                <a:schemeClr val="bg2"/>
              </a:buClr>
              <a:buSzTx/>
              <a:buFont typeface="Symbol" panose="05050102010706020507" pitchFamily="18" charset="2"/>
              <a:buNone/>
              <a:defRPr sz="1800" kern="1200">
                <a:solidFill>
                  <a:schemeClr val="tx2"/>
                </a:solidFill>
                <a:latin typeface="+mn-lt"/>
                <a:ea typeface="+mn-ea"/>
                <a:cs typeface="+mn-cs"/>
              </a:defRPr>
            </a:lvl3pPr>
            <a:lvl4pPr marL="1371600" indent="0" algn="ctr" defTabSz="717550" rtl="0" eaLnBrk="1" latinLnBrk="0" hangingPunct="1">
              <a:lnSpc>
                <a:spcPct val="120000"/>
              </a:lnSpc>
              <a:spcBef>
                <a:spcPct val="0"/>
              </a:spcBef>
              <a:buClr>
                <a:schemeClr val="bg2"/>
              </a:buClr>
              <a:buSzTx/>
              <a:buFont typeface="Symbol" panose="05050102010706020507" pitchFamily="18" charset="2"/>
              <a:buNone/>
              <a:defRPr sz="1600" kern="1200">
                <a:solidFill>
                  <a:schemeClr val="tx2"/>
                </a:solidFill>
                <a:latin typeface="+mn-lt"/>
                <a:ea typeface="+mn-ea"/>
                <a:cs typeface="+mn-cs"/>
              </a:defRPr>
            </a:lvl4pPr>
            <a:lvl5pPr marL="1828800" indent="0" algn="ctr" defTabSz="914400" rtl="0" eaLnBrk="1" latinLnBrk="0" hangingPunct="1">
              <a:lnSpc>
                <a:spcPct val="120000"/>
              </a:lnSpc>
              <a:spcBef>
                <a:spcPct val="0"/>
              </a:spcBef>
              <a:buClr>
                <a:schemeClr val="bg2"/>
              </a:buClr>
              <a:buSzTx/>
              <a:buFont typeface="Symbol" panose="05050102010706020507" pitchFamily="18" charset="2"/>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R="0" lvl="0" algn="l" defTabSz="914400" rtl="0" eaLnBrk="1" fontAlgn="auto" latinLnBrk="0" hangingPunct="1">
              <a:lnSpc>
                <a:spcPct val="90000"/>
              </a:lnSpc>
              <a:spcBef>
                <a:spcPts val="600"/>
              </a:spcBef>
              <a:spcAft>
                <a:spcPts val="0"/>
              </a:spcAft>
              <a:buClr>
                <a:srgbClr val="FC515B"/>
              </a:buClr>
              <a:buSzTx/>
              <a:tabLst/>
              <a:defRPr/>
            </a:pPr>
            <a:endParaRPr kumimoji="0" lang="fr-FR" sz="2000" b="0" i="0" u="none" strike="noStrike" kern="1200" cap="none" spc="0" normalizeH="0" baseline="0" noProof="0" dirty="0">
              <a:ln>
                <a:noFill/>
              </a:ln>
              <a:solidFill>
                <a:prstClr val="white"/>
              </a:solidFill>
              <a:effectLst/>
              <a:uLnTx/>
              <a:uFillTx/>
              <a:latin typeface="Real Text Light"/>
              <a:ea typeface="+mn-ea"/>
              <a:cs typeface="+mn-cs"/>
            </a:endParaRPr>
          </a:p>
          <a:p>
            <a:pPr marL="457200" indent="-457200">
              <a:spcBef>
                <a:spcPts val="600"/>
              </a:spcBef>
              <a:buClr>
                <a:srgbClr val="FC515B"/>
              </a:buClr>
              <a:buFont typeface="+mj-lt"/>
              <a:buAutoNum type="arabicPeriod"/>
              <a:defRPr/>
            </a:pPr>
            <a:r>
              <a:rPr lang="fr-FR" sz="2000" u="sng" dirty="0">
                <a:solidFill>
                  <a:schemeClr val="tx1"/>
                </a:solidFill>
              </a:rPr>
              <a:t>Entrée</a:t>
            </a:r>
            <a:r>
              <a:rPr lang="fr-FR" sz="2000" dirty="0">
                <a:solidFill>
                  <a:schemeClr val="tx1"/>
                </a:solidFill>
              </a:rPr>
              <a:t> : ANSM</a:t>
            </a: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endParaRPr kumimoji="0" lang="fr-FR" sz="2000" b="1" i="0" u="none" strike="noStrike" kern="1200" cap="none" spc="0" normalizeH="0" baseline="0" noProof="0" dirty="0">
              <a:ln>
                <a:noFill/>
              </a:ln>
              <a:solidFill>
                <a:schemeClr val="bg2"/>
              </a:solidFill>
              <a:effectLst/>
              <a:uLnTx/>
              <a:uFillTx/>
              <a:ea typeface="+mn-ea"/>
              <a:cs typeface="+mn-cs"/>
            </a:endParaRP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r>
              <a:rPr kumimoji="0" lang="fr-FR" sz="2000" b="0" i="0" u="sng" strike="noStrike" kern="1200" cap="none" spc="0" normalizeH="0" baseline="0" noProof="0" dirty="0">
                <a:ln>
                  <a:noFill/>
                </a:ln>
                <a:solidFill>
                  <a:schemeClr val="tx1"/>
                </a:solidFill>
                <a:effectLst/>
                <a:uLnTx/>
                <a:uFillTx/>
                <a:ea typeface="+mn-ea"/>
                <a:cs typeface="+mn-cs"/>
              </a:rPr>
              <a:t>Plat</a:t>
            </a:r>
            <a:r>
              <a:rPr kumimoji="0" lang="fr-FR" sz="2000" b="0" i="0" strike="noStrike" kern="1200" cap="none" spc="0" normalizeH="0" baseline="0" noProof="0" dirty="0">
                <a:ln>
                  <a:noFill/>
                </a:ln>
                <a:solidFill>
                  <a:schemeClr val="tx1"/>
                </a:solidFill>
                <a:effectLst/>
                <a:uLnTx/>
                <a:uFillTx/>
                <a:ea typeface="+mn-ea"/>
                <a:cs typeface="+mn-cs"/>
              </a:rPr>
              <a:t> </a:t>
            </a:r>
            <a:r>
              <a:rPr kumimoji="0" lang="fr-FR" sz="2000" b="0" i="0" u="none" strike="noStrike" kern="1200" cap="none" spc="0" normalizeH="0" baseline="0" noProof="0" dirty="0">
                <a:ln>
                  <a:noFill/>
                </a:ln>
                <a:solidFill>
                  <a:schemeClr val="tx1"/>
                </a:solidFill>
                <a:effectLst/>
                <a:uLnTx/>
                <a:uFillTx/>
                <a:ea typeface="+mn-ea"/>
                <a:cs typeface="+mn-cs"/>
              </a:rPr>
              <a:t>: HAS / CEPS</a:t>
            </a:r>
          </a:p>
          <a:p>
            <a:pPr marL="457200" marR="0" lvl="0" indent="-457200" algn="l" defTabSz="914400" rtl="0" eaLnBrk="1" fontAlgn="auto" latinLnBrk="0" hangingPunct="1">
              <a:lnSpc>
                <a:spcPct val="90000"/>
              </a:lnSpc>
              <a:spcBef>
                <a:spcPts val="600"/>
              </a:spcBef>
              <a:spcAft>
                <a:spcPts val="0"/>
              </a:spcAft>
              <a:buClr>
                <a:srgbClr val="FC515B"/>
              </a:buClr>
              <a:buSzTx/>
              <a:buFont typeface="+mj-lt"/>
              <a:buAutoNum type="arabicPeriod"/>
              <a:tabLst/>
              <a:defRPr/>
            </a:pPr>
            <a:endParaRPr lang="fr-FR" sz="2000" dirty="0">
              <a:solidFill>
                <a:schemeClr val="tx1"/>
              </a:solidFill>
            </a:endParaRPr>
          </a:p>
          <a:p>
            <a:pPr marL="457200" lvl="0" indent="-457200">
              <a:spcBef>
                <a:spcPts val="600"/>
              </a:spcBef>
              <a:buClr>
                <a:srgbClr val="FC515B"/>
              </a:buClr>
              <a:buFont typeface="+mj-lt"/>
              <a:buAutoNum type="arabicPeriod"/>
              <a:defRPr/>
            </a:pPr>
            <a:r>
              <a:rPr lang="fr-FR" sz="2000" b="1" u="sng" dirty="0">
                <a:solidFill>
                  <a:schemeClr val="bg2"/>
                </a:solidFill>
              </a:rPr>
              <a:t>Dessert</a:t>
            </a:r>
            <a:r>
              <a:rPr lang="fr-FR" sz="2000" b="1" dirty="0">
                <a:solidFill>
                  <a:schemeClr val="bg2"/>
                </a:solidFill>
              </a:rPr>
              <a:t> : DEA, concurrence… </a:t>
            </a:r>
            <a:endParaRPr kumimoji="0" lang="fr-FR" sz="2000" b="1" i="0" u="none" strike="noStrike" kern="1200" cap="none" spc="0" normalizeH="0" baseline="0" noProof="0" dirty="0">
              <a:ln>
                <a:noFill/>
              </a:ln>
              <a:solidFill>
                <a:srgbClr val="FF0000"/>
              </a:solidFill>
              <a:effectLst/>
              <a:uLnTx/>
              <a:uFillTx/>
              <a:ea typeface="+mn-ea"/>
              <a:cs typeface="+mn-cs"/>
            </a:endParaRPr>
          </a:p>
        </p:txBody>
      </p:sp>
      <p:sp>
        <p:nvSpPr>
          <p:cNvPr id="17" name="Titre 1">
            <a:extLst>
              <a:ext uri="{FF2B5EF4-FFF2-40B4-BE49-F238E27FC236}">
                <a16:creationId xmlns:a16="http://schemas.microsoft.com/office/drawing/2014/main" id="{48318642-7BDA-52F5-EF18-63460932F360}"/>
              </a:ext>
            </a:extLst>
          </p:cNvPr>
          <p:cNvSpPr txBox="1">
            <a:spLocks/>
          </p:cNvSpPr>
          <p:nvPr/>
        </p:nvSpPr>
        <p:spPr>
          <a:xfrm>
            <a:off x="449263" y="452438"/>
            <a:ext cx="8747999"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bg2"/>
                </a:solidFill>
                <a:effectLst/>
                <a:uLnTx/>
                <a:uFillTx/>
                <a:latin typeface="Real Text Medium"/>
                <a:ea typeface="+mj-ea"/>
                <a:cs typeface="+mj-cs"/>
              </a:rPr>
              <a:t>Sommaire</a:t>
            </a:r>
          </a:p>
        </p:txBody>
      </p:sp>
    </p:spTree>
    <p:extLst>
      <p:ext uri="{BB962C8B-B14F-4D97-AF65-F5344CB8AC3E}">
        <p14:creationId xmlns:p14="http://schemas.microsoft.com/office/powerpoint/2010/main" val="2031048973"/>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75A30-D23C-8190-4AFA-AADA4B1A3F7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087FB03-1E37-E01E-74BE-1EE6A344EC15}"/>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FFAF1D05-1578-4929-7544-E1E499144FAD}"/>
              </a:ext>
            </a:extLst>
          </p:cNvPr>
          <p:cNvSpPr txBox="1">
            <a:spLocks/>
          </p:cNvSpPr>
          <p:nvPr/>
        </p:nvSpPr>
        <p:spPr>
          <a:xfrm>
            <a:off x="5653027" y="3231636"/>
            <a:ext cx="885946"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bg2"/>
                </a:solidFill>
                <a:effectLst/>
                <a:uLnTx/>
                <a:uFillTx/>
                <a:latin typeface="Real Text Medium"/>
                <a:ea typeface="+mj-ea"/>
                <a:cs typeface="+mj-cs"/>
              </a:rPr>
              <a:t>DEA</a:t>
            </a:r>
          </a:p>
        </p:txBody>
      </p:sp>
    </p:spTree>
    <p:extLst>
      <p:ext uri="{BB962C8B-B14F-4D97-AF65-F5344CB8AC3E}">
        <p14:creationId xmlns:p14="http://schemas.microsoft.com/office/powerpoint/2010/main" val="3152871293"/>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5BBD0-74C6-165D-34C4-75E223B7692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3FE73FE-E3DD-DC23-4DDE-CAB7F3B080F2}"/>
              </a:ext>
            </a:extLst>
          </p:cNvPr>
          <p:cNvSpPr txBox="1"/>
          <p:nvPr/>
        </p:nvSpPr>
        <p:spPr>
          <a:xfrm>
            <a:off x="399652" y="161952"/>
            <a:ext cx="10735454" cy="6534096"/>
          </a:xfrm>
          <a:prstGeom prst="rect">
            <a:avLst/>
          </a:prstGeom>
          <a:noFill/>
        </p:spPr>
        <p:txBody>
          <a:bodyPr wrap="square">
            <a:spAutoFit/>
          </a:bodyPr>
          <a:lstStyle/>
          <a:p>
            <a:pPr>
              <a:lnSpc>
                <a:spcPct val="115000"/>
              </a:lnSpc>
              <a:buNone/>
            </a:pPr>
            <a:r>
              <a:rPr lang="fr-FR" sz="1300" b="1" u="sng" kern="100" dirty="0">
                <a:solidFill>
                  <a:srgbClr val="00B050"/>
                </a:solidFill>
                <a:ea typeface="DengXian" panose="02010600030101010101" pitchFamily="2" charset="-122"/>
                <a:cs typeface="Arial" panose="020B0604020202020204" pitchFamily="34" charset="0"/>
              </a:rPr>
              <a:t>Affaire URGO : plus de 55 millions de cadeaux offerts à des pharmaciens</a:t>
            </a:r>
            <a:endParaRPr lang="fr-FR" sz="1300" b="1" u="sng" kern="100" dirty="0">
              <a:solidFill>
                <a:srgbClr val="00B050"/>
              </a:solidFill>
              <a:effectLst/>
              <a:ea typeface="DengXian" panose="02010600030101010101" pitchFamily="2" charset="-122"/>
              <a:cs typeface="Arial" panose="020B0604020202020204" pitchFamily="34" charset="0"/>
            </a:endParaRPr>
          </a:p>
          <a:p>
            <a:pPr algn="just">
              <a:lnSpc>
                <a:spcPct val="115000"/>
              </a:lnSpc>
              <a:buNone/>
            </a:pPr>
            <a:endParaRPr lang="fr-FR" sz="1300" u="sng" kern="100" dirty="0">
              <a:solidFill>
                <a:srgbClr val="00B050"/>
              </a:solidFill>
              <a:ea typeface="DengXian" panose="02010600030101010101" pitchFamily="2" charset="-122"/>
              <a:cs typeface="Arial" panose="020B0604020202020204" pitchFamily="34" charset="0"/>
            </a:endParaRPr>
          </a:p>
          <a:p>
            <a:pPr algn="just">
              <a:lnSpc>
                <a:spcPct val="115000"/>
              </a:lnSpc>
              <a:buNone/>
            </a:pPr>
            <a:r>
              <a:rPr lang="fr-FR" sz="1300" u="sng" kern="100" dirty="0">
                <a:solidFill>
                  <a:srgbClr val="00B050"/>
                </a:solidFill>
                <a:effectLst/>
                <a:ea typeface="DengXian" panose="02010600030101010101" pitchFamily="2" charset="-122"/>
                <a:cs typeface="Arial" panose="020B0604020202020204" pitchFamily="34" charset="0"/>
              </a:rPr>
              <a:t>Faits</a:t>
            </a:r>
            <a:r>
              <a:rPr lang="fr-FR" sz="1300" kern="100" dirty="0">
                <a:solidFill>
                  <a:srgbClr val="00B050"/>
                </a:solidFill>
                <a:effectLst/>
                <a:ea typeface="DengXian" panose="02010600030101010101" pitchFamily="2" charset="-122"/>
                <a:cs typeface="Arial" panose="020B0604020202020204" pitchFamily="34" charset="0"/>
              </a:rPr>
              <a:t> : </a:t>
            </a:r>
            <a:endParaRPr lang="en-GB" sz="1300" kern="100" dirty="0">
              <a:solidFill>
                <a:srgbClr val="00B050"/>
              </a:solidFill>
              <a:effectLst/>
              <a:ea typeface="DengXian" panose="02010600030101010101" pitchFamily="2" charset="-122"/>
              <a:cs typeface="Arial" panose="020B0604020202020204" pitchFamily="34" charset="0"/>
            </a:endParaRPr>
          </a:p>
          <a:p>
            <a:pPr marL="342900" lvl="0" indent="-342900" algn="just">
              <a:lnSpc>
                <a:spcPct val="115000"/>
              </a:lnSpc>
              <a:buSzPts val="1000"/>
              <a:buFont typeface="Symbol" panose="05050102010706020507" pitchFamily="18" charset="2"/>
              <a:buChar char=""/>
              <a:tabLst>
                <a:tab pos="457200" algn="l"/>
              </a:tabLst>
            </a:pPr>
            <a:r>
              <a:rPr lang="fr-FR" sz="1300" kern="100" dirty="0">
                <a:effectLst/>
                <a:ea typeface="DengXian" panose="02010600030101010101" pitchFamily="2" charset="-122"/>
                <a:cs typeface="Arial" panose="020B0604020202020204" pitchFamily="34" charset="0"/>
              </a:rPr>
              <a:t>URGO est spécialisé dans les DM pour la cicatrisation et les produits de santé grand public. </a:t>
            </a:r>
            <a:r>
              <a:rPr lang="fr-FR" sz="1300" b="1" kern="100" dirty="0">
                <a:effectLst/>
                <a:ea typeface="DengXian" panose="02010600030101010101" pitchFamily="2" charset="-122"/>
                <a:cs typeface="Arial" panose="020B0604020202020204" pitchFamily="34" charset="0"/>
              </a:rPr>
              <a:t>Entre 2015 et 2021</a:t>
            </a:r>
            <a:r>
              <a:rPr lang="fr-FR" sz="1300" kern="100" dirty="0">
                <a:effectLst/>
                <a:ea typeface="DengXian" panose="02010600030101010101" pitchFamily="2" charset="-122"/>
                <a:cs typeface="Arial" panose="020B0604020202020204" pitchFamily="34" charset="0"/>
              </a:rPr>
              <a:t>, les filiales du groupe ont mis en place une </a:t>
            </a:r>
            <a:r>
              <a:rPr lang="fr-FR" sz="1300" b="1" kern="100" dirty="0">
                <a:effectLst/>
                <a:ea typeface="DengXian" panose="02010600030101010101" pitchFamily="2" charset="-122"/>
                <a:cs typeface="Arial" panose="020B0604020202020204" pitchFamily="34" charset="0"/>
              </a:rPr>
              <a:t>stratégie commerciale consistant à offrir des cadeaux, en échange de l’achat de produits URGO</a:t>
            </a:r>
            <a:r>
              <a:rPr lang="fr-FR" sz="1300" kern="100" dirty="0">
                <a:effectLst/>
                <a:ea typeface="DengXian" panose="02010600030101010101" pitchFamily="2" charset="-122"/>
                <a:cs typeface="Arial" panose="020B0604020202020204" pitchFamily="34" charset="0"/>
              </a:rPr>
              <a:t>. Ce système visait à accroître les marges et parts de marché d’URGO au détriment de la concurrence. Dans certains cas, la valeur des cadeaux atteignait plusieurs 10ène de milliers d’euros par pharmacien. </a:t>
            </a:r>
            <a:endParaRPr lang="en-GB" sz="1300" kern="100" dirty="0">
              <a:effectLst/>
              <a:ea typeface="DengXian" panose="02010600030101010101" pitchFamily="2" charset="-122"/>
              <a:cs typeface="Arial" panose="020B0604020202020204" pitchFamily="34" charset="0"/>
            </a:endParaRPr>
          </a:p>
          <a:p>
            <a:pPr marL="342900" lvl="0" indent="-342900" algn="just">
              <a:lnSpc>
                <a:spcPct val="115000"/>
              </a:lnSpc>
              <a:buSzPts val="1000"/>
              <a:buFont typeface="Symbol" panose="05050102010706020507" pitchFamily="18" charset="2"/>
              <a:buChar char=""/>
              <a:tabLst>
                <a:tab pos="457200" algn="l"/>
              </a:tabLst>
            </a:pPr>
            <a:r>
              <a:rPr lang="fr-FR" sz="1300" kern="100" dirty="0">
                <a:effectLst/>
                <a:ea typeface="DengXian" panose="02010600030101010101" pitchFamily="2" charset="-122"/>
                <a:cs typeface="Arial" panose="020B0604020202020204" pitchFamily="34" charset="0"/>
              </a:rPr>
              <a:t>En 2021, Urgo a fait l’objet d'une enquête de la DGCCRF et de la gendarmerie de Dijon, qui a dévoilé que le groupe aurait </a:t>
            </a:r>
            <a:r>
              <a:rPr lang="fr-FR" sz="1300" b="1" kern="100" dirty="0">
                <a:effectLst/>
                <a:ea typeface="DengXian" panose="02010600030101010101" pitchFamily="2" charset="-122"/>
                <a:cs typeface="Arial" panose="020B0604020202020204" pitchFamily="34" charset="0"/>
              </a:rPr>
              <a:t>offert à des pharmaciens un total plus de 55 millions d'euros de cadeaux entre 2015 et 2021</a:t>
            </a:r>
            <a:r>
              <a:rPr lang="fr-FR" sz="1300" kern="100" dirty="0">
                <a:effectLst/>
                <a:ea typeface="DengXian" panose="02010600030101010101" pitchFamily="2" charset="-122"/>
                <a:cs typeface="Arial" panose="020B0604020202020204" pitchFamily="34" charset="0"/>
              </a:rPr>
              <a:t>.</a:t>
            </a:r>
            <a:endParaRPr lang="en-GB" sz="1300" kern="100" dirty="0">
              <a:effectLst/>
              <a:ea typeface="DengXian" panose="02010600030101010101" pitchFamily="2" charset="-122"/>
              <a:cs typeface="Arial" panose="020B0604020202020204" pitchFamily="34" charset="0"/>
            </a:endParaRPr>
          </a:p>
          <a:p>
            <a:pPr algn="just">
              <a:lnSpc>
                <a:spcPct val="115000"/>
              </a:lnSpc>
              <a:buNone/>
            </a:pPr>
            <a:endParaRPr lang="fr-FR" sz="1300" u="sng" kern="100" dirty="0">
              <a:effectLst/>
              <a:ea typeface="DengXian" panose="02010600030101010101" pitchFamily="2" charset="-122"/>
              <a:cs typeface="Arial" panose="020B0604020202020204" pitchFamily="34" charset="0"/>
            </a:endParaRPr>
          </a:p>
          <a:p>
            <a:pPr algn="just">
              <a:lnSpc>
                <a:spcPct val="115000"/>
              </a:lnSpc>
              <a:buNone/>
            </a:pPr>
            <a:r>
              <a:rPr lang="fr-FR" sz="1300" u="sng" kern="100" dirty="0">
                <a:solidFill>
                  <a:srgbClr val="00B050"/>
                </a:solidFill>
                <a:effectLst/>
                <a:ea typeface="DengXian" panose="02010600030101010101" pitchFamily="2" charset="-122"/>
                <a:cs typeface="Arial" panose="020B0604020202020204" pitchFamily="34" charset="0"/>
              </a:rPr>
              <a:t>Condamnation</a:t>
            </a:r>
            <a:r>
              <a:rPr lang="fr-FR" sz="1300" kern="100" dirty="0">
                <a:solidFill>
                  <a:srgbClr val="00B050"/>
                </a:solidFill>
                <a:effectLst/>
                <a:ea typeface="DengXian" panose="02010600030101010101" pitchFamily="2" charset="-122"/>
                <a:cs typeface="Arial" panose="020B0604020202020204" pitchFamily="34" charset="0"/>
              </a:rPr>
              <a:t> : </a:t>
            </a:r>
            <a:endParaRPr lang="en-GB" sz="1300" kern="100" dirty="0">
              <a:solidFill>
                <a:srgbClr val="00B050"/>
              </a:solidFill>
              <a:effectLst/>
              <a:ea typeface="DengXian" panose="02010600030101010101" pitchFamily="2" charset="-122"/>
              <a:cs typeface="Arial" panose="020B0604020202020204" pitchFamily="34" charset="0"/>
            </a:endParaRPr>
          </a:p>
          <a:p>
            <a:pPr marL="342900" lvl="0" indent="-342900" algn="just">
              <a:lnSpc>
                <a:spcPct val="115000"/>
              </a:lnSpc>
              <a:buSzPts val="1000"/>
              <a:buFont typeface="Symbol" panose="05050102010706020507" pitchFamily="18" charset="2"/>
              <a:buChar char=""/>
              <a:tabLst>
                <a:tab pos="457200" algn="l"/>
              </a:tabLst>
            </a:pPr>
            <a:r>
              <a:rPr lang="fr-FR" sz="1300" b="1" kern="100" dirty="0">
                <a:effectLst/>
                <a:ea typeface="DengXian" panose="02010600030101010101" pitchFamily="2" charset="-122"/>
                <a:cs typeface="Arial" panose="020B0604020202020204" pitchFamily="34" charset="0"/>
              </a:rPr>
              <a:t>1</a:t>
            </a:r>
            <a:r>
              <a:rPr lang="fr-FR" sz="1300" b="1" kern="100" baseline="30000" dirty="0">
                <a:effectLst/>
                <a:ea typeface="DengXian" panose="02010600030101010101" pitchFamily="2" charset="-122"/>
                <a:cs typeface="Arial" panose="020B0604020202020204" pitchFamily="34" charset="0"/>
              </a:rPr>
              <a:t>er</a:t>
            </a:r>
            <a:r>
              <a:rPr lang="fr-FR" sz="1300" b="1" kern="100" dirty="0">
                <a:effectLst/>
                <a:ea typeface="DengXian" panose="02010600030101010101" pitchFamily="2" charset="-122"/>
                <a:cs typeface="Arial" panose="020B0604020202020204" pitchFamily="34" charset="0"/>
              </a:rPr>
              <a:t> volet de l’enquête</a:t>
            </a:r>
            <a:r>
              <a:rPr lang="fr-FR" sz="1300" kern="100" dirty="0">
                <a:effectLst/>
                <a:ea typeface="DengXian" panose="02010600030101010101" pitchFamily="2" charset="-122"/>
                <a:cs typeface="Arial" panose="020B0604020202020204" pitchFamily="34" charset="0"/>
              </a:rPr>
              <a:t> : </a:t>
            </a:r>
            <a:r>
              <a:rPr lang="fr-FR" sz="1300" b="1" u="sng" kern="100" dirty="0">
                <a:effectLst/>
                <a:ea typeface="DengXian" panose="02010600030101010101" pitchFamily="2" charset="-122"/>
                <a:cs typeface="Arial" panose="020B0604020202020204" pitchFamily="34" charset="0"/>
              </a:rPr>
              <a:t>Urgo</a:t>
            </a:r>
            <a:r>
              <a:rPr lang="fr-FR" sz="1300" kern="100" dirty="0">
                <a:effectLst/>
                <a:ea typeface="DengXian" panose="02010600030101010101" pitchFamily="2" charset="-122"/>
                <a:cs typeface="Arial" panose="020B0604020202020204" pitchFamily="34" charset="0"/>
              </a:rPr>
              <a:t> condamné en janvier 2023 pour </a:t>
            </a:r>
            <a:r>
              <a:rPr lang="fr-FR" sz="1300" b="1" kern="100" dirty="0">
                <a:effectLst/>
                <a:ea typeface="DengXian" panose="02010600030101010101" pitchFamily="2" charset="-122"/>
                <a:cs typeface="Arial" panose="020B0604020202020204" pitchFamily="34" charset="0"/>
              </a:rPr>
              <a:t>manquement massif au dispositif « anti-cadeaux »</a:t>
            </a:r>
            <a:r>
              <a:rPr lang="fr-FR" sz="1300" kern="100" dirty="0">
                <a:effectLst/>
                <a:ea typeface="DengXian" panose="02010600030101010101" pitchFamily="2" charset="-122"/>
                <a:cs typeface="Arial" panose="020B0604020202020204" pitchFamily="34" charset="0"/>
              </a:rPr>
              <a:t>.</a:t>
            </a:r>
            <a:endParaRPr lang="en-GB" sz="1300" kern="100" dirty="0">
              <a:effectLst/>
              <a:ea typeface="DengXian" panose="02010600030101010101" pitchFamily="2" charset="-122"/>
              <a:cs typeface="Arial" panose="020B0604020202020204" pitchFamily="34" charset="0"/>
            </a:endParaRPr>
          </a:p>
          <a:p>
            <a:pPr marL="742950" lvl="1" indent="-285750" algn="just">
              <a:lnSpc>
                <a:spcPct val="115000"/>
              </a:lnSpc>
              <a:buSzPts val="1000"/>
              <a:buFont typeface="Courier New" panose="02070309020205020404" pitchFamily="49" charset="0"/>
              <a:buChar char="o"/>
              <a:tabLst>
                <a:tab pos="914400" algn="l"/>
              </a:tabLst>
            </a:pPr>
            <a:r>
              <a:rPr lang="fr-FR" sz="1300" kern="100" dirty="0">
                <a:ea typeface="DengXian" panose="02010600030101010101" pitchFamily="2" charset="-122"/>
                <a:cs typeface="Times New Roman" panose="02020603050405020304" pitchFamily="18" charset="0"/>
              </a:rPr>
              <a:t>Le dispositif « anti-cadeaux » vise précisément à empêcher de telles pratiques qui faussent le marché et menacent l’indépendance des </a:t>
            </a:r>
            <a:r>
              <a:rPr lang="fr-FR" sz="1300" kern="100" dirty="0" err="1">
                <a:ea typeface="DengXian" panose="02010600030101010101" pitchFamily="2" charset="-122"/>
                <a:cs typeface="Times New Roman" panose="02020603050405020304" pitchFamily="18" charset="0"/>
              </a:rPr>
              <a:t>PdS</a:t>
            </a:r>
            <a:r>
              <a:rPr lang="fr-FR" sz="1300" kern="100" dirty="0">
                <a:ea typeface="DengXian" panose="02010600030101010101" pitchFamily="2" charset="-122"/>
                <a:cs typeface="Times New Roman" panose="02020603050405020304" pitchFamily="18" charset="0"/>
              </a:rPr>
              <a:t>.</a:t>
            </a:r>
          </a:p>
          <a:p>
            <a:pPr marL="742950" lvl="1" indent="-285750" algn="just">
              <a:lnSpc>
                <a:spcPct val="115000"/>
              </a:lnSpc>
              <a:buSzPts val="1000"/>
              <a:buFont typeface="Courier New" panose="02070309020205020404" pitchFamily="49" charset="0"/>
              <a:buChar char="o"/>
              <a:tabLst>
                <a:tab pos="914400" algn="l"/>
              </a:tabLst>
            </a:pPr>
            <a:r>
              <a:rPr lang="fr-FR" sz="1300" kern="100" dirty="0">
                <a:ea typeface="DengXian" panose="02010600030101010101" pitchFamily="2" charset="-122"/>
                <a:cs typeface="Times New Roman" panose="02020603050405020304" pitchFamily="18" charset="0"/>
              </a:rPr>
              <a:t>Urgo </a:t>
            </a:r>
            <a:r>
              <a:rPr lang="fr-FR" sz="1300" kern="100" dirty="0">
                <a:effectLst/>
                <a:ea typeface="DengXian" panose="02010600030101010101" pitchFamily="2" charset="-122"/>
                <a:cs typeface="Times New Roman" panose="02020603050405020304" pitchFamily="18" charset="0"/>
              </a:rPr>
              <a:t>a fait l'objet une saisie pénale de plus de 5,4 millions d'euros (confiscation) et été condamné à une amende de 1,125 million (dont 625.000 € avec sursis) par le tribunal judiciaire de Dijon.</a:t>
            </a:r>
            <a:endParaRPr lang="en-GB" sz="1300" kern="100" dirty="0">
              <a:effectLst/>
              <a:ea typeface="DengXian" panose="02010600030101010101" pitchFamily="2" charset="-122"/>
              <a:cs typeface="Times New Roman" panose="02020603050405020304" pitchFamily="18" charset="0"/>
            </a:endParaRPr>
          </a:p>
          <a:p>
            <a:pPr marL="342900" lvl="0" indent="-342900" algn="just">
              <a:lnSpc>
                <a:spcPct val="115000"/>
              </a:lnSpc>
              <a:buSzPts val="1000"/>
              <a:buFont typeface="Symbol" panose="05050102010706020507" pitchFamily="18" charset="2"/>
              <a:buChar char=""/>
              <a:tabLst>
                <a:tab pos="457200" algn="l"/>
              </a:tabLst>
            </a:pPr>
            <a:r>
              <a:rPr lang="fr-FR" sz="1300" b="1" kern="100" dirty="0">
                <a:effectLst/>
                <a:ea typeface="DengXian" panose="02010600030101010101" pitchFamily="2" charset="-122"/>
                <a:cs typeface="Arial" panose="020B0604020202020204" pitchFamily="34" charset="0"/>
              </a:rPr>
              <a:t>2</a:t>
            </a:r>
            <a:r>
              <a:rPr lang="fr-FR" sz="1300" b="1" kern="100" baseline="30000" dirty="0">
                <a:effectLst/>
                <a:ea typeface="DengXian" panose="02010600030101010101" pitchFamily="2" charset="-122"/>
                <a:cs typeface="Arial" panose="020B0604020202020204" pitchFamily="34" charset="0"/>
              </a:rPr>
              <a:t>ème</a:t>
            </a:r>
            <a:r>
              <a:rPr lang="fr-FR" sz="1300" b="1" kern="100" dirty="0">
                <a:effectLst/>
                <a:ea typeface="DengXian" panose="02010600030101010101" pitchFamily="2" charset="-122"/>
                <a:cs typeface="Arial" panose="020B0604020202020204" pitchFamily="34" charset="0"/>
              </a:rPr>
              <a:t> volet de l’enquête</a:t>
            </a:r>
            <a:r>
              <a:rPr lang="fr-FR" sz="1300" kern="100" dirty="0">
                <a:effectLst/>
                <a:ea typeface="DengXian" panose="02010600030101010101" pitchFamily="2" charset="-122"/>
                <a:cs typeface="Arial" panose="020B0604020202020204" pitchFamily="34" charset="0"/>
              </a:rPr>
              <a:t> : il concerne les </a:t>
            </a:r>
            <a:r>
              <a:rPr lang="fr-FR" sz="1300" b="1" u="sng" kern="100" dirty="0">
                <a:effectLst/>
                <a:ea typeface="DengXian" panose="02010600030101010101" pitchFamily="2" charset="-122"/>
                <a:cs typeface="Arial" panose="020B0604020202020204" pitchFamily="34" charset="0"/>
              </a:rPr>
              <a:t>pharmaciens</a:t>
            </a:r>
            <a:r>
              <a:rPr lang="fr-FR" sz="1300" kern="100" dirty="0">
                <a:effectLst/>
                <a:ea typeface="DengXian" panose="02010600030101010101" pitchFamily="2" charset="-122"/>
                <a:cs typeface="Arial" panose="020B0604020202020204" pitchFamily="34" charset="0"/>
              </a:rPr>
              <a:t> et l’enquête a été confiée à la DGCCRF.</a:t>
            </a:r>
            <a:endParaRPr lang="en-GB" sz="1300" kern="100" dirty="0">
              <a:effectLst/>
              <a:ea typeface="DengXian" panose="02010600030101010101" pitchFamily="2" charset="-122"/>
              <a:cs typeface="Arial" panose="020B0604020202020204" pitchFamily="34" charset="0"/>
            </a:endParaRPr>
          </a:p>
          <a:p>
            <a:pPr marL="742950" lvl="1" indent="-285750" algn="just">
              <a:lnSpc>
                <a:spcPct val="115000"/>
              </a:lnSpc>
              <a:buSzPts val="1000"/>
              <a:buFont typeface="Courier New" panose="02070309020205020404" pitchFamily="49" charset="0"/>
              <a:buChar char="o"/>
              <a:tabLst>
                <a:tab pos="914400" algn="l"/>
              </a:tabLst>
            </a:pPr>
            <a:r>
              <a:rPr lang="fr-FR" sz="1300" kern="100" dirty="0">
                <a:effectLst/>
                <a:ea typeface="DengXian" panose="02010600030101010101" pitchFamily="2" charset="-122"/>
                <a:cs typeface="Times New Roman" panose="02020603050405020304" pitchFamily="18" charset="0"/>
              </a:rPr>
              <a:t>Les pharmaciens en cause encourent jusqu'à un an d'emprisonnement et 75.000 € d'amendes ainsi que des peines complémentaires comme l'interdiction temporaire ou définitive d'exercer ou la confiscation du produit de l'infraction.</a:t>
            </a:r>
            <a:endParaRPr lang="en-GB" sz="1300" kern="100" dirty="0">
              <a:effectLst/>
              <a:ea typeface="DengXian" panose="02010600030101010101" pitchFamily="2" charset="-122"/>
              <a:cs typeface="Times New Roman" panose="02020603050405020304" pitchFamily="18" charset="0"/>
            </a:endParaRPr>
          </a:p>
          <a:p>
            <a:pPr marL="742950" lvl="1" indent="-285750" algn="just">
              <a:lnSpc>
                <a:spcPct val="115000"/>
              </a:lnSpc>
              <a:buSzPts val="1000"/>
              <a:buFont typeface="Courier New" panose="02070309020205020404" pitchFamily="49" charset="0"/>
              <a:buChar char="o"/>
              <a:tabLst>
                <a:tab pos="914400" algn="l"/>
              </a:tabLst>
            </a:pPr>
            <a:r>
              <a:rPr lang="fr-FR" sz="1300" kern="100" dirty="0">
                <a:effectLst/>
                <a:ea typeface="DengXian" panose="02010600030101010101" pitchFamily="2" charset="-122"/>
                <a:cs typeface="Times New Roman" panose="02020603050405020304" pitchFamily="18" charset="0"/>
              </a:rPr>
              <a:t>Des centaines de pharmaciens ont été condamnés dans toute la France.</a:t>
            </a:r>
            <a:endParaRPr lang="en-GB" sz="1300" kern="100" dirty="0">
              <a:effectLst/>
              <a:ea typeface="DengXian" panose="02010600030101010101" pitchFamily="2" charset="-122"/>
              <a:cs typeface="Times New Roman" panose="02020603050405020304" pitchFamily="18" charset="0"/>
            </a:endParaRPr>
          </a:p>
          <a:p>
            <a:pPr marL="742950" lvl="1" indent="-285750" algn="just">
              <a:lnSpc>
                <a:spcPct val="115000"/>
              </a:lnSpc>
              <a:buSzPts val="1000"/>
              <a:buFont typeface="Courier New" panose="02070309020205020404" pitchFamily="49" charset="0"/>
              <a:buChar char="o"/>
              <a:tabLst>
                <a:tab pos="914400" algn="l"/>
              </a:tabLst>
            </a:pPr>
            <a:r>
              <a:rPr lang="fr-FR" sz="1300" kern="100" dirty="0">
                <a:effectLst/>
                <a:ea typeface="DengXian" panose="02010600030101010101" pitchFamily="2" charset="-122"/>
                <a:cs typeface="Times New Roman" panose="02020603050405020304" pitchFamily="18" charset="0"/>
              </a:rPr>
              <a:t>En Normandie, une quarantaine de pharmaciens ont été condamnés dès octobre 2024, parmi lesquels la députée et ex-ministre chargée de la santé Agnès Firmin Le Bodo. Elle a été condamnée le 14 octobre à 8.000 € d’amende, dont 4.000 € avec sursis, pour avoir reçu entre 2015 et 2020 plus de 20.000 € de cadeaux de la part d’Urgo en tant que pharmacienne d'officine au Havre, selon des informations dévoilées par Mediapart et France Bleu.</a:t>
            </a:r>
            <a:endParaRPr lang="en-GB" sz="1300" kern="100" dirty="0">
              <a:effectLst/>
              <a:ea typeface="DengXian" panose="02010600030101010101" pitchFamily="2" charset="-122"/>
              <a:cs typeface="Times New Roman" panose="02020603050405020304" pitchFamily="18" charset="0"/>
            </a:endParaRPr>
          </a:p>
          <a:p>
            <a:pPr marL="742950" lvl="1" indent="-285750" algn="just">
              <a:lnSpc>
                <a:spcPct val="115000"/>
              </a:lnSpc>
              <a:buSzPts val="1000"/>
              <a:buFont typeface="Courier New" panose="02070309020205020404" pitchFamily="49" charset="0"/>
              <a:buChar char="o"/>
              <a:tabLst>
                <a:tab pos="914400" algn="l"/>
              </a:tabLst>
            </a:pPr>
            <a:r>
              <a:rPr lang="fr-FR" sz="1300" kern="100" dirty="0">
                <a:effectLst/>
                <a:ea typeface="DengXian" panose="02010600030101010101" pitchFamily="2" charset="-122"/>
                <a:cs typeface="Times New Roman" panose="02020603050405020304" pitchFamily="18" charset="0"/>
              </a:rPr>
              <a:t>Le 3 février </a:t>
            </a:r>
            <a:r>
              <a:rPr lang="fr-FR" sz="1300" b="1" kern="100" dirty="0">
                <a:effectLst/>
                <a:ea typeface="DengXian" panose="02010600030101010101" pitchFamily="2" charset="-122"/>
                <a:cs typeface="Times New Roman" panose="02020603050405020304" pitchFamily="18" charset="0"/>
              </a:rPr>
              <a:t>2026</a:t>
            </a:r>
            <a:r>
              <a:rPr lang="fr-FR" sz="1300" kern="100" dirty="0">
                <a:effectLst/>
                <a:ea typeface="DengXian" panose="02010600030101010101" pitchFamily="2" charset="-122"/>
                <a:cs typeface="Times New Roman" panose="02020603050405020304" pitchFamily="18" charset="0"/>
              </a:rPr>
              <a:t>, une </a:t>
            </a:r>
            <a:r>
              <a:rPr lang="fr-FR" sz="1300" b="1" kern="100" dirty="0">
                <a:effectLst/>
                <a:ea typeface="DengXian" panose="02010600030101010101" pitchFamily="2" charset="-122"/>
                <a:cs typeface="Times New Roman" panose="02020603050405020304" pitchFamily="18" charset="0"/>
              </a:rPr>
              <a:t>nouvelle vague de condamnation </a:t>
            </a:r>
            <a:r>
              <a:rPr lang="fr-FR" sz="1300" kern="100" dirty="0">
                <a:effectLst/>
                <a:ea typeface="DengXian" panose="02010600030101010101" pitchFamily="2" charset="-122"/>
                <a:cs typeface="Times New Roman" panose="02020603050405020304" pitchFamily="18" charset="0"/>
              </a:rPr>
              <a:t>a eu lieu avec la condamnation par le tribunal correctionnel de Rouen de 14 pharmaciens à des amendes allant de 3 000 à 16 000 € pour avoir contrevenu à la loi anti-cadeaux.</a:t>
            </a:r>
            <a:endParaRPr lang="en-GB" sz="1300" kern="100" dirty="0">
              <a:effectLst/>
              <a:ea typeface="DengXian" panose="02010600030101010101" pitchFamily="2" charset="-122"/>
              <a:cs typeface="Times New Roman" panose="02020603050405020304" pitchFamily="18" charset="0"/>
            </a:endParaRPr>
          </a:p>
          <a:p>
            <a:pPr algn="just">
              <a:lnSpc>
                <a:spcPct val="115000"/>
              </a:lnSpc>
              <a:buNone/>
            </a:pPr>
            <a:r>
              <a:rPr lang="fr-FR" sz="1300" b="1" kern="100" dirty="0">
                <a:solidFill>
                  <a:srgbClr val="FF0000"/>
                </a:solidFill>
                <a:effectLst/>
                <a:ea typeface="DengXian" panose="02010600030101010101" pitchFamily="2" charset="-122"/>
                <a:cs typeface="Arial" panose="020B0604020202020204" pitchFamily="34" charset="0"/>
              </a:rPr>
              <a:t> </a:t>
            </a:r>
            <a:endParaRPr lang="en-GB" sz="1300"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473197413"/>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175E0-60D2-B28E-7BA1-BE6D6258D5E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B7903A-B224-59B8-0CF1-2DCB019FA41A}"/>
              </a:ext>
            </a:extLst>
          </p:cNvPr>
          <p:cNvPicPr>
            <a:picLocks noChangeAspect="1"/>
          </p:cNvPicPr>
          <p:nvPr/>
        </p:nvPicPr>
        <p:blipFill>
          <a:blip r:embed="rId3"/>
          <a:stretch>
            <a:fillRect/>
          </a:stretch>
        </p:blipFill>
        <p:spPr>
          <a:xfrm>
            <a:off x="1982898" y="1132426"/>
            <a:ext cx="8541189" cy="1835244"/>
          </a:xfrm>
          <a:prstGeom prst="rect">
            <a:avLst/>
          </a:prstGeom>
        </p:spPr>
      </p:pic>
      <p:pic>
        <p:nvPicPr>
          <p:cNvPr id="6" name="Picture 5">
            <a:extLst>
              <a:ext uri="{FF2B5EF4-FFF2-40B4-BE49-F238E27FC236}">
                <a16:creationId xmlns:a16="http://schemas.microsoft.com/office/drawing/2014/main" id="{622E1740-55B1-4A39-7BFA-4E0F7DE3BACB}"/>
              </a:ext>
            </a:extLst>
          </p:cNvPr>
          <p:cNvPicPr>
            <a:picLocks noChangeAspect="1"/>
          </p:cNvPicPr>
          <p:nvPr/>
        </p:nvPicPr>
        <p:blipFill>
          <a:blip r:embed="rId4"/>
          <a:stretch>
            <a:fillRect/>
          </a:stretch>
        </p:blipFill>
        <p:spPr>
          <a:xfrm>
            <a:off x="2949549" y="3890330"/>
            <a:ext cx="5512083" cy="1663786"/>
          </a:xfrm>
          <a:prstGeom prst="rect">
            <a:avLst/>
          </a:prstGeom>
        </p:spPr>
      </p:pic>
    </p:spTree>
    <p:extLst>
      <p:ext uri="{BB962C8B-B14F-4D97-AF65-F5344CB8AC3E}">
        <p14:creationId xmlns:p14="http://schemas.microsoft.com/office/powerpoint/2010/main" val="3296250961"/>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EBC4-E508-906C-4311-D83E630473D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8737956-618E-481B-A6EC-DF0BB1015A16}"/>
              </a:ext>
            </a:extLst>
          </p:cNvPr>
          <p:cNvPicPr>
            <a:picLocks noChangeAspect="1"/>
          </p:cNvPicPr>
          <p:nvPr/>
        </p:nvPicPr>
        <p:blipFill>
          <a:blip r:embed="rId3"/>
          <a:stretch>
            <a:fillRect/>
          </a:stretch>
        </p:blipFill>
        <p:spPr>
          <a:xfrm>
            <a:off x="2616021" y="4139356"/>
            <a:ext cx="6959958" cy="1035103"/>
          </a:xfrm>
          <a:prstGeom prst="rect">
            <a:avLst/>
          </a:prstGeom>
        </p:spPr>
      </p:pic>
      <p:pic>
        <p:nvPicPr>
          <p:cNvPr id="10" name="Picture 9">
            <a:extLst>
              <a:ext uri="{FF2B5EF4-FFF2-40B4-BE49-F238E27FC236}">
                <a16:creationId xmlns:a16="http://schemas.microsoft.com/office/drawing/2014/main" id="{A83AD2CD-F079-14D6-DB55-5BED5342681E}"/>
              </a:ext>
            </a:extLst>
          </p:cNvPr>
          <p:cNvPicPr>
            <a:picLocks noChangeAspect="1"/>
          </p:cNvPicPr>
          <p:nvPr/>
        </p:nvPicPr>
        <p:blipFill>
          <a:blip r:embed="rId4"/>
          <a:stretch>
            <a:fillRect/>
          </a:stretch>
        </p:blipFill>
        <p:spPr>
          <a:xfrm>
            <a:off x="1269944" y="630026"/>
            <a:ext cx="9207973" cy="2959252"/>
          </a:xfrm>
          <a:prstGeom prst="rect">
            <a:avLst/>
          </a:prstGeom>
        </p:spPr>
      </p:pic>
    </p:spTree>
    <p:extLst>
      <p:ext uri="{BB962C8B-B14F-4D97-AF65-F5344CB8AC3E}">
        <p14:creationId xmlns:p14="http://schemas.microsoft.com/office/powerpoint/2010/main" val="1459683176"/>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FD74A-39B2-F165-4816-E34D9CA2FD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18F4287-649D-4E93-E7AD-437D9517498C}"/>
              </a:ext>
            </a:extLst>
          </p:cNvPr>
          <p:cNvPicPr>
            <a:picLocks noChangeAspect="1"/>
          </p:cNvPicPr>
          <p:nvPr/>
        </p:nvPicPr>
        <p:blipFill>
          <a:blip r:embed="rId3"/>
          <a:stretch>
            <a:fillRect/>
          </a:stretch>
        </p:blipFill>
        <p:spPr>
          <a:xfrm>
            <a:off x="2835107" y="3077428"/>
            <a:ext cx="6521785" cy="2140060"/>
          </a:xfrm>
          <a:prstGeom prst="rect">
            <a:avLst/>
          </a:prstGeom>
        </p:spPr>
      </p:pic>
      <p:pic>
        <p:nvPicPr>
          <p:cNvPr id="5" name="Picture 4">
            <a:extLst>
              <a:ext uri="{FF2B5EF4-FFF2-40B4-BE49-F238E27FC236}">
                <a16:creationId xmlns:a16="http://schemas.microsoft.com/office/drawing/2014/main" id="{51577BF8-9004-9A69-9807-6442147875E3}"/>
              </a:ext>
            </a:extLst>
          </p:cNvPr>
          <p:cNvPicPr>
            <a:picLocks noChangeAspect="1"/>
          </p:cNvPicPr>
          <p:nvPr/>
        </p:nvPicPr>
        <p:blipFill>
          <a:blip r:embed="rId4"/>
          <a:stretch>
            <a:fillRect/>
          </a:stretch>
        </p:blipFill>
        <p:spPr>
          <a:xfrm>
            <a:off x="2835107" y="836881"/>
            <a:ext cx="6331275" cy="1892397"/>
          </a:xfrm>
          <a:prstGeom prst="rect">
            <a:avLst/>
          </a:prstGeom>
        </p:spPr>
      </p:pic>
    </p:spTree>
    <p:extLst>
      <p:ext uri="{BB962C8B-B14F-4D97-AF65-F5344CB8AC3E}">
        <p14:creationId xmlns:p14="http://schemas.microsoft.com/office/powerpoint/2010/main" val="2387055577"/>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4AE40-C0B8-12F1-49B7-6040D0B9AC6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974E3AF-20DF-EEBE-3EA5-F0B2050C4BC1}"/>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17" name="Titre 1">
            <a:extLst>
              <a:ext uri="{FF2B5EF4-FFF2-40B4-BE49-F238E27FC236}">
                <a16:creationId xmlns:a16="http://schemas.microsoft.com/office/drawing/2014/main" id="{2DEEAC7E-D113-4099-44D9-4B0521763EB2}"/>
              </a:ext>
            </a:extLst>
          </p:cNvPr>
          <p:cNvSpPr txBox="1">
            <a:spLocks/>
          </p:cNvSpPr>
          <p:nvPr/>
        </p:nvSpPr>
        <p:spPr>
          <a:xfrm>
            <a:off x="4725003" y="3231636"/>
            <a:ext cx="2741993" cy="39472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bg2"/>
                </a:solidFill>
                <a:effectLst/>
                <a:uLnTx/>
                <a:uFillTx/>
                <a:latin typeface="Real Text Medium"/>
                <a:ea typeface="+mj-ea"/>
                <a:cs typeface="+mj-cs"/>
              </a:rPr>
              <a:t>Concurrence</a:t>
            </a:r>
          </a:p>
        </p:txBody>
      </p:sp>
    </p:spTree>
    <p:extLst>
      <p:ext uri="{BB962C8B-B14F-4D97-AF65-F5344CB8AC3E}">
        <p14:creationId xmlns:p14="http://schemas.microsoft.com/office/powerpoint/2010/main" val="1769746861"/>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F1F39-D877-97B2-7411-D80B27E9D7A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28477A2-0973-00CF-F7B3-F4894A9EDE1A}"/>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E9B30F5A-7D73-E039-9E5D-90C4ADC66BF0}"/>
              </a:ext>
            </a:extLst>
          </p:cNvPr>
          <p:cNvSpPr txBox="1"/>
          <p:nvPr/>
        </p:nvSpPr>
        <p:spPr>
          <a:xfrm>
            <a:off x="533193" y="264388"/>
            <a:ext cx="11125613" cy="7196073"/>
          </a:xfrm>
          <a:prstGeom prst="rect">
            <a:avLst/>
          </a:prstGeom>
          <a:noFill/>
        </p:spPr>
        <p:txBody>
          <a:bodyPr wrap="square">
            <a:spAutoFit/>
          </a:bodyPr>
          <a:lstStyle/>
          <a:p>
            <a:pPr>
              <a:lnSpc>
                <a:spcPct val="115000"/>
              </a:lnSpc>
              <a:spcAft>
                <a:spcPts val="800"/>
              </a:spcAft>
              <a:buNone/>
            </a:pPr>
            <a:r>
              <a:rPr lang="fr-FR" sz="1300" b="1" u="sng" kern="100" dirty="0">
                <a:solidFill>
                  <a:srgbClr val="00B050"/>
                </a:solidFill>
                <a:ea typeface="DengXian" panose="02010600030101010101" pitchFamily="2" charset="-122"/>
                <a:cs typeface="Arial" panose="020B0604020202020204" pitchFamily="34" charset="0"/>
              </a:rPr>
              <a:t>SANOFI / SEQUIRUS : Abus de position dominante ? Affaire en cours !</a:t>
            </a:r>
            <a:endParaRPr lang="en-GB" sz="1300" b="1" u="sng" kern="100" dirty="0">
              <a:solidFill>
                <a:srgbClr val="00B050"/>
              </a:solidFill>
              <a:effectLst/>
              <a:ea typeface="DengXian" panose="02010600030101010101" pitchFamily="2" charset="-122"/>
              <a:cs typeface="Arial" panose="020B0604020202020204" pitchFamily="34" charset="0"/>
            </a:endParaRPr>
          </a:p>
          <a:p>
            <a:endParaRPr lang="fr-FR" sz="1300" b="1" u="sng" dirty="0">
              <a:cs typeface="Arial" panose="020B0604020202020204" pitchFamily="34" charset="0"/>
            </a:endParaRPr>
          </a:p>
          <a:p>
            <a:pPr algn="just"/>
            <a:r>
              <a:rPr lang="fr-FR" sz="1300" u="sng" dirty="0">
                <a:solidFill>
                  <a:srgbClr val="00B050"/>
                </a:solidFill>
                <a:cs typeface="Arial" panose="020B0604020202020204" pitchFamily="34" charset="0"/>
              </a:rPr>
              <a:t>Sanofi (</a:t>
            </a:r>
            <a:r>
              <a:rPr lang="fr-FR" sz="1300" u="sng" dirty="0" err="1">
                <a:solidFill>
                  <a:srgbClr val="00B050"/>
                </a:solidFill>
                <a:cs typeface="Arial" panose="020B0604020202020204" pitchFamily="34" charset="0"/>
              </a:rPr>
              <a:t>Efluelda</a:t>
            </a:r>
            <a:r>
              <a:rPr lang="fr-FR" sz="1300" u="sng" dirty="0">
                <a:solidFill>
                  <a:srgbClr val="00B050"/>
                </a:solidFill>
                <a:cs typeface="Arial" panose="020B0604020202020204" pitchFamily="34" charset="0"/>
              </a:rPr>
              <a:t>) soupçonné d’avoir dénigré le vaccin de CSL </a:t>
            </a:r>
            <a:r>
              <a:rPr lang="fr-FR" sz="1300" u="sng" dirty="0" err="1">
                <a:solidFill>
                  <a:srgbClr val="00B050"/>
                </a:solidFill>
                <a:cs typeface="Arial" panose="020B0604020202020204" pitchFamily="34" charset="0"/>
              </a:rPr>
              <a:t>Seqirus</a:t>
            </a:r>
            <a:r>
              <a:rPr lang="fr-FR" sz="1300" u="sng" dirty="0">
                <a:solidFill>
                  <a:srgbClr val="00B050"/>
                </a:solidFill>
                <a:cs typeface="Arial" panose="020B0604020202020204" pitchFamily="34" charset="0"/>
              </a:rPr>
              <a:t> (Fuad)</a:t>
            </a:r>
            <a:endParaRPr lang="en-GB" sz="1300" u="sng" dirty="0">
              <a:solidFill>
                <a:srgbClr val="00B050"/>
              </a:solidFill>
              <a:cs typeface="Arial" panose="020B0604020202020204" pitchFamily="34" charset="0"/>
            </a:endParaRPr>
          </a:p>
          <a:p>
            <a:pPr algn="just"/>
            <a:r>
              <a:rPr lang="fr-FR" sz="1300" dirty="0">
                <a:cs typeface="Arial" panose="020B0604020202020204" pitchFamily="34" charset="0"/>
              </a:rPr>
              <a:t> </a:t>
            </a:r>
            <a:endParaRPr lang="en-GB" sz="1300" dirty="0">
              <a:cs typeface="Arial" panose="020B0604020202020204" pitchFamily="34" charset="0"/>
            </a:endParaRPr>
          </a:p>
          <a:p>
            <a:pPr algn="just"/>
            <a:r>
              <a:rPr lang="fr-FR" sz="1300" dirty="0">
                <a:cs typeface="Arial" panose="020B0604020202020204" pitchFamily="34" charset="0"/>
              </a:rPr>
              <a:t>En septembre 2025, la Commission a procédé à des inspections inopinées dans les locaux de Sanofi.</a:t>
            </a:r>
            <a:endParaRPr lang="en-GB" sz="1300" dirty="0">
              <a:cs typeface="Arial" panose="020B0604020202020204" pitchFamily="34" charset="0"/>
            </a:endParaRPr>
          </a:p>
          <a:p>
            <a:pPr algn="just"/>
            <a:r>
              <a:rPr lang="fr-FR" sz="1300" dirty="0">
                <a:cs typeface="Arial" panose="020B0604020202020204" pitchFamily="34" charset="0"/>
              </a:rPr>
              <a:t> </a:t>
            </a:r>
            <a:endParaRPr lang="en-GB" sz="1300" dirty="0">
              <a:cs typeface="Arial" panose="020B0604020202020204" pitchFamily="34" charset="0"/>
            </a:endParaRPr>
          </a:p>
          <a:p>
            <a:pPr algn="just"/>
            <a:r>
              <a:rPr lang="fr-FR" sz="1300" dirty="0">
                <a:cs typeface="Arial" panose="020B0604020202020204" pitchFamily="34" charset="0"/>
              </a:rPr>
              <a:t>Le 26 juin 2026, la Commission européenne ouvre une enquête sur un </a:t>
            </a:r>
            <a:r>
              <a:rPr lang="fr-FR" sz="1300" b="1" dirty="0">
                <a:cs typeface="Arial" panose="020B0604020202020204" pitchFamily="34" charset="0"/>
              </a:rPr>
              <a:t>possible comportement anticoncurrentiel de Sanofi concernant la promotion d’un vaccin antigrippal</a:t>
            </a:r>
            <a:r>
              <a:rPr lang="fr-FR" sz="1300" dirty="0">
                <a:cs typeface="Arial" panose="020B0604020202020204" pitchFamily="34" charset="0"/>
              </a:rPr>
              <a:t>. La Commission craint que Sanofi ait mené une </a:t>
            </a:r>
            <a:r>
              <a:rPr lang="fr-FR" sz="1300" b="1" dirty="0">
                <a:cs typeface="Arial" panose="020B0604020202020204" pitchFamily="34" charset="0"/>
              </a:rPr>
              <a:t>campagne de communication mensongère</a:t>
            </a:r>
            <a:r>
              <a:rPr lang="fr-FR" sz="1300" dirty="0">
                <a:cs typeface="Arial" panose="020B0604020202020204" pitchFamily="34" charset="0"/>
              </a:rPr>
              <a:t> </a:t>
            </a:r>
            <a:r>
              <a:rPr lang="fr-FR" sz="1300" b="1" dirty="0">
                <a:cs typeface="Arial" panose="020B0604020202020204" pitchFamily="34" charset="0"/>
              </a:rPr>
              <a:t>afin de discréditer </a:t>
            </a:r>
            <a:r>
              <a:rPr lang="fr-FR" sz="1300" b="1" dirty="0" err="1">
                <a:cs typeface="Arial" panose="020B0604020202020204" pitchFamily="34" charset="0"/>
              </a:rPr>
              <a:t>Fluad</a:t>
            </a:r>
            <a:r>
              <a:rPr lang="fr-FR" sz="1300" b="1" dirty="0">
                <a:cs typeface="Arial" panose="020B0604020202020204" pitchFamily="34" charset="0"/>
              </a:rPr>
              <a:t> en le présentant comme inférieur à </a:t>
            </a:r>
            <a:r>
              <a:rPr lang="fr-FR" sz="1300" b="1" dirty="0" err="1">
                <a:cs typeface="Arial" panose="020B0604020202020204" pitchFamily="34" charset="0"/>
              </a:rPr>
              <a:t>Efluelda</a:t>
            </a:r>
            <a:r>
              <a:rPr lang="fr-FR" sz="1300" dirty="0">
                <a:cs typeface="Arial" panose="020B0604020202020204" pitchFamily="34" charset="0"/>
              </a:rPr>
              <a:t>, allant ainsi à l'encontre des recommandations nationales en matière de vaccination dans plusieurs États membres.</a:t>
            </a:r>
            <a:endParaRPr lang="en-GB" sz="1300" dirty="0">
              <a:cs typeface="Arial" panose="020B0604020202020204" pitchFamily="34" charset="0"/>
            </a:endParaRPr>
          </a:p>
          <a:p>
            <a:pPr algn="just"/>
            <a:r>
              <a:rPr lang="fr-FR" sz="1300" dirty="0">
                <a:cs typeface="Arial" panose="020B0604020202020204" pitchFamily="34" charset="0"/>
              </a:rPr>
              <a:t> </a:t>
            </a:r>
            <a:endParaRPr lang="en-GB" sz="1300" dirty="0">
              <a:cs typeface="Arial" panose="020B0604020202020204" pitchFamily="34" charset="0"/>
            </a:endParaRPr>
          </a:p>
          <a:p>
            <a:pPr algn="just"/>
            <a:r>
              <a:rPr lang="fr-FR" sz="1300" dirty="0">
                <a:cs typeface="Arial" panose="020B0604020202020204" pitchFamily="34" charset="0"/>
              </a:rPr>
              <a:t>La campagne s'adressait principalement aux </a:t>
            </a:r>
            <a:r>
              <a:rPr lang="fr-FR" sz="1300" dirty="0" err="1">
                <a:cs typeface="Arial" panose="020B0604020202020204" pitchFamily="34" charset="0"/>
              </a:rPr>
              <a:t>PdS</a:t>
            </a:r>
            <a:r>
              <a:rPr lang="fr-FR" sz="1300" dirty="0">
                <a:cs typeface="Arial" panose="020B0604020202020204" pitchFamily="34" charset="0"/>
              </a:rPr>
              <a:t> en </a:t>
            </a:r>
            <a:r>
              <a:rPr lang="fr-FR" sz="1300" b="1" dirty="0">
                <a:cs typeface="Arial" panose="020B0604020202020204" pitchFamily="34" charset="0"/>
              </a:rPr>
              <a:t>Allemagne</a:t>
            </a:r>
            <a:r>
              <a:rPr lang="fr-FR" sz="1300" dirty="0">
                <a:cs typeface="Arial" panose="020B0604020202020204" pitchFamily="34" charset="0"/>
              </a:rPr>
              <a:t> et en </a:t>
            </a:r>
            <a:r>
              <a:rPr lang="fr-FR" sz="1300" b="1" dirty="0">
                <a:cs typeface="Arial" panose="020B0604020202020204" pitchFamily="34" charset="0"/>
              </a:rPr>
              <a:t>France</a:t>
            </a:r>
            <a:r>
              <a:rPr lang="fr-FR" sz="1300" dirty="0">
                <a:cs typeface="Arial" panose="020B0604020202020204" pitchFamily="34" charset="0"/>
              </a:rPr>
              <a:t>. Or, la Commission considère que </a:t>
            </a:r>
            <a:r>
              <a:rPr lang="fr-FR" sz="1300" b="1" dirty="0">
                <a:cs typeface="Arial" panose="020B0604020202020204" pitchFamily="34" charset="0"/>
              </a:rPr>
              <a:t>Sanofi détient une position dominante sur ces deux marchés</a:t>
            </a:r>
            <a:r>
              <a:rPr lang="fr-FR" sz="1300" dirty="0">
                <a:cs typeface="Arial" panose="020B0604020202020204" pitchFamily="34" charset="0"/>
              </a:rPr>
              <a:t>. </a:t>
            </a:r>
            <a:endParaRPr lang="en-GB" sz="1300" dirty="0">
              <a:cs typeface="Arial" panose="020B0604020202020204" pitchFamily="34" charset="0"/>
            </a:endParaRPr>
          </a:p>
          <a:p>
            <a:pPr algn="just"/>
            <a:r>
              <a:rPr lang="fr-FR" sz="1300" dirty="0">
                <a:cs typeface="Arial" panose="020B0604020202020204" pitchFamily="34" charset="0"/>
              </a:rPr>
              <a:t> </a:t>
            </a:r>
            <a:endParaRPr lang="en-GB" sz="1300" dirty="0">
              <a:cs typeface="Arial" panose="020B0604020202020204" pitchFamily="34" charset="0"/>
            </a:endParaRPr>
          </a:p>
          <a:p>
            <a:pPr algn="just"/>
            <a:r>
              <a:rPr lang="fr-FR" sz="1300" dirty="0">
                <a:cs typeface="Arial" panose="020B0604020202020204" pitchFamily="34" charset="0"/>
              </a:rPr>
              <a:t>En particulier, la Commission émet des doutes à titre préliminaire sur :</a:t>
            </a:r>
            <a:endParaRPr lang="en-GB" sz="1300" dirty="0">
              <a:cs typeface="Arial" panose="020B0604020202020204" pitchFamily="34" charset="0"/>
            </a:endParaRPr>
          </a:p>
          <a:p>
            <a:pPr marL="171450" lvl="0" indent="-171450" algn="just">
              <a:buFont typeface="Arial" panose="020B0604020202020204" pitchFamily="34" charset="0"/>
              <a:buChar char="•"/>
            </a:pPr>
            <a:r>
              <a:rPr lang="fr-FR" sz="1300" b="1" dirty="0">
                <a:cs typeface="Arial" panose="020B0604020202020204" pitchFamily="34" charset="0"/>
              </a:rPr>
              <a:t>des allégations selon lesquelles la base probante de </a:t>
            </a:r>
            <a:r>
              <a:rPr lang="fr-FR" sz="1300" b="1" dirty="0" err="1">
                <a:cs typeface="Arial" panose="020B0604020202020204" pitchFamily="34" charset="0"/>
              </a:rPr>
              <a:t>Fluad</a:t>
            </a:r>
            <a:r>
              <a:rPr lang="fr-FR" sz="1300" b="1" dirty="0">
                <a:cs typeface="Arial" panose="020B0604020202020204" pitchFamily="34" charset="0"/>
              </a:rPr>
              <a:t> est moins solide </a:t>
            </a:r>
            <a:r>
              <a:rPr lang="fr-FR" sz="1300" dirty="0">
                <a:cs typeface="Arial" panose="020B0604020202020204" pitchFamily="34" charset="0"/>
              </a:rPr>
              <a:t>que celle d'</a:t>
            </a:r>
            <a:r>
              <a:rPr lang="fr-FR" sz="1300" dirty="0" err="1">
                <a:cs typeface="Arial" panose="020B0604020202020204" pitchFamily="34" charset="0"/>
              </a:rPr>
              <a:t>Efluelda</a:t>
            </a:r>
            <a:r>
              <a:rPr lang="fr-FR" sz="1300" dirty="0">
                <a:cs typeface="Arial" panose="020B0604020202020204" pitchFamily="34" charset="0"/>
              </a:rPr>
              <a:t>, ce qui contredit les conclusions du Centre européen de prévention et de contrôle des maladies et de groupes consultatifs techniques nationaux sur la vaccination en Allemagne et en France ;</a:t>
            </a:r>
            <a:endParaRPr lang="en-GB" sz="1300" dirty="0">
              <a:cs typeface="Arial" panose="020B0604020202020204" pitchFamily="34" charset="0"/>
            </a:endParaRPr>
          </a:p>
          <a:p>
            <a:pPr marL="171450" lvl="0" indent="-171450" algn="just">
              <a:buFont typeface="Arial" panose="020B0604020202020204" pitchFamily="34" charset="0"/>
              <a:buChar char="•"/>
            </a:pPr>
            <a:r>
              <a:rPr lang="fr-FR" sz="1300" b="1" dirty="0">
                <a:cs typeface="Arial" panose="020B0604020202020204" pitchFamily="34" charset="0"/>
              </a:rPr>
              <a:t>la présentation fallacieuse et/ou inexacte</a:t>
            </a:r>
            <a:r>
              <a:rPr lang="fr-FR" sz="1300" dirty="0">
                <a:cs typeface="Arial" panose="020B0604020202020204" pitchFamily="34" charset="0"/>
              </a:rPr>
              <a:t> de recommandations nationales en matière de vaccination ;</a:t>
            </a:r>
            <a:endParaRPr lang="en-GB" sz="1300" dirty="0">
              <a:cs typeface="Arial" panose="020B0604020202020204" pitchFamily="34" charset="0"/>
            </a:endParaRPr>
          </a:p>
          <a:p>
            <a:pPr marL="171450" lvl="0" indent="-171450" algn="just">
              <a:buFont typeface="Arial" panose="020B0604020202020204" pitchFamily="34" charset="0"/>
              <a:buChar char="•"/>
            </a:pPr>
            <a:r>
              <a:rPr lang="fr-FR" sz="1300" dirty="0">
                <a:cs typeface="Arial" panose="020B0604020202020204" pitchFamily="34" charset="0"/>
              </a:rPr>
              <a:t>des allégations formulées en Allemagne selon lesquelles la recommandation nationale en matière de vaccination concernant le </a:t>
            </a:r>
            <a:r>
              <a:rPr lang="fr-FR" sz="1300" dirty="0" err="1">
                <a:cs typeface="Arial" panose="020B0604020202020204" pitchFamily="34" charset="0"/>
              </a:rPr>
              <a:t>Fluad</a:t>
            </a:r>
            <a:r>
              <a:rPr lang="fr-FR" sz="1300" dirty="0">
                <a:cs typeface="Arial" panose="020B0604020202020204" pitchFamily="34" charset="0"/>
              </a:rPr>
              <a:t> fait toujours l'objet d'objections scientifiques émanant d'associations de </a:t>
            </a:r>
            <a:r>
              <a:rPr lang="fr-FR" sz="1300" dirty="0" err="1">
                <a:cs typeface="Arial" panose="020B0604020202020204" pitchFamily="34" charset="0"/>
              </a:rPr>
              <a:t>PdS</a:t>
            </a:r>
            <a:r>
              <a:rPr lang="fr-FR" sz="1300" dirty="0">
                <a:cs typeface="Arial" panose="020B0604020202020204" pitchFamily="34" charset="0"/>
              </a:rPr>
              <a:t> qui n'ont pas été résolues.</a:t>
            </a:r>
            <a:endParaRPr lang="en-GB" sz="1300" dirty="0">
              <a:cs typeface="Arial" panose="020B0604020202020204" pitchFamily="34" charset="0"/>
            </a:endParaRPr>
          </a:p>
          <a:p>
            <a:pPr algn="just"/>
            <a:r>
              <a:rPr lang="fr-FR" sz="1300" dirty="0">
                <a:cs typeface="Arial" panose="020B0604020202020204" pitchFamily="34" charset="0"/>
              </a:rPr>
              <a:t> </a:t>
            </a:r>
            <a:endParaRPr lang="en-GB" sz="1300" dirty="0">
              <a:cs typeface="Arial" panose="020B0604020202020204" pitchFamily="34" charset="0"/>
            </a:endParaRPr>
          </a:p>
          <a:p>
            <a:pPr algn="just"/>
            <a:r>
              <a:rPr lang="fr-FR" sz="1300" dirty="0">
                <a:cs typeface="Arial" panose="020B0604020202020204" pitchFamily="34" charset="0"/>
              </a:rPr>
              <a:t>Si elles sont avérées, les pratiques faisant l'objet de l'enquête sont susceptibles d'enfreindre les règles de concurrence de l'UE qui interdissent les abus de position dominante.</a:t>
            </a:r>
          </a:p>
          <a:p>
            <a:pPr algn="just"/>
            <a:endParaRPr lang="fr-FR" sz="1300" dirty="0">
              <a:cs typeface="Arial" panose="020B0604020202020204" pitchFamily="34" charset="0"/>
            </a:endParaRPr>
          </a:p>
          <a:p>
            <a:pPr algn="just"/>
            <a:r>
              <a:rPr lang="fr-FR" sz="1300" u="sng" dirty="0">
                <a:solidFill>
                  <a:srgbClr val="00B050"/>
                </a:solidFill>
                <a:cs typeface="Arial" panose="020B0604020202020204" pitchFamily="34" charset="0"/>
              </a:rPr>
              <a:t>La possibilité pour Sanofi de prendre des engagements</a:t>
            </a:r>
            <a:endParaRPr lang="en-GB" sz="1300" u="sng" dirty="0">
              <a:solidFill>
                <a:srgbClr val="00B050"/>
              </a:solidFill>
              <a:cs typeface="Arial" panose="020B0604020202020204" pitchFamily="34" charset="0"/>
            </a:endParaRPr>
          </a:p>
          <a:p>
            <a:pPr algn="just"/>
            <a:r>
              <a:rPr lang="fr-FR" sz="1300" b="1" dirty="0">
                <a:cs typeface="Arial" panose="020B0604020202020204" pitchFamily="34" charset="0"/>
              </a:rPr>
              <a:t> </a:t>
            </a:r>
            <a:endParaRPr lang="en-GB" sz="1300" dirty="0">
              <a:cs typeface="Arial" panose="020B0604020202020204" pitchFamily="34" charset="0"/>
            </a:endParaRPr>
          </a:p>
          <a:p>
            <a:pPr algn="just"/>
            <a:r>
              <a:rPr lang="fr-FR" sz="1300" b="1" dirty="0">
                <a:cs typeface="Arial" panose="020B0604020202020204" pitchFamily="34" charset="0"/>
              </a:rPr>
              <a:t>Pour répondre aux préoccupations de la Commission, le destinataire de l'évaluation préliminaire peut proposer des engagements, qui permettent à la Commission de mettre fin à une procédure en rendant juridiquement contraignants les engagements offerts par une entreprise. </a:t>
            </a:r>
            <a:endParaRPr lang="en-GB" sz="1300" b="1" dirty="0">
              <a:cs typeface="Arial" panose="020B0604020202020204" pitchFamily="34" charset="0"/>
            </a:endParaRPr>
          </a:p>
          <a:p>
            <a:pPr algn="just"/>
            <a:r>
              <a:rPr lang="fr-FR" sz="1300" dirty="0">
                <a:cs typeface="Arial" panose="020B0604020202020204" pitchFamily="34" charset="0"/>
              </a:rPr>
              <a:t> </a:t>
            </a:r>
            <a:endParaRPr lang="en-GB" sz="1300" dirty="0">
              <a:cs typeface="Arial" panose="020B0604020202020204" pitchFamily="34" charset="0"/>
            </a:endParaRPr>
          </a:p>
          <a:p>
            <a:pPr algn="just"/>
            <a:endParaRPr lang="en-GB" sz="1300" dirty="0">
              <a:cs typeface="Arial" panose="020B0604020202020204" pitchFamily="34" charset="0"/>
            </a:endParaRPr>
          </a:p>
          <a:p>
            <a:pPr algn="just"/>
            <a:r>
              <a:rPr lang="fr-FR" sz="1300" dirty="0">
                <a:cs typeface="Arial" panose="020B0604020202020204" pitchFamily="34" charset="0"/>
              </a:rPr>
              <a:t> </a:t>
            </a:r>
            <a:endParaRPr lang="en-GB" sz="1300" dirty="0">
              <a:cs typeface="Arial" panose="020B0604020202020204" pitchFamily="34" charset="0"/>
            </a:endParaRPr>
          </a:p>
          <a:p>
            <a:r>
              <a:rPr lang="fr-FR" sz="1300" dirty="0">
                <a:cs typeface="Arial" panose="020B0604020202020204" pitchFamily="34" charset="0"/>
              </a:rPr>
              <a:t> </a:t>
            </a:r>
            <a:endParaRPr lang="en-GB" sz="1300" dirty="0">
              <a:cs typeface="Arial" panose="020B0604020202020204" pitchFamily="34" charset="0"/>
            </a:endParaRPr>
          </a:p>
          <a:p>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6351237"/>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769FE-8C47-3A29-917D-F5E9F4BEA5A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9FEA14A-D13B-A70E-DC6B-37991EB89632}"/>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AED37233-F8E3-F816-C998-8B87C67FC42C}"/>
              </a:ext>
            </a:extLst>
          </p:cNvPr>
          <p:cNvSpPr txBox="1"/>
          <p:nvPr/>
        </p:nvSpPr>
        <p:spPr>
          <a:xfrm>
            <a:off x="436526" y="446090"/>
            <a:ext cx="10371682" cy="6078587"/>
          </a:xfrm>
          <a:prstGeom prst="rect">
            <a:avLst/>
          </a:prstGeom>
          <a:noFill/>
        </p:spPr>
        <p:txBody>
          <a:bodyPr wrap="square">
            <a:spAutoFit/>
          </a:bodyPr>
          <a:lstStyle/>
          <a:p>
            <a:pPr algn="just"/>
            <a:r>
              <a:rPr lang="fr-FR" sz="1200" b="1" dirty="0">
                <a:cs typeface="Arial" panose="020B0604020202020204" pitchFamily="34" charset="0"/>
              </a:rPr>
              <a:t>Sanofi a proposé plusieurs engagements</a:t>
            </a:r>
            <a:r>
              <a:rPr lang="fr-FR" sz="1200" dirty="0">
                <a:cs typeface="Arial" panose="020B0604020202020204" pitchFamily="34" charset="0"/>
              </a:rPr>
              <a:t> portant sur une communication proactive :</a:t>
            </a:r>
            <a:endParaRPr lang="en-GB" sz="1200" dirty="0">
              <a:cs typeface="Arial" panose="020B0604020202020204" pitchFamily="34" charset="0"/>
            </a:endParaRPr>
          </a:p>
          <a:p>
            <a:pPr marL="171450" indent="-171450" algn="just">
              <a:buFont typeface="Arial" panose="020B0604020202020204" pitchFamily="34" charset="0"/>
              <a:buChar char="•"/>
            </a:pPr>
            <a:r>
              <a:rPr lang="fr-FR" sz="1100" i="1" dirty="0">
                <a:cs typeface="Arial" panose="020B0604020202020204" pitchFamily="34" charset="0"/>
              </a:rPr>
              <a:t>« publier une déclaration sur son site web allemand, durant une période de deux ans, faisant état de l'évaluation de l'ECDC et du GTCV allemand. Cette déclaration précise que le GTCV allemand a évalué les vaccins </a:t>
            </a:r>
            <a:r>
              <a:rPr lang="fr-FR" sz="1100" i="1" dirty="0" err="1">
                <a:cs typeface="Arial" panose="020B0604020202020204" pitchFamily="34" charset="0"/>
              </a:rPr>
              <a:t>Efluelda</a:t>
            </a:r>
            <a:r>
              <a:rPr lang="fr-FR" sz="1100" i="1" dirty="0">
                <a:cs typeface="Arial" panose="020B0604020202020204" pitchFamily="34" charset="0"/>
              </a:rPr>
              <a:t> et </a:t>
            </a:r>
            <a:r>
              <a:rPr lang="fr-FR" sz="1100" i="1" dirty="0" err="1">
                <a:cs typeface="Arial" panose="020B0604020202020204" pitchFamily="34" charset="0"/>
              </a:rPr>
              <a:t>Fluad</a:t>
            </a:r>
            <a:r>
              <a:rPr lang="fr-FR" sz="1100" i="1" dirty="0">
                <a:cs typeface="Arial" panose="020B0604020202020204" pitchFamily="34" charset="0"/>
              </a:rPr>
              <a:t>, qu'il a conclu qu'ils disposaient tous deux d'une base probante solide et que, par conséquent, il les a recommandés de la même manière pour les personnes âgées, de préférence aux vaccins antigrippaux standard. Sanofi a également proposé de diffuser cette déclaration auprès des </a:t>
            </a:r>
            <a:r>
              <a:rPr lang="fr-FR" sz="1100" i="1" dirty="0" err="1">
                <a:cs typeface="Arial" panose="020B0604020202020204" pitchFamily="34" charset="0"/>
              </a:rPr>
              <a:t>PdS</a:t>
            </a:r>
            <a:r>
              <a:rPr lang="fr-FR" sz="1100" i="1" dirty="0">
                <a:cs typeface="Arial" panose="020B0604020202020204" pitchFamily="34" charset="0"/>
              </a:rPr>
              <a:t> allemands ; »</a:t>
            </a:r>
          </a:p>
          <a:p>
            <a:pPr marL="171450" lvl="0" indent="-171450" algn="just">
              <a:buFont typeface="Arial" panose="020B0604020202020204" pitchFamily="34" charset="0"/>
              <a:buChar char="•"/>
            </a:pPr>
            <a:r>
              <a:rPr lang="fr-FR" sz="1100" i="1" dirty="0">
                <a:cs typeface="Arial" panose="020B0604020202020204" pitchFamily="34" charset="0"/>
              </a:rPr>
              <a:t>« </a:t>
            </a:r>
            <a:r>
              <a:rPr lang="fr-FR" sz="1100" i="1" u="sng" dirty="0">
                <a:cs typeface="Arial" panose="020B0604020202020204" pitchFamily="34" charset="0"/>
              </a:rPr>
              <a:t>publier une déclaration sur son site web français, durant une période de deux ans, précisant que, dans sa recommandation actuelle, le GTCV français considère le </a:t>
            </a:r>
            <a:r>
              <a:rPr lang="fr-FR" sz="1100" i="1" u="sng" dirty="0" err="1">
                <a:cs typeface="Arial" panose="020B0604020202020204" pitchFamily="34" charset="0"/>
              </a:rPr>
              <a:t>Fluad</a:t>
            </a:r>
            <a:r>
              <a:rPr lang="fr-FR" sz="1100" i="1" u="sng" dirty="0">
                <a:cs typeface="Arial" panose="020B0604020202020204" pitchFamily="34" charset="0"/>
              </a:rPr>
              <a:t> et l'</a:t>
            </a:r>
            <a:r>
              <a:rPr lang="fr-FR" sz="1100" i="1" u="sng" dirty="0" err="1">
                <a:cs typeface="Arial" panose="020B0604020202020204" pitchFamily="34" charset="0"/>
              </a:rPr>
              <a:t>Efluelda</a:t>
            </a:r>
            <a:r>
              <a:rPr lang="fr-FR" sz="1100" i="1" u="sng" dirty="0">
                <a:cs typeface="Arial" panose="020B0604020202020204" pitchFamily="34" charset="0"/>
              </a:rPr>
              <a:t> comme équivalents </a:t>
            </a:r>
            <a:r>
              <a:rPr lang="fr-FR" sz="1100" i="1" dirty="0">
                <a:cs typeface="Arial" panose="020B0604020202020204" pitchFamily="34" charset="0"/>
              </a:rPr>
              <a:t>; » </a:t>
            </a:r>
            <a:endParaRPr lang="en-GB" sz="1100" i="1" dirty="0">
              <a:cs typeface="Arial" panose="020B0604020202020204" pitchFamily="34" charset="0"/>
            </a:endParaRPr>
          </a:p>
          <a:p>
            <a:pPr marL="171450" lvl="0" indent="-171450" algn="just">
              <a:buFont typeface="Arial" panose="020B0604020202020204" pitchFamily="34" charset="0"/>
              <a:buChar char="•"/>
            </a:pPr>
            <a:r>
              <a:rPr lang="fr-FR" sz="1100" i="1" dirty="0">
                <a:cs typeface="Arial" panose="020B0604020202020204" pitchFamily="34" charset="0"/>
              </a:rPr>
              <a:t>« </a:t>
            </a:r>
            <a:r>
              <a:rPr lang="fr-FR" sz="1100" i="1" u="sng" dirty="0">
                <a:cs typeface="Arial" panose="020B0604020202020204" pitchFamily="34" charset="0"/>
              </a:rPr>
              <a:t>citer de façon bien visible, dans le matériel de commercialisation et de promotion allemand concernant les vaccins antigrippaux renforcés, la recommandation actuelle du GTCV allemand, et ce, pour une période de quatre ans</a:t>
            </a:r>
            <a:r>
              <a:rPr lang="fr-FR" sz="1100" i="1" dirty="0">
                <a:cs typeface="Arial" panose="020B0604020202020204" pitchFamily="34" charset="0"/>
              </a:rPr>
              <a:t>. » </a:t>
            </a:r>
            <a:endParaRPr lang="en-GB" sz="1100" i="1" dirty="0">
              <a:cs typeface="Arial" panose="020B0604020202020204" pitchFamily="34" charset="0"/>
            </a:endParaRPr>
          </a:p>
          <a:p>
            <a:pPr marL="171450" lvl="0" indent="-171450" algn="just">
              <a:buFont typeface="Arial" panose="020B0604020202020204" pitchFamily="34" charset="0"/>
              <a:buChar char="•"/>
            </a:pPr>
            <a:r>
              <a:rPr lang="fr-FR" sz="1100" i="1" dirty="0">
                <a:cs typeface="Arial" panose="020B0604020202020204" pitchFamily="34" charset="0"/>
              </a:rPr>
              <a:t>« En outre, </a:t>
            </a:r>
            <a:r>
              <a:rPr lang="fr-FR" sz="1100" i="1" u="sng" dirty="0">
                <a:cs typeface="Arial" panose="020B0604020202020204" pitchFamily="34" charset="0"/>
              </a:rPr>
              <a:t>dans ses communications avec les </a:t>
            </a:r>
            <a:r>
              <a:rPr lang="fr-FR" sz="1100" i="1" u="sng" dirty="0" err="1">
                <a:cs typeface="Arial" panose="020B0604020202020204" pitchFamily="34" charset="0"/>
              </a:rPr>
              <a:t>PdS</a:t>
            </a:r>
            <a:r>
              <a:rPr lang="fr-FR" sz="1100" i="1" u="sng" dirty="0">
                <a:cs typeface="Arial" panose="020B0604020202020204" pitchFamily="34" charset="0"/>
              </a:rPr>
              <a:t> </a:t>
            </a:r>
            <a:r>
              <a:rPr lang="fr-FR" sz="1100" i="1" dirty="0">
                <a:cs typeface="Arial" panose="020B0604020202020204" pitchFamily="34" charset="0"/>
              </a:rPr>
              <a:t>au sujet des vaccins antigrippaux renforcés, tant en Allemagne qu'en France, Sanofi a proposé de </a:t>
            </a:r>
            <a:r>
              <a:rPr lang="fr-FR" sz="1100" i="1" u="sng" dirty="0">
                <a:cs typeface="Arial" panose="020B0604020202020204" pitchFamily="34" charset="0"/>
              </a:rPr>
              <a:t>s'abstenir</a:t>
            </a:r>
            <a:r>
              <a:rPr lang="fr-FR" sz="1100" i="1" dirty="0">
                <a:cs typeface="Arial" panose="020B0604020202020204" pitchFamily="34" charset="0"/>
              </a:rPr>
              <a:t> : </a:t>
            </a:r>
            <a:endParaRPr lang="en-GB" sz="1100" i="1" dirty="0">
              <a:cs typeface="Arial" panose="020B0604020202020204" pitchFamily="34" charset="0"/>
            </a:endParaRPr>
          </a:p>
          <a:p>
            <a:pPr marL="628650" lvl="1" indent="-171450" algn="just">
              <a:buFont typeface="Arial" panose="020B0604020202020204" pitchFamily="34" charset="0"/>
              <a:buChar char="•"/>
            </a:pPr>
            <a:r>
              <a:rPr lang="fr-FR" sz="1100" i="1" dirty="0">
                <a:cs typeface="Arial" panose="020B0604020202020204" pitchFamily="34" charset="0"/>
              </a:rPr>
              <a:t>de critiquer, mettre en doute ou contredire les recommandations nationales applicables en matière de vaccins formulées par le GTCV concerné ; </a:t>
            </a:r>
            <a:endParaRPr lang="en-GB" sz="1100" i="1" dirty="0">
              <a:cs typeface="Arial" panose="020B0604020202020204" pitchFamily="34" charset="0"/>
            </a:endParaRPr>
          </a:p>
          <a:p>
            <a:pPr marL="628650" lvl="1" indent="-171450" algn="just">
              <a:buFont typeface="Arial" panose="020B0604020202020204" pitchFamily="34" charset="0"/>
              <a:buChar char="•"/>
            </a:pPr>
            <a:r>
              <a:rPr lang="fr-FR" sz="1100" i="1" dirty="0">
                <a:cs typeface="Arial" panose="020B0604020202020204" pitchFamily="34" charset="0"/>
              </a:rPr>
              <a:t>de décrire le </a:t>
            </a:r>
            <a:r>
              <a:rPr lang="fr-FR" sz="1100" i="1" dirty="0" err="1">
                <a:cs typeface="Arial" panose="020B0604020202020204" pitchFamily="34" charset="0"/>
              </a:rPr>
              <a:t>Fluad</a:t>
            </a:r>
            <a:r>
              <a:rPr lang="fr-FR" sz="1100" i="1" dirty="0">
                <a:cs typeface="Arial" panose="020B0604020202020204" pitchFamily="34" charset="0"/>
              </a:rPr>
              <a:t> de façon négative, ou de suggérer que l'</a:t>
            </a:r>
            <a:r>
              <a:rPr lang="fr-FR" sz="1100" i="1" dirty="0" err="1">
                <a:cs typeface="Arial" panose="020B0604020202020204" pitchFamily="34" charset="0"/>
              </a:rPr>
              <a:t>Efluelda</a:t>
            </a:r>
            <a:r>
              <a:rPr lang="fr-FR" sz="1100" i="1" dirty="0">
                <a:cs typeface="Arial" panose="020B0604020202020204" pitchFamily="34" charset="0"/>
              </a:rPr>
              <a:t> est plus sûr ou plus efficace, à moins que cette suggestion ne soit fondée sur les RCP approuvés par les agences sanitaires compétentes au niveau national ou de l'UE, ou sur des études comparatives directes répondant à des critères spécifiés ; </a:t>
            </a:r>
            <a:endParaRPr lang="en-GB" sz="1100" i="1" dirty="0">
              <a:cs typeface="Arial" panose="020B0604020202020204" pitchFamily="34" charset="0"/>
            </a:endParaRPr>
          </a:p>
          <a:p>
            <a:pPr marL="628650" lvl="1" indent="-171450" algn="just">
              <a:buFont typeface="Arial" panose="020B0604020202020204" pitchFamily="34" charset="0"/>
              <a:buChar char="•"/>
            </a:pPr>
            <a:r>
              <a:rPr lang="fr-FR" sz="1100" i="1" dirty="0">
                <a:cs typeface="Arial" panose="020B0604020202020204" pitchFamily="34" charset="0"/>
              </a:rPr>
              <a:t>d'utiliser des déclarations laissant entendre ou suggérant que la base probante du </a:t>
            </a:r>
            <a:r>
              <a:rPr lang="fr-FR" sz="1100" i="1" dirty="0" err="1">
                <a:cs typeface="Arial" panose="020B0604020202020204" pitchFamily="34" charset="0"/>
              </a:rPr>
              <a:t>Fluad</a:t>
            </a:r>
            <a:r>
              <a:rPr lang="fr-FR" sz="1100" i="1" dirty="0">
                <a:cs typeface="Arial" panose="020B0604020202020204" pitchFamily="34" charset="0"/>
              </a:rPr>
              <a:t> est moins solide que celle de l'</a:t>
            </a:r>
            <a:r>
              <a:rPr lang="fr-FR" sz="1100" i="1" dirty="0" err="1">
                <a:cs typeface="Arial" panose="020B0604020202020204" pitchFamily="34" charset="0"/>
              </a:rPr>
              <a:t>Efluelda</a:t>
            </a:r>
            <a:r>
              <a:rPr lang="fr-FR" sz="1100" i="1" dirty="0">
                <a:cs typeface="Arial" panose="020B0604020202020204" pitchFamily="34" charset="0"/>
              </a:rPr>
              <a:t>, notamment par une description inexacte ou une présentation sélective d'études scientifiques impliquant le </a:t>
            </a:r>
            <a:r>
              <a:rPr lang="fr-FR" sz="1100" i="1" dirty="0" err="1">
                <a:cs typeface="Arial" panose="020B0604020202020204" pitchFamily="34" charset="0"/>
              </a:rPr>
              <a:t>Fluad</a:t>
            </a:r>
            <a:r>
              <a:rPr lang="fr-FR" sz="1100" i="1" dirty="0">
                <a:cs typeface="Arial" panose="020B0604020202020204" pitchFamily="34" charset="0"/>
              </a:rPr>
              <a:t> ; </a:t>
            </a:r>
            <a:endParaRPr lang="en-GB" sz="1100" i="1" dirty="0">
              <a:cs typeface="Arial" panose="020B0604020202020204" pitchFamily="34" charset="0"/>
            </a:endParaRPr>
          </a:p>
          <a:p>
            <a:pPr marL="628650" lvl="1" indent="-171450" algn="just">
              <a:buFont typeface="Arial" panose="020B0604020202020204" pitchFamily="34" charset="0"/>
              <a:buChar char="•"/>
            </a:pPr>
            <a:r>
              <a:rPr lang="fr-FR" sz="1100" i="1" dirty="0" err="1">
                <a:cs typeface="Arial" panose="020B0604020202020204" pitchFamily="34" charset="0"/>
              </a:rPr>
              <a:t>e'inclure</a:t>
            </a:r>
            <a:r>
              <a:rPr lang="fr-FR" sz="1100" i="1" dirty="0">
                <a:cs typeface="Arial" panose="020B0604020202020204" pitchFamily="34" charset="0"/>
              </a:rPr>
              <a:t> des déclarations telles que décrites ci-dessus dans ses contributions aux « leaders d'opinion importants » pour leurs interactions avec les </a:t>
            </a:r>
            <a:r>
              <a:rPr lang="fr-FR" sz="1100" i="1" dirty="0" err="1">
                <a:cs typeface="Arial" panose="020B0604020202020204" pitchFamily="34" charset="0"/>
              </a:rPr>
              <a:t>PdS</a:t>
            </a:r>
            <a:r>
              <a:rPr lang="fr-FR" sz="1100" i="1" dirty="0">
                <a:cs typeface="Arial" panose="020B0604020202020204" pitchFamily="34" charset="0"/>
              </a:rPr>
              <a:t> en France et en Allemagne concernant les vaccins antigrippaux renforcés. Sanofi propose également d'inclure, dans ses nouveaux contrats avec ces leaders d'opinion importants, une clause faisant référence à ses engagements. » </a:t>
            </a:r>
            <a:endParaRPr lang="en-GB" sz="1100" i="1" dirty="0">
              <a:cs typeface="Arial" panose="020B0604020202020204" pitchFamily="34" charset="0"/>
            </a:endParaRPr>
          </a:p>
          <a:p>
            <a:pPr algn="just"/>
            <a:r>
              <a:rPr lang="fr-FR" sz="1200" dirty="0">
                <a:cs typeface="Arial" panose="020B0604020202020204" pitchFamily="34" charset="0"/>
              </a:rPr>
              <a:t> </a:t>
            </a:r>
            <a:endParaRPr lang="en-GB" sz="1200" dirty="0">
              <a:cs typeface="Arial" panose="020B0604020202020204" pitchFamily="34" charset="0"/>
            </a:endParaRPr>
          </a:p>
          <a:p>
            <a:pPr algn="just"/>
            <a:r>
              <a:rPr lang="fr-FR" sz="1200" dirty="0">
                <a:cs typeface="Arial" panose="020B0604020202020204" pitchFamily="34" charset="0"/>
              </a:rPr>
              <a:t>Les engagements proposés par Sanofi resteraient en vigueur </a:t>
            </a:r>
            <a:r>
              <a:rPr lang="fr-FR" sz="1200" b="1" dirty="0">
                <a:cs typeface="Arial" panose="020B0604020202020204" pitchFamily="34" charset="0"/>
              </a:rPr>
              <a:t>jusqu'en mars 2030</a:t>
            </a:r>
            <a:r>
              <a:rPr lang="fr-FR" sz="1200" dirty="0">
                <a:cs typeface="Arial" panose="020B0604020202020204" pitchFamily="34" charset="0"/>
              </a:rPr>
              <a:t>. Leur mise en œuvre serait contrôlée par un mandataire chargé du contrôle, qui fera régulièrement rapport à la Commission.</a:t>
            </a:r>
            <a:endParaRPr lang="en-GB" sz="1200" dirty="0">
              <a:cs typeface="Arial" panose="020B0604020202020204" pitchFamily="34" charset="0"/>
            </a:endParaRPr>
          </a:p>
          <a:p>
            <a:pPr algn="just"/>
            <a:r>
              <a:rPr lang="fr-FR" sz="1200" dirty="0">
                <a:cs typeface="Arial" panose="020B0604020202020204" pitchFamily="34" charset="0"/>
              </a:rPr>
              <a:t> </a:t>
            </a:r>
            <a:endParaRPr lang="en-GB" sz="1200" dirty="0">
              <a:cs typeface="Arial" panose="020B0604020202020204" pitchFamily="34" charset="0"/>
            </a:endParaRPr>
          </a:p>
          <a:p>
            <a:pPr algn="just"/>
            <a:r>
              <a:rPr lang="fr-FR" sz="1200" dirty="0">
                <a:cs typeface="Arial" panose="020B0604020202020204" pitchFamily="34" charset="0"/>
              </a:rPr>
              <a:t>Si Sanofi contrevenait à ces engagements, la Commission pourrait lui infliger une amende pouvant aller jusqu'à 10 % de son CA annuel total.</a:t>
            </a:r>
          </a:p>
          <a:p>
            <a:pPr algn="just"/>
            <a:endParaRPr lang="fr-FR" sz="1200" dirty="0">
              <a:cs typeface="Arial" panose="020B0604020202020204" pitchFamily="34" charset="0"/>
            </a:endParaRPr>
          </a:p>
          <a:p>
            <a:r>
              <a:rPr lang="fr-FR" sz="1200" u="sng" dirty="0">
                <a:solidFill>
                  <a:srgbClr val="00B050"/>
                </a:solidFill>
                <a:cs typeface="Arial" panose="020B0604020202020204" pitchFamily="34" charset="0"/>
              </a:rPr>
              <a:t>La demande par la Commission d’un retour d’information sur les engagements proposés par Sanofi</a:t>
            </a:r>
            <a:endParaRPr lang="en-GB" sz="1200" u="sng" dirty="0">
              <a:solidFill>
                <a:srgbClr val="00B050"/>
              </a:solidFill>
              <a:cs typeface="Arial" panose="020B0604020202020204" pitchFamily="34" charset="0"/>
            </a:endParaRPr>
          </a:p>
          <a:p>
            <a:r>
              <a:rPr lang="fr-FR" sz="1200" dirty="0">
                <a:cs typeface="Arial" panose="020B0604020202020204" pitchFamily="34" charset="0"/>
              </a:rPr>
              <a:t> </a:t>
            </a:r>
            <a:endParaRPr lang="en-GB" sz="1200" dirty="0">
              <a:cs typeface="Arial" panose="020B0604020202020204" pitchFamily="34" charset="0"/>
            </a:endParaRPr>
          </a:p>
          <a:p>
            <a:r>
              <a:rPr lang="fr-FR" sz="1200" dirty="0">
                <a:cs typeface="Arial" panose="020B0604020202020204" pitchFamily="34" charset="0"/>
              </a:rPr>
              <a:t>Dans un communiqué de presse du 8 juillet 2026, la Commission invite les parties intéressées à présenter leurs observations, au plus tard le 21 août 2026, sur les engagements proposés par Sanofi pour répondre aux préoccupations en matière de concurrence.</a:t>
            </a:r>
            <a:endParaRPr lang="en-GB" sz="1200" dirty="0">
              <a:cs typeface="Arial" panose="020B0604020202020204" pitchFamily="34" charset="0"/>
            </a:endParaRPr>
          </a:p>
          <a:p>
            <a:r>
              <a:rPr lang="fr-FR" sz="1200" dirty="0">
                <a:cs typeface="Arial" panose="020B0604020202020204" pitchFamily="34" charset="0"/>
              </a:rPr>
              <a:t> </a:t>
            </a:r>
            <a:endParaRPr lang="en-GB" sz="1200" dirty="0">
              <a:cs typeface="Arial" panose="020B0604020202020204" pitchFamily="34" charset="0"/>
            </a:endParaRPr>
          </a:p>
          <a:p>
            <a:r>
              <a:rPr lang="fr-FR" sz="1200" b="1" dirty="0">
                <a:cs typeface="Arial" panose="020B0604020202020204" pitchFamily="34" charset="0"/>
              </a:rPr>
              <a:t>Affaire à suivre…</a:t>
            </a:r>
            <a:endParaRPr lang="en-GB" sz="1200" b="1" dirty="0">
              <a:cs typeface="Arial" panose="020B0604020202020204" pitchFamily="34" charset="0"/>
            </a:endParaRPr>
          </a:p>
          <a:p>
            <a:pPr algn="just"/>
            <a:endParaRPr lang="en-GB" sz="1200" dirty="0">
              <a:cs typeface="Arial" panose="020B0604020202020204" pitchFamily="34" charset="0"/>
            </a:endParaRPr>
          </a:p>
          <a:p>
            <a:r>
              <a:rPr lang="fr-FR" sz="1200" dirty="0">
                <a:cs typeface="Arial" panose="020B0604020202020204" pitchFamily="34" charset="0"/>
              </a:rPr>
              <a:t> </a:t>
            </a:r>
            <a:endParaRPr lang="en-GB" sz="1200" dirty="0">
              <a:cs typeface="Arial" panose="020B0604020202020204" pitchFamily="34" charset="0"/>
            </a:endParaRPr>
          </a:p>
        </p:txBody>
      </p:sp>
    </p:spTree>
    <p:extLst>
      <p:ext uri="{BB962C8B-B14F-4D97-AF65-F5344CB8AC3E}">
        <p14:creationId xmlns:p14="http://schemas.microsoft.com/office/powerpoint/2010/main" val="2448937271"/>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1ACFB-CB92-AA29-ABC0-1A94038430B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F36DAB5-81E6-06E5-B501-BCA745A83871}"/>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9703430C-5CD8-672F-5568-F52FD9D41ECD}"/>
              </a:ext>
            </a:extLst>
          </p:cNvPr>
          <p:cNvSpPr txBox="1"/>
          <p:nvPr/>
        </p:nvSpPr>
        <p:spPr>
          <a:xfrm>
            <a:off x="847344" y="414560"/>
            <a:ext cx="10497312" cy="6250942"/>
          </a:xfrm>
          <a:prstGeom prst="rect">
            <a:avLst/>
          </a:prstGeom>
          <a:noFill/>
        </p:spPr>
        <p:txBody>
          <a:bodyPr wrap="square">
            <a:spAutoFit/>
          </a:bodyPr>
          <a:lstStyle/>
          <a:p>
            <a:pPr>
              <a:lnSpc>
                <a:spcPct val="115000"/>
              </a:lnSpc>
              <a:buNone/>
            </a:pPr>
            <a:r>
              <a:rPr lang="fr-FR" sz="1600" b="1" u="sng" kern="100" dirty="0">
                <a:solidFill>
                  <a:srgbClr val="00B050"/>
                </a:solidFill>
                <a:effectLst/>
                <a:ea typeface="DengXian" panose="02010600030101010101" pitchFamily="2" charset="-122"/>
                <a:cs typeface="Arial" panose="020B0604020202020204" pitchFamily="34" charset="0"/>
              </a:rPr>
              <a:t>Sanofi / CNAM  (Cour d'appel de Paris, 2025-09-24, n° 19/19969)</a:t>
            </a:r>
          </a:p>
          <a:p>
            <a:pPr algn="just">
              <a:lnSpc>
                <a:spcPct val="115000"/>
              </a:lnSpc>
              <a:buNone/>
            </a:pPr>
            <a:endParaRPr lang="en-GB" sz="1600" kern="100" dirty="0">
              <a:solidFill>
                <a:srgbClr val="00B050"/>
              </a:solidFill>
              <a:effectLst/>
              <a:ea typeface="DengXian" panose="02010600030101010101" pitchFamily="2" charset="-122"/>
              <a:cs typeface="Arial" panose="020B0604020202020204" pitchFamily="34" charset="0"/>
            </a:endParaRPr>
          </a:p>
          <a:p>
            <a:pPr algn="just">
              <a:lnSpc>
                <a:spcPct val="115000"/>
              </a:lnSpc>
              <a:buNone/>
            </a:pPr>
            <a:r>
              <a:rPr lang="fr-FR" sz="1600" u="sng" kern="100" dirty="0">
                <a:solidFill>
                  <a:srgbClr val="00B050"/>
                </a:solidFill>
                <a:effectLst/>
                <a:ea typeface="DengXian" panose="02010600030101010101" pitchFamily="2" charset="-122"/>
                <a:cs typeface="Arial" panose="020B0604020202020204" pitchFamily="34" charset="0"/>
              </a:rPr>
              <a:t>Contexte</a:t>
            </a:r>
          </a:p>
          <a:p>
            <a:pPr algn="just">
              <a:lnSpc>
                <a:spcPct val="115000"/>
              </a:lnSpc>
              <a:buNone/>
            </a:pPr>
            <a:endParaRPr lang="en-GB" sz="1600" b="1" u="sng" kern="100" dirty="0">
              <a:solidFill>
                <a:srgbClr val="00B050"/>
              </a:solidFill>
              <a:ea typeface="DengXian" panose="02010600030101010101" pitchFamily="2" charset="-122"/>
              <a:cs typeface="Arial" panose="020B0604020202020204" pitchFamily="34" charset="0"/>
            </a:endParaRPr>
          </a:p>
          <a:p>
            <a:pPr marL="171450" indent="-171450" algn="just">
              <a:lnSpc>
                <a:spcPct val="115000"/>
              </a:lnSpc>
              <a:buFont typeface="Arial" panose="020B0604020202020204" pitchFamily="34" charset="0"/>
              <a:buChar char="•"/>
            </a:pPr>
            <a:r>
              <a:rPr lang="fr-FR" sz="1600" b="1" kern="100" dirty="0">
                <a:effectLst/>
                <a:ea typeface="DengXian" panose="02010600030101010101" pitchFamily="2" charset="-122"/>
                <a:cs typeface="Arial" panose="020B0604020202020204" pitchFamily="34" charset="0"/>
              </a:rPr>
              <a:t>Plavix</a:t>
            </a:r>
            <a:r>
              <a:rPr lang="fr-FR" sz="1600" kern="100" dirty="0">
                <a:effectLst/>
                <a:ea typeface="DengXian" panose="02010600030101010101" pitchFamily="2" charset="-122"/>
                <a:cs typeface="Arial" panose="020B0604020202020204" pitchFamily="34" charset="0"/>
              </a:rPr>
              <a:t> a été développé par </a:t>
            </a:r>
            <a:r>
              <a:rPr lang="fr-FR" sz="1600" b="1" kern="100" dirty="0">
                <a:effectLst/>
                <a:ea typeface="DengXian" panose="02010600030101010101" pitchFamily="2" charset="-122"/>
                <a:cs typeface="Arial" panose="020B0604020202020204" pitchFamily="34" charset="0"/>
              </a:rPr>
              <a:t>Sanofi</a:t>
            </a:r>
            <a:r>
              <a:rPr lang="fr-FR" sz="1600" kern="100" dirty="0">
                <a:effectLst/>
                <a:ea typeface="DengXian" panose="02010600030101010101" pitchFamily="2" charset="-122"/>
                <a:cs typeface="Arial" panose="020B0604020202020204" pitchFamily="34" charset="0"/>
              </a:rPr>
              <a:t> et a bénéficié d'une AMM en 1998. Il a été commercialisé en France </a:t>
            </a:r>
            <a:r>
              <a:rPr lang="fr-FR" sz="1600" kern="100" dirty="0">
                <a:ea typeface="DengXian" panose="02010600030101010101" pitchFamily="2" charset="-122"/>
                <a:cs typeface="Arial" panose="020B0604020202020204" pitchFamily="34" charset="0"/>
              </a:rPr>
              <a:t>par </a:t>
            </a:r>
            <a:r>
              <a:rPr lang="fr-FR" sz="1600" kern="100" dirty="0">
                <a:effectLst/>
                <a:ea typeface="DengXian" panose="02010600030101010101" pitchFamily="2" charset="-122"/>
                <a:cs typeface="Arial" panose="020B0604020202020204" pitchFamily="34" charset="0"/>
              </a:rPr>
              <a:t>Sanofi-Aventis France. En 2008, il représentait le </a:t>
            </a:r>
            <a:r>
              <a:rPr lang="fr-FR" sz="1600" b="1" kern="100" dirty="0">
                <a:effectLst/>
                <a:ea typeface="DengXian" panose="02010600030101010101" pitchFamily="2" charset="-122"/>
                <a:cs typeface="Arial" panose="020B0604020202020204" pitchFamily="34" charset="0"/>
              </a:rPr>
              <a:t>premier poste de remboursement pour l’AM pour un montant de 635 millions d’€</a:t>
            </a:r>
            <a:r>
              <a:rPr lang="fr-FR" sz="1600" kern="100" dirty="0">
                <a:effectLst/>
                <a:ea typeface="DengXian" panose="02010600030101010101" pitchFamily="2" charset="-122"/>
                <a:cs typeface="Arial" panose="020B0604020202020204" pitchFamily="34" charset="0"/>
              </a:rPr>
              <a:t>.</a:t>
            </a:r>
          </a:p>
          <a:p>
            <a:pPr marL="171450" indent="-171450" algn="just">
              <a:lnSpc>
                <a:spcPct val="115000"/>
              </a:lnSpc>
              <a:buFont typeface="Arial" panose="020B0604020202020204" pitchFamily="34" charset="0"/>
              <a:buChar char="•"/>
            </a:pPr>
            <a:endParaRPr lang="en-GB" sz="1600" kern="100" dirty="0">
              <a:ea typeface="DengXian" panose="02010600030101010101" pitchFamily="2" charset="-122"/>
              <a:cs typeface="Arial" panose="020B0604020202020204" pitchFamily="34" charset="0"/>
            </a:endParaRPr>
          </a:p>
          <a:p>
            <a:pPr marL="171450" indent="-171450" algn="just">
              <a:lnSpc>
                <a:spcPct val="115000"/>
              </a:lnSpc>
              <a:buFont typeface="Arial" panose="020B0604020202020204" pitchFamily="34" charset="0"/>
              <a:buChar char="•"/>
            </a:pPr>
            <a:r>
              <a:rPr lang="fr-FR" sz="1600" kern="100" dirty="0">
                <a:effectLst/>
                <a:ea typeface="DengXian" panose="02010600030101010101" pitchFamily="2" charset="-122"/>
                <a:cs typeface="Arial" panose="020B0604020202020204" pitchFamily="34" charset="0"/>
              </a:rPr>
              <a:t>L</a:t>
            </a:r>
            <a:r>
              <a:rPr lang="fr-FR" sz="1600" b="1" kern="100" dirty="0">
                <a:effectLst/>
                <a:ea typeface="DengXian" panose="02010600030101010101" pitchFamily="2" charset="-122"/>
                <a:cs typeface="Arial" panose="020B0604020202020204" pitchFamily="34" charset="0"/>
              </a:rPr>
              <a:t>es premiers génériques ont commencé à être commercialisés à compter d'octobre 2009</a:t>
            </a:r>
            <a:r>
              <a:rPr lang="fr-FR" sz="1600" kern="100" dirty="0">
                <a:effectLst/>
                <a:ea typeface="DengXian" panose="02010600030101010101" pitchFamily="2" charset="-122"/>
                <a:cs typeface="Arial" panose="020B0604020202020204" pitchFamily="34" charset="0"/>
              </a:rPr>
              <a:t>, dont celui développé par Sanofi-Aventis, sous la marque Clopidogrel Winthrop et commercialisé en France depuis le 5 octobre 2009.</a:t>
            </a:r>
          </a:p>
          <a:p>
            <a:pPr algn="just">
              <a:lnSpc>
                <a:spcPct val="115000"/>
              </a:lnSpc>
              <a:buNone/>
            </a:pPr>
            <a:endParaRPr lang="en-GB" sz="1600" kern="100" dirty="0">
              <a:effectLst/>
              <a:ea typeface="DengXian" panose="02010600030101010101" pitchFamily="2" charset="-122"/>
              <a:cs typeface="Arial" panose="020B0604020202020204" pitchFamily="34" charset="0"/>
            </a:endParaRPr>
          </a:p>
          <a:p>
            <a:pPr algn="just">
              <a:lnSpc>
                <a:spcPct val="115000"/>
              </a:lnSpc>
              <a:buNone/>
            </a:pPr>
            <a:r>
              <a:rPr lang="fr-FR" sz="1600" u="sng" kern="100" dirty="0">
                <a:solidFill>
                  <a:srgbClr val="00B050"/>
                </a:solidFill>
                <a:effectLst/>
                <a:ea typeface="DengXian" panose="02010600030101010101" pitchFamily="2" charset="-122"/>
                <a:cs typeface="Arial" panose="020B0604020202020204" pitchFamily="34" charset="0"/>
              </a:rPr>
              <a:t>Une </a:t>
            </a:r>
            <a:r>
              <a:rPr lang="fr-FR" sz="1600" b="1" u="sng" kern="100" dirty="0">
                <a:solidFill>
                  <a:srgbClr val="00B050"/>
                </a:solidFill>
                <a:effectLst/>
                <a:ea typeface="DengXian" panose="02010600030101010101" pitchFamily="2" charset="-122"/>
                <a:cs typeface="Arial" panose="020B0604020202020204" pitchFamily="34" charset="0"/>
              </a:rPr>
              <a:t>1</a:t>
            </a:r>
            <a:r>
              <a:rPr lang="fr-FR" sz="1600" b="1" u="sng" kern="100" baseline="30000" dirty="0">
                <a:solidFill>
                  <a:srgbClr val="00B050"/>
                </a:solidFill>
                <a:effectLst/>
                <a:ea typeface="DengXian" panose="02010600030101010101" pitchFamily="2" charset="-122"/>
                <a:cs typeface="Arial" panose="020B0604020202020204" pitchFamily="34" charset="0"/>
              </a:rPr>
              <a:t>ère</a:t>
            </a:r>
            <a:r>
              <a:rPr lang="fr-FR" sz="1600" b="1" u="sng" kern="100" dirty="0">
                <a:solidFill>
                  <a:srgbClr val="00B050"/>
                </a:solidFill>
                <a:effectLst/>
                <a:ea typeface="DengXian" panose="02010600030101010101" pitchFamily="2" charset="-122"/>
                <a:cs typeface="Arial" panose="020B0604020202020204" pitchFamily="34" charset="0"/>
              </a:rPr>
              <a:t> condamnation par l’Autorité de la concurrence </a:t>
            </a:r>
            <a:r>
              <a:rPr lang="fr-FR" sz="1600" u="sng" kern="100" dirty="0">
                <a:solidFill>
                  <a:srgbClr val="00B050"/>
                </a:solidFill>
                <a:effectLst/>
                <a:ea typeface="DengXian" panose="02010600030101010101" pitchFamily="2" charset="-122"/>
                <a:cs typeface="Arial" panose="020B0604020202020204" pitchFamily="34" charset="0"/>
              </a:rPr>
              <a:t>pour abus de position dominante</a:t>
            </a:r>
          </a:p>
          <a:p>
            <a:pPr algn="just">
              <a:lnSpc>
                <a:spcPct val="115000"/>
              </a:lnSpc>
              <a:buNone/>
            </a:pPr>
            <a:endParaRPr lang="en-GB" sz="1600" u="sng" kern="100" dirty="0">
              <a:effectLst/>
              <a:ea typeface="DengXian" panose="02010600030101010101" pitchFamily="2" charset="-122"/>
              <a:cs typeface="Arial" panose="020B0604020202020204" pitchFamily="34" charset="0"/>
            </a:endParaRPr>
          </a:p>
          <a:p>
            <a:pPr marL="171450" indent="-171450" algn="just">
              <a:lnSpc>
                <a:spcPct val="115000"/>
              </a:lnSpc>
              <a:buFont typeface="Arial" panose="020B0604020202020204" pitchFamily="34" charset="0"/>
              <a:buChar char="•"/>
            </a:pPr>
            <a:r>
              <a:rPr lang="fr-FR" sz="1600" kern="100" dirty="0">
                <a:effectLst/>
                <a:ea typeface="DengXian" panose="02010600030101010101" pitchFamily="2" charset="-122"/>
                <a:cs typeface="Arial" panose="020B0604020202020204" pitchFamily="34" charset="0"/>
              </a:rPr>
              <a:t>Teva Santé, qui commercialise le clopidogrel Teva sur le marché 'ville' français depuis le 5 octobre 2009, a déposé une plainte auprès de l'Autorité de la concurrence alléguant de pratiques dénigrantes de la part de Sanofi-Aventis visant les génériques de Plavix en France. </a:t>
            </a:r>
          </a:p>
          <a:p>
            <a:pPr marL="171450" indent="-171450" algn="just">
              <a:lnSpc>
                <a:spcPct val="115000"/>
              </a:lnSpc>
              <a:buFont typeface="Arial" panose="020B0604020202020204" pitchFamily="34" charset="0"/>
              <a:buChar char="•"/>
            </a:pPr>
            <a:endParaRPr lang="en-GB" sz="1600" kern="100" dirty="0">
              <a:ea typeface="DengXian" panose="02010600030101010101" pitchFamily="2" charset="-122"/>
              <a:cs typeface="Arial" panose="020B0604020202020204" pitchFamily="34" charset="0"/>
            </a:endParaRPr>
          </a:p>
          <a:p>
            <a:pPr marL="171450" indent="-171450" algn="just">
              <a:lnSpc>
                <a:spcPct val="115000"/>
              </a:lnSpc>
              <a:buFont typeface="Arial" panose="020B0604020202020204" pitchFamily="34" charset="0"/>
              <a:buChar char="•"/>
            </a:pPr>
            <a:r>
              <a:rPr lang="fr-FR" sz="1600" kern="100" dirty="0">
                <a:effectLst/>
                <a:ea typeface="DengXian" panose="02010600030101010101" pitchFamily="2" charset="-122"/>
                <a:cs typeface="Arial" panose="020B0604020202020204" pitchFamily="34" charset="0"/>
              </a:rPr>
              <a:t>En 2013, l’Autorité de la concurrence a prononcé une sanction de </a:t>
            </a:r>
            <a:r>
              <a:rPr lang="fr-FR" sz="1600" b="1" kern="100" dirty="0">
                <a:effectLst/>
                <a:ea typeface="DengXian" panose="02010600030101010101" pitchFamily="2" charset="-122"/>
                <a:cs typeface="Arial" panose="020B0604020202020204" pitchFamily="34" charset="0"/>
              </a:rPr>
              <a:t>40,6 millions d'euros</a:t>
            </a:r>
            <a:r>
              <a:rPr lang="fr-FR" sz="1600" kern="100" dirty="0">
                <a:effectLst/>
                <a:ea typeface="DengXian" panose="02010600030101010101" pitchFamily="2" charset="-122"/>
                <a:cs typeface="Arial" panose="020B0604020202020204" pitchFamily="34" charset="0"/>
              </a:rPr>
              <a:t> </a:t>
            </a:r>
            <a:r>
              <a:rPr lang="fr-FR" sz="1600" kern="100">
                <a:effectLst/>
                <a:ea typeface="DengXian" panose="02010600030101010101" pitchFamily="2" charset="-122"/>
                <a:cs typeface="Arial" panose="020B0604020202020204" pitchFamily="34" charset="0"/>
              </a:rPr>
              <a:t>contre Sanofi </a:t>
            </a:r>
            <a:r>
              <a:rPr lang="fr-FR" sz="1600" kern="100" dirty="0">
                <a:effectLst/>
                <a:ea typeface="DengXian" panose="02010600030101010101" pitchFamily="2" charset="-122"/>
                <a:cs typeface="Arial" panose="020B0604020202020204" pitchFamily="34" charset="0"/>
              </a:rPr>
              <a:t>pour avoir mis en œuvre une </a:t>
            </a:r>
            <a:r>
              <a:rPr lang="fr-FR" sz="1600" b="1" kern="100" dirty="0">
                <a:effectLst/>
                <a:ea typeface="DengXian" panose="02010600030101010101" pitchFamily="2" charset="-122"/>
                <a:cs typeface="Arial" panose="020B0604020202020204" pitchFamily="34" charset="0"/>
              </a:rPr>
              <a:t>pratique de dénigrement des génériques concurrents du Plavix</a:t>
            </a:r>
            <a:r>
              <a:rPr lang="fr-FR" sz="1600" kern="100" dirty="0">
                <a:effectLst/>
                <a:ea typeface="DengXian" panose="02010600030101010101" pitchFamily="2" charset="-122"/>
                <a:cs typeface="Arial" panose="020B0604020202020204" pitchFamily="34" charset="0"/>
              </a:rPr>
              <a:t> et donc pour avoir </a:t>
            </a:r>
            <a:r>
              <a:rPr lang="fr-FR" sz="1600" b="1" kern="100" dirty="0">
                <a:effectLst/>
                <a:ea typeface="DengXian" panose="02010600030101010101" pitchFamily="2" charset="-122"/>
                <a:cs typeface="Arial" panose="020B0604020202020204" pitchFamily="34" charset="0"/>
              </a:rPr>
              <a:t>abusé de sa position dominante</a:t>
            </a:r>
            <a:r>
              <a:rPr lang="fr-FR" sz="1600" kern="100" dirty="0">
                <a:effectLst/>
                <a:ea typeface="DengXian" panose="02010600030101010101" pitchFamily="2" charset="-122"/>
                <a:cs typeface="Arial" panose="020B0604020202020204" pitchFamily="34" charset="0"/>
              </a:rPr>
              <a:t>.</a:t>
            </a:r>
            <a:endParaRPr lang="en-GB" sz="1600" kern="100" dirty="0">
              <a:effectLst/>
              <a:ea typeface="DengXian" panose="02010600030101010101" pitchFamily="2" charset="-122"/>
              <a:cs typeface="Arial" panose="020B0604020202020204" pitchFamily="34" charset="0"/>
            </a:endParaRPr>
          </a:p>
          <a:p>
            <a:pPr algn="just">
              <a:lnSpc>
                <a:spcPct val="115000"/>
              </a:lnSpc>
              <a:spcAft>
                <a:spcPts val="800"/>
              </a:spcAft>
              <a:buNone/>
            </a:pPr>
            <a:r>
              <a:rPr lang="fr-FR" sz="1200" kern="100" dirty="0">
                <a:effectLst/>
                <a:ea typeface="DengXian" panose="02010600030101010101" pitchFamily="2" charset="-122"/>
                <a:cs typeface="Arial" panose="020B0604020202020204" pitchFamily="34" charset="0"/>
              </a:rPr>
              <a:t> </a:t>
            </a:r>
            <a:endParaRPr lang="en-GB" sz="1200"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641331771"/>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61B13-3A38-7FF4-5767-78DD2EB05F6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010F4A6-85D4-32B9-C4E7-9693B9586C6D}"/>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60DCDE6F-8367-81F0-57D3-6841358829EE}"/>
              </a:ext>
            </a:extLst>
          </p:cNvPr>
          <p:cNvSpPr txBox="1"/>
          <p:nvPr/>
        </p:nvSpPr>
        <p:spPr>
          <a:xfrm>
            <a:off x="766789" y="513476"/>
            <a:ext cx="9872656" cy="5509200"/>
          </a:xfrm>
          <a:prstGeom prst="rect">
            <a:avLst/>
          </a:prstGeom>
          <a:noFill/>
        </p:spPr>
        <p:txBody>
          <a:bodyPr wrap="square">
            <a:spAutoFit/>
          </a:bodyPr>
          <a:lstStyle/>
          <a:p>
            <a:pPr algn="just">
              <a:buNone/>
            </a:pPr>
            <a:r>
              <a:rPr lang="fr-FR" sz="1600" u="sng" kern="100" dirty="0">
                <a:solidFill>
                  <a:srgbClr val="00B050"/>
                </a:solidFill>
                <a:effectLst/>
                <a:ea typeface="DengXian" panose="02010600030101010101" pitchFamily="2" charset="-122"/>
                <a:cs typeface="Arial" panose="020B0604020202020204" pitchFamily="34" charset="0"/>
              </a:rPr>
              <a:t>Une </a:t>
            </a:r>
            <a:r>
              <a:rPr lang="fr-FR" sz="1600" b="1" u="sng" kern="100" dirty="0">
                <a:solidFill>
                  <a:srgbClr val="00B050"/>
                </a:solidFill>
                <a:effectLst/>
                <a:ea typeface="DengXian" panose="02010600030101010101" pitchFamily="2" charset="-122"/>
                <a:cs typeface="Arial" panose="020B0604020202020204" pitchFamily="34" charset="0"/>
              </a:rPr>
              <a:t>2</a:t>
            </a:r>
            <a:r>
              <a:rPr lang="fr-FR" sz="1600" b="1" u="sng" kern="100" baseline="30000" dirty="0">
                <a:solidFill>
                  <a:srgbClr val="00B050"/>
                </a:solidFill>
                <a:effectLst/>
                <a:ea typeface="DengXian" panose="02010600030101010101" pitchFamily="2" charset="-122"/>
                <a:cs typeface="Arial" panose="020B0604020202020204" pitchFamily="34" charset="0"/>
              </a:rPr>
              <a:t>ème</a:t>
            </a:r>
            <a:r>
              <a:rPr lang="fr-FR" sz="1600" b="1" u="sng" kern="100" dirty="0">
                <a:solidFill>
                  <a:srgbClr val="00B050"/>
                </a:solidFill>
                <a:effectLst/>
                <a:ea typeface="DengXian" panose="02010600030101010101" pitchFamily="2" charset="-122"/>
                <a:cs typeface="Arial" panose="020B0604020202020204" pitchFamily="34" charset="0"/>
              </a:rPr>
              <a:t> condamnation par les juridictions administratives </a:t>
            </a:r>
            <a:r>
              <a:rPr lang="fr-FR" sz="1600" u="sng" kern="100" dirty="0">
                <a:solidFill>
                  <a:srgbClr val="00B050"/>
                </a:solidFill>
                <a:effectLst/>
                <a:ea typeface="DengXian" panose="02010600030101010101" pitchFamily="2" charset="-122"/>
                <a:cs typeface="Arial" panose="020B0604020202020204" pitchFamily="34" charset="0"/>
              </a:rPr>
              <a:t>suite à une action engagée par la CNAM</a:t>
            </a:r>
            <a:endParaRPr lang="en-GB" sz="1600" u="sng" kern="100" dirty="0">
              <a:solidFill>
                <a:srgbClr val="00B050"/>
              </a:solidFill>
              <a:effectLst/>
              <a:ea typeface="DengXian" panose="02010600030101010101" pitchFamily="2" charset="-122"/>
              <a:cs typeface="Arial" panose="020B0604020202020204" pitchFamily="34" charset="0"/>
            </a:endParaRPr>
          </a:p>
          <a:p>
            <a:pPr algn="just">
              <a:buNone/>
            </a:pPr>
            <a:endParaRPr lang="fr-FR" sz="1600" b="1" kern="100" dirty="0">
              <a:solidFill>
                <a:srgbClr val="00B050"/>
              </a:solidFill>
              <a:effectLst/>
              <a:ea typeface="DengXian" panose="02010600030101010101" pitchFamily="2" charset="-122"/>
              <a:cs typeface="Arial" panose="020B0604020202020204" pitchFamily="34" charset="0"/>
            </a:endParaRPr>
          </a:p>
          <a:p>
            <a:pPr marL="228600" indent="-228600" algn="just">
              <a:buAutoNum type="arabicPeriod"/>
            </a:pPr>
            <a:r>
              <a:rPr lang="fr-FR" sz="1600" kern="100" dirty="0">
                <a:solidFill>
                  <a:srgbClr val="92D050"/>
                </a:solidFill>
                <a:effectLst/>
                <a:ea typeface="DengXian" panose="02010600030101010101" pitchFamily="2" charset="-122"/>
                <a:cs typeface="Arial" panose="020B0604020202020204" pitchFamily="34" charset="0"/>
              </a:rPr>
              <a:t>Assignation par la CNAM et procédure</a:t>
            </a:r>
          </a:p>
          <a:p>
            <a:pPr marL="228600" indent="-228600" algn="just">
              <a:buAutoNum type="arabicPeriod"/>
            </a:pPr>
            <a:endParaRPr lang="en-GB" sz="1600" kern="100" dirty="0">
              <a:effectLst/>
              <a:ea typeface="DengXian" panose="02010600030101010101" pitchFamily="2" charset="-122"/>
              <a:cs typeface="Arial" panose="020B0604020202020204" pitchFamily="34" charset="0"/>
            </a:endParaRPr>
          </a:p>
          <a:p>
            <a:pPr algn="just">
              <a:buNone/>
            </a:pPr>
            <a:r>
              <a:rPr lang="fr-FR" sz="1600" kern="100" dirty="0">
                <a:effectLst/>
                <a:ea typeface="DengXian" panose="02010600030101010101" pitchFamily="2" charset="-122"/>
                <a:cs typeface="Arial" panose="020B0604020202020204" pitchFamily="34" charset="0"/>
              </a:rPr>
              <a:t>La CNAM </a:t>
            </a:r>
            <a:r>
              <a:rPr lang="fr-FR" sz="1600" b="1" kern="100" dirty="0">
                <a:effectLst/>
                <a:ea typeface="DengXian" panose="02010600030101010101" pitchFamily="2" charset="-122"/>
                <a:cs typeface="Arial" panose="020B0604020202020204" pitchFamily="34" charset="0"/>
              </a:rPr>
              <a:t>considère avoir été victime des agissements sanctionnés aux motifs qu'ils ont directement et mécaniquement conduit à assumer des remboursements plus élevés et octroyer une rémunération plus importante aux pharmaciens d'officine</a:t>
            </a:r>
            <a:r>
              <a:rPr lang="fr-FR" sz="1600" kern="100" dirty="0">
                <a:effectLst/>
                <a:ea typeface="DengXian" panose="02010600030101010101" pitchFamily="2" charset="-122"/>
                <a:cs typeface="Arial" panose="020B0604020202020204" pitchFamily="34" charset="0"/>
              </a:rPr>
              <a:t>, le prix des princeps étant plus élevé que celui des génériques. </a:t>
            </a:r>
          </a:p>
          <a:p>
            <a:pPr algn="just">
              <a:buNone/>
            </a:pP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En 2017, la CNAM a assigné Sanofi et Sanofi-Aventis France pour obtenir la réparation de son préjudice. </a:t>
            </a: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Cependant, par </a:t>
            </a:r>
            <a:r>
              <a:rPr lang="fr-FR" sz="1600" u="sng" kern="100" dirty="0">
                <a:effectLst/>
                <a:ea typeface="DengXian" panose="02010600030101010101" pitchFamily="2" charset="-122"/>
                <a:cs typeface="Arial" panose="020B0604020202020204" pitchFamily="34" charset="0"/>
              </a:rPr>
              <a:t>jugement du 1</a:t>
            </a:r>
            <a:r>
              <a:rPr lang="fr-FR" sz="1600" u="sng" kern="100" baseline="30000" dirty="0">
                <a:effectLst/>
                <a:ea typeface="DengXian" panose="02010600030101010101" pitchFamily="2" charset="-122"/>
                <a:cs typeface="Arial" panose="020B0604020202020204" pitchFamily="34" charset="0"/>
              </a:rPr>
              <a:t>er</a:t>
            </a:r>
            <a:r>
              <a:rPr lang="fr-FR" sz="1600" u="sng" kern="100" dirty="0">
                <a:effectLst/>
                <a:ea typeface="DengXian" panose="02010600030101010101" pitchFamily="2" charset="-122"/>
                <a:cs typeface="Arial" panose="020B0604020202020204" pitchFamily="34" charset="0"/>
              </a:rPr>
              <a:t> octobre 2019, le tribunal de commerce de Paris </a:t>
            </a:r>
            <a:r>
              <a:rPr lang="fr-FR" sz="1600" kern="100" dirty="0">
                <a:effectLst/>
                <a:ea typeface="DengXian" panose="02010600030101010101" pitchFamily="2" charset="-122"/>
                <a:cs typeface="Arial" panose="020B0604020202020204" pitchFamily="34" charset="0"/>
              </a:rPr>
              <a:t>a déclaré </a:t>
            </a:r>
            <a:r>
              <a:rPr lang="fr-FR" sz="1600" b="1" kern="100" dirty="0">
                <a:effectLst/>
                <a:ea typeface="DengXian" panose="02010600030101010101" pitchFamily="2" charset="-122"/>
                <a:cs typeface="Arial" panose="020B0604020202020204" pitchFamily="34" charset="0"/>
              </a:rPr>
              <a:t>prescrite</a:t>
            </a:r>
            <a:r>
              <a:rPr lang="fr-FR" sz="1600" kern="100" dirty="0">
                <a:effectLst/>
                <a:ea typeface="DengXian" panose="02010600030101010101" pitchFamily="2" charset="-122"/>
                <a:cs typeface="Arial" panose="020B0604020202020204" pitchFamily="34" charset="0"/>
              </a:rPr>
              <a:t> l'action engagée par la CNAM. </a:t>
            </a: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La CNAMTS a interjeté appel de ce jugement.</a:t>
            </a: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Le 19 février 2022, la </a:t>
            </a:r>
            <a:r>
              <a:rPr lang="fr-FR" sz="1600" u="sng" kern="100" dirty="0">
                <a:effectLst/>
                <a:ea typeface="DengXian" panose="02010600030101010101" pitchFamily="2" charset="-122"/>
                <a:cs typeface="Arial" panose="020B0604020202020204" pitchFamily="34" charset="0"/>
              </a:rPr>
              <a:t>Cour d’appel de Paris </a:t>
            </a:r>
            <a:r>
              <a:rPr lang="fr-FR" sz="1600" kern="100" dirty="0">
                <a:effectLst/>
                <a:ea typeface="DengXian" panose="02010600030101010101" pitchFamily="2" charset="-122"/>
                <a:cs typeface="Arial" panose="020B0604020202020204" pitchFamily="34" charset="0"/>
              </a:rPr>
              <a:t>rend un premier arrêt :</a:t>
            </a: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kern="100" dirty="0">
                <a:effectLst/>
                <a:ea typeface="DengXian" panose="02010600030101010101" pitchFamily="2" charset="-122"/>
                <a:cs typeface="Arial" panose="020B0604020202020204" pitchFamily="34" charset="0"/>
              </a:rPr>
              <a:t>Elle </a:t>
            </a:r>
            <a:r>
              <a:rPr lang="fr-FR" sz="1600" b="1" kern="100" dirty="0">
                <a:effectLst/>
                <a:ea typeface="DengXian" panose="02010600030101010101" pitchFamily="2" charset="-122"/>
                <a:cs typeface="Arial" panose="020B0604020202020204" pitchFamily="34" charset="0"/>
              </a:rPr>
              <a:t>infirme le jugement de </a:t>
            </a:r>
            <a:r>
              <a:rPr lang="fr-FR" sz="1600" kern="100" dirty="0">
                <a:effectLst/>
                <a:ea typeface="DengXian" panose="02010600030101010101" pitchFamily="2" charset="-122"/>
                <a:cs typeface="Arial" panose="020B0604020202020204" pitchFamily="34" charset="0"/>
              </a:rPr>
              <a:t>2019</a:t>
            </a:r>
            <a:r>
              <a:rPr lang="en-GB" sz="1600" kern="100" dirty="0">
                <a:ea typeface="DengXian" panose="02010600030101010101" pitchFamily="2" charset="-122"/>
                <a:cs typeface="Arial" panose="020B0604020202020204" pitchFamily="34" charset="0"/>
              </a:rPr>
              <a:t> et </a:t>
            </a:r>
            <a:r>
              <a:rPr lang="fr-FR" sz="1600" kern="100" dirty="0">
                <a:effectLst/>
                <a:ea typeface="DengXian" panose="02010600030101010101" pitchFamily="2" charset="-122"/>
                <a:cs typeface="Arial" panose="020B0604020202020204" pitchFamily="34" charset="0"/>
              </a:rPr>
              <a:t>rejette la fin de non-recevoir tirée de la prescription</a:t>
            </a: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kern="100" dirty="0">
                <a:effectLst/>
                <a:ea typeface="DengXian" panose="02010600030101010101" pitchFamily="2" charset="-122"/>
                <a:cs typeface="Arial" panose="020B0604020202020204" pitchFamily="34" charset="0"/>
              </a:rPr>
              <a:t>Elle dit que Sanofi et Sanofi-Aventis ont commis des fautes ayant causé un dommage à la CNAM.</a:t>
            </a: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kern="100" dirty="0">
                <a:effectLst/>
                <a:ea typeface="DengXian" panose="02010600030101010101" pitchFamily="2" charset="-122"/>
                <a:cs typeface="Arial" panose="020B0604020202020204" pitchFamily="34" charset="0"/>
              </a:rPr>
              <a:t>Elle </a:t>
            </a:r>
            <a:r>
              <a:rPr lang="fr-FR" sz="1600" b="1" kern="100" dirty="0">
                <a:effectLst/>
                <a:ea typeface="DengXian" panose="02010600030101010101" pitchFamily="2" charset="-122"/>
                <a:cs typeface="Arial" panose="020B0604020202020204" pitchFamily="34" charset="0"/>
              </a:rPr>
              <a:t>ordonne une expertise judiciaire </a:t>
            </a:r>
            <a:r>
              <a:rPr lang="fr-FR" sz="1600" kern="100" dirty="0">
                <a:effectLst/>
                <a:ea typeface="DengXian" panose="02010600030101010101" pitchFamily="2" charset="-122"/>
                <a:cs typeface="Arial" panose="020B0604020202020204" pitchFamily="34" charset="0"/>
              </a:rPr>
              <a:t>avant de statuer sur la réparation</a:t>
            </a: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Sanofi forme un pourvoi mais il est rejeté par la Cour de cassation</a:t>
            </a: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Le 5 mars 2024, le rapport d’expertise est déposé.</a:t>
            </a: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La Cour d’appel </a:t>
            </a:r>
            <a:r>
              <a:rPr lang="fr-FR" sz="1600" b="1" kern="100" dirty="0">
                <a:effectLst/>
                <a:ea typeface="DengXian" panose="02010600030101010101" pitchFamily="2" charset="-122"/>
                <a:cs typeface="Arial" panose="020B0604020202020204" pitchFamily="34" charset="0"/>
              </a:rPr>
              <a:t>rend son arrêt le 24 septembre 2025</a:t>
            </a:r>
            <a:r>
              <a:rPr lang="fr-FR" sz="1600" kern="100" dirty="0">
                <a:effectLst/>
                <a:ea typeface="DengXian" panose="02010600030101010101" pitchFamily="2" charset="-122"/>
                <a:cs typeface="Arial" panose="020B0604020202020204" pitchFamily="34" charset="0"/>
              </a:rPr>
              <a:t>.</a:t>
            </a:r>
            <a:endParaRPr lang="en-GB" sz="1600"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4071852787"/>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C7560-6EBB-A699-86EF-4B2DDDA1544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3F10BBD-4F15-A525-899B-46F253039F79}"/>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67EFA78D-BF43-65BF-39F4-622BE24D407D}"/>
              </a:ext>
            </a:extLst>
          </p:cNvPr>
          <p:cNvSpPr txBox="1"/>
          <p:nvPr/>
        </p:nvSpPr>
        <p:spPr>
          <a:xfrm>
            <a:off x="622206" y="404243"/>
            <a:ext cx="11301570" cy="5232202"/>
          </a:xfrm>
          <a:prstGeom prst="rect">
            <a:avLst/>
          </a:prstGeom>
          <a:noFill/>
        </p:spPr>
        <p:txBody>
          <a:bodyPr wrap="square">
            <a:spAutoFit/>
          </a:bodyPr>
          <a:lstStyle/>
          <a:p>
            <a:pPr algn="just">
              <a:buNone/>
            </a:pPr>
            <a:r>
              <a:rPr lang="fr-FR" sz="1600" kern="100" dirty="0">
                <a:solidFill>
                  <a:srgbClr val="00B050"/>
                </a:solidFill>
                <a:effectLst/>
                <a:ea typeface="DengXian" panose="02010600030101010101" pitchFamily="2" charset="-122"/>
                <a:cs typeface="Arial" panose="020B0604020202020204" pitchFamily="34" charset="0"/>
              </a:rPr>
              <a:t>2. Motifs de la Cour d’appel de Paris</a:t>
            </a:r>
          </a:p>
          <a:p>
            <a:pPr algn="just">
              <a:buNone/>
            </a:pPr>
            <a:endParaRPr lang="en-GB" sz="1600" kern="100" dirty="0">
              <a:effectLst/>
              <a:ea typeface="DengXian" panose="02010600030101010101" pitchFamily="2" charset="-122"/>
              <a:cs typeface="Arial" panose="020B0604020202020204" pitchFamily="34" charset="0"/>
            </a:endParaRPr>
          </a:p>
          <a:p>
            <a:pPr algn="just">
              <a:buNone/>
            </a:pPr>
            <a:r>
              <a:rPr lang="fr-FR" sz="1600" u="sng" kern="100" dirty="0">
                <a:effectLst/>
                <a:ea typeface="DengXian" panose="02010600030101010101" pitchFamily="2" charset="-122"/>
                <a:cs typeface="Arial" panose="020B0604020202020204" pitchFamily="34" charset="0"/>
              </a:rPr>
              <a:t>Rappel concernant les pratiques anticoncurrentielles sanctionnées</a:t>
            </a:r>
            <a:r>
              <a:rPr lang="fr-FR" sz="1600" kern="100" dirty="0">
                <a:effectLst/>
                <a:ea typeface="DengXian" panose="02010600030101010101" pitchFamily="2" charset="-122"/>
                <a:cs typeface="Arial" panose="020B0604020202020204" pitchFamily="34" charset="0"/>
              </a:rPr>
              <a:t> : </a:t>
            </a: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Oct 2009 : commercialisation sur le marché des premiers génériques du Plavix</a:t>
            </a: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De septembre 2009 à janvier 2010 : stratégie de communication de Sanofi-Aventis visant :</a:t>
            </a: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kern="100" dirty="0">
                <a:effectLst/>
                <a:ea typeface="DengXian" panose="02010600030101010101" pitchFamily="2" charset="-122"/>
                <a:cs typeface="Times New Roman" panose="02020603050405020304" pitchFamily="18" charset="0"/>
              </a:rPr>
              <a:t>au stade de la prescription: </a:t>
            </a:r>
            <a:r>
              <a:rPr lang="fr-FR" sz="1600" b="1" kern="100" dirty="0">
                <a:effectLst/>
                <a:ea typeface="DengXian" panose="02010600030101010101" pitchFamily="2" charset="-122"/>
                <a:cs typeface="Times New Roman" panose="02020603050405020304" pitchFamily="18" charset="0"/>
              </a:rPr>
              <a:t>inciter les médecins à apposer sur les ordonnances la mention « non substituable »</a:t>
            </a:r>
            <a:r>
              <a:rPr lang="fr-FR" sz="1600" kern="100" dirty="0">
                <a:effectLst/>
                <a:ea typeface="DengXian" panose="02010600030101010101" pitchFamily="2" charset="-122"/>
                <a:cs typeface="Times New Roman" panose="02020603050405020304" pitchFamily="18" charset="0"/>
              </a:rPr>
              <a:t>.</a:t>
            </a:r>
            <a:endParaRPr lang="en-GB" sz="1600" kern="100" dirty="0">
              <a:effectLst/>
              <a:ea typeface="DengXian" panose="02010600030101010101" pitchFamily="2" charset="-122"/>
              <a:cs typeface="Times New Roman" panose="02020603050405020304" pitchFamily="18" charset="0"/>
            </a:endParaRPr>
          </a:p>
          <a:p>
            <a:pPr marL="742950" lvl="1" indent="-285750" algn="just">
              <a:buSzPts val="1000"/>
              <a:buFont typeface="Courier New" panose="02070309020205020404" pitchFamily="49" charset="0"/>
              <a:buChar char="o"/>
              <a:tabLst>
                <a:tab pos="914400" algn="l"/>
              </a:tabLst>
            </a:pPr>
            <a:r>
              <a:rPr lang="fr-FR" sz="1600" kern="100" dirty="0">
                <a:effectLst/>
                <a:ea typeface="DengXian" panose="02010600030101010101" pitchFamily="2" charset="-122"/>
                <a:cs typeface="Times New Roman" panose="02020603050405020304" pitchFamily="18" charset="0"/>
              </a:rPr>
              <a:t>au stade de la substitution: </a:t>
            </a:r>
            <a:r>
              <a:rPr lang="fr-FR" sz="1600" b="1" kern="100" dirty="0">
                <a:effectLst/>
                <a:ea typeface="DengXian" panose="02010600030101010101" pitchFamily="2" charset="-122"/>
                <a:cs typeface="Times New Roman" panose="02020603050405020304" pitchFamily="18" charset="0"/>
              </a:rPr>
              <a:t>inciter les pharmaciens à substituer Plavix par son propre générique au détriment des génériques concurrents</a:t>
            </a:r>
            <a:r>
              <a:rPr lang="fr-FR" sz="1600" kern="100" dirty="0">
                <a:effectLst/>
                <a:ea typeface="DengXian" panose="02010600030101010101" pitchFamily="2" charset="-122"/>
                <a:cs typeface="Times New Roman" panose="02020603050405020304" pitchFamily="18" charset="0"/>
              </a:rPr>
              <a:t>.</a:t>
            </a:r>
            <a:endParaRPr lang="en-GB" sz="1600" kern="100" dirty="0">
              <a:effectLst/>
              <a:ea typeface="DengXian" panose="02010600030101010101" pitchFamily="2" charset="-122"/>
              <a:cs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Or, Sanofi-Aventis détenait une </a:t>
            </a:r>
            <a:r>
              <a:rPr lang="fr-FR" sz="1600" b="1" kern="100" dirty="0">
                <a:effectLst/>
                <a:ea typeface="DengXian" panose="02010600030101010101" pitchFamily="2" charset="-122"/>
                <a:cs typeface="Arial" panose="020B0604020202020204" pitchFamily="34" charset="0"/>
              </a:rPr>
              <a:t>position dominante </a:t>
            </a:r>
            <a:r>
              <a:rPr lang="fr-FR" sz="1600" kern="100" dirty="0">
                <a:effectLst/>
                <a:ea typeface="DengXian" panose="02010600030101010101" pitchFamily="2" charset="-122"/>
                <a:cs typeface="Arial" panose="020B0604020202020204" pitchFamily="34" charset="0"/>
              </a:rPr>
              <a:t>sur le marché français du clopidogrel commercialisé en ville. </a:t>
            </a: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La </a:t>
            </a:r>
            <a:r>
              <a:rPr lang="fr-FR" sz="1600" b="1" kern="100" dirty="0">
                <a:effectLst/>
                <a:ea typeface="DengXian" panose="02010600030101010101" pitchFamily="2" charset="-122"/>
                <a:cs typeface="Arial" panose="020B0604020202020204" pitchFamily="34" charset="0"/>
              </a:rPr>
              <a:t>pratique de dénigrement contre les génériques concurrents a eu pour effet de limiter l’entrée de concurrents sur le marché</a:t>
            </a:r>
            <a:r>
              <a:rPr lang="fr-FR" sz="1600" kern="100" dirty="0">
                <a:effectLst/>
                <a:ea typeface="DengXian" panose="02010600030101010101" pitchFamily="2" charset="-122"/>
                <a:cs typeface="Arial" panose="020B0604020202020204" pitchFamily="34" charset="0"/>
              </a:rPr>
              <a:t>.</a:t>
            </a: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L’Autorité de la Concurrence a retenu que les effets de la stratégie de Sanofi-Aventis sont établis jusqu’au 7 décembre 2011.</a:t>
            </a:r>
          </a:p>
          <a:p>
            <a:pPr marL="342900" lvl="0" indent="-342900" algn="just">
              <a:buSzPts val="1000"/>
              <a:buFont typeface="Symbol" panose="05050102010706020507" pitchFamily="18" charset="2"/>
              <a:buChar char=""/>
              <a:tabLst>
                <a:tab pos="457200" algn="l"/>
              </a:tabLst>
            </a:pPr>
            <a:endParaRPr lang="en-GB" sz="1600" kern="100" dirty="0">
              <a:effectLst/>
              <a:ea typeface="DengXian" panose="02010600030101010101" pitchFamily="2" charset="-122"/>
              <a:cs typeface="Arial" panose="020B0604020202020204" pitchFamily="34" charset="0"/>
            </a:endParaRPr>
          </a:p>
          <a:p>
            <a:pPr algn="just">
              <a:buNone/>
            </a:pPr>
            <a:r>
              <a:rPr lang="fr-FR" sz="1600" b="1" u="sng" kern="100" dirty="0">
                <a:effectLst/>
                <a:ea typeface="DengXian" panose="02010600030101010101" pitchFamily="2" charset="-122"/>
                <a:cs typeface="Arial" panose="020B0604020202020204" pitchFamily="34" charset="0"/>
              </a:rPr>
              <a:t>La Cour d’appel de Paris considère que </a:t>
            </a:r>
            <a:r>
              <a:rPr lang="fr-FR" sz="1600" kern="100" dirty="0">
                <a:effectLst/>
                <a:ea typeface="DengXian" panose="02010600030101010101" pitchFamily="2" charset="-122"/>
                <a:cs typeface="Arial" panose="020B0604020202020204" pitchFamily="34" charset="0"/>
              </a:rPr>
              <a:t>:</a:t>
            </a: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u="sng" kern="100" dirty="0">
                <a:effectLst/>
                <a:ea typeface="DengXian" panose="02010600030101010101" pitchFamily="2" charset="-122"/>
                <a:cs typeface="Arial" panose="020B0604020202020204" pitchFamily="34" charset="0"/>
              </a:rPr>
              <a:t>La durée des effets des pratiques anticoncurrentielles</a:t>
            </a:r>
            <a:r>
              <a:rPr lang="fr-FR" sz="1600" kern="100" dirty="0">
                <a:effectLst/>
                <a:ea typeface="DengXian" panose="02010600030101010101" pitchFamily="2" charset="-122"/>
                <a:cs typeface="Arial" panose="020B0604020202020204" pitchFamily="34" charset="0"/>
              </a:rPr>
              <a:t> : si les </a:t>
            </a:r>
            <a:r>
              <a:rPr lang="fr-FR" sz="1600" b="1" kern="100" dirty="0">
                <a:effectLst/>
                <a:ea typeface="DengXian" panose="02010600030101010101" pitchFamily="2" charset="-122"/>
                <a:cs typeface="Arial" panose="020B0604020202020204" pitchFamily="34" charset="0"/>
              </a:rPr>
              <a:t>pratiques se sont déroulées sur 5 mois</a:t>
            </a:r>
            <a:r>
              <a:rPr lang="fr-FR" sz="1600" kern="100" dirty="0">
                <a:effectLst/>
                <a:ea typeface="DengXian" panose="02010600030101010101" pitchFamily="2" charset="-122"/>
                <a:cs typeface="Arial" panose="020B0604020202020204" pitchFamily="34" charset="0"/>
              </a:rPr>
              <a:t>, elles ont </a:t>
            </a:r>
            <a:r>
              <a:rPr lang="fr-FR" sz="1600" b="1" kern="100" dirty="0">
                <a:effectLst/>
                <a:ea typeface="DengXian" panose="02010600030101010101" pitchFamily="2" charset="-122"/>
                <a:cs typeface="Arial" panose="020B0604020202020204" pitchFamily="34" charset="0"/>
              </a:rPr>
              <a:t>produit un effet jusqu’en 2021</a:t>
            </a:r>
            <a:r>
              <a:rPr lang="fr-FR" sz="1600" kern="100" dirty="0">
                <a:effectLst/>
                <a:ea typeface="DengXian" panose="02010600030101010101" pitchFamily="2" charset="-122"/>
                <a:cs typeface="Arial" panose="020B0604020202020204" pitchFamily="34" charset="0"/>
              </a:rPr>
              <a:t>.</a:t>
            </a: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u="sng" kern="100" dirty="0">
                <a:effectLst/>
                <a:ea typeface="DengXian" panose="02010600030101010101" pitchFamily="2" charset="-122"/>
                <a:cs typeface="Arial" panose="020B0604020202020204" pitchFamily="34" charset="0"/>
              </a:rPr>
              <a:t>L’évaluation du préjudice </a:t>
            </a:r>
            <a:r>
              <a:rPr lang="fr-FR" sz="1600" kern="100" dirty="0">
                <a:effectLst/>
                <a:ea typeface="DengXian" panose="02010600030101010101" pitchFamily="2" charset="-122"/>
                <a:cs typeface="Arial" panose="020B0604020202020204" pitchFamily="34" charset="0"/>
              </a:rPr>
              <a:t>: la Cour estime qu’il n’y pas lieu d’écarter la demande d’indemnisation de la CNAM qui se fonde sur les analyses de l’expert judiciaire.</a:t>
            </a:r>
          </a:p>
          <a:p>
            <a:pPr marL="342900" lvl="0" indent="-342900" algn="just">
              <a:buSzPts val="1000"/>
              <a:buFont typeface="Symbol" panose="05050102010706020507" pitchFamily="18" charset="2"/>
              <a:buChar char=""/>
              <a:tabLst>
                <a:tab pos="457200" algn="l"/>
              </a:tabLst>
            </a:pPr>
            <a:endParaRPr lang="en-GB" sz="1400" kern="100" dirty="0">
              <a:effectLst/>
              <a:latin typeface="Aptos" panose="020B00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702020428"/>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2C6ED-9429-B1FA-4E43-B0544AC91E7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AF6ACA0-EC46-B744-1D68-A766CF8C6CEB}"/>
              </a:ext>
            </a:extLst>
          </p:cNvPr>
          <p:cNvSpPr txBox="1"/>
          <p:nvPr/>
        </p:nvSpPr>
        <p:spPr>
          <a:xfrm>
            <a:off x="704088" y="494272"/>
            <a:ext cx="7809804" cy="5895717"/>
          </a:xfrm>
          <a:prstGeom prst="rect">
            <a:avLst/>
          </a:prstGeom>
          <a:noFill/>
        </p:spPr>
        <p:txBody>
          <a:bodyPr wrap="square">
            <a:spAutoFit/>
          </a:bodyPr>
          <a:lstStyle/>
          <a:p>
            <a:pPr algn="just">
              <a:buNone/>
            </a:pPr>
            <a:r>
              <a:rPr lang="fr-FR" sz="1600" kern="100" dirty="0">
                <a:solidFill>
                  <a:srgbClr val="00B050"/>
                </a:solidFill>
                <a:effectLst/>
                <a:ea typeface="DengXian" panose="02010600030101010101" pitchFamily="2" charset="-122"/>
                <a:cs typeface="Arial" panose="020B0604020202020204" pitchFamily="34" charset="0"/>
              </a:rPr>
              <a:t>3. Décision de la Cour d’appel de Paris</a:t>
            </a:r>
            <a:endParaRPr lang="en-GB" sz="1600" kern="100" dirty="0">
              <a:effectLst/>
              <a:ea typeface="DengXian" panose="02010600030101010101" pitchFamily="2" charset="-122"/>
              <a:cs typeface="Arial" panose="020B0604020202020204" pitchFamily="34" charset="0"/>
            </a:endParaRPr>
          </a:p>
          <a:p>
            <a:pPr algn="just">
              <a:buNone/>
            </a:pPr>
            <a:r>
              <a:rPr lang="fr-FR" sz="1600" kern="100" dirty="0">
                <a:effectLst/>
                <a:ea typeface="DengXian" panose="02010600030101010101" pitchFamily="2" charset="-122"/>
                <a:cs typeface="Arial" panose="020B0604020202020204" pitchFamily="34" charset="0"/>
              </a:rPr>
              <a:t> </a:t>
            </a:r>
          </a:p>
          <a:p>
            <a:pPr algn="just">
              <a:buNone/>
            </a:pP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Sanofi SA et Sanofi Winthrop Industrie sont condamnées </a:t>
            </a:r>
            <a:r>
              <a:rPr lang="fr-FR" sz="1600" b="1" kern="100" dirty="0">
                <a:effectLst/>
                <a:ea typeface="DengXian" panose="02010600030101010101" pitchFamily="2" charset="-122"/>
                <a:cs typeface="Arial" panose="020B0604020202020204" pitchFamily="34" charset="0"/>
              </a:rPr>
              <a:t>in </a:t>
            </a:r>
            <a:r>
              <a:rPr lang="fr-FR" sz="1600" b="1" kern="100" dirty="0" err="1">
                <a:effectLst/>
                <a:ea typeface="DengXian" panose="02010600030101010101" pitchFamily="2" charset="-122"/>
                <a:cs typeface="Arial" panose="020B0604020202020204" pitchFamily="34" charset="0"/>
              </a:rPr>
              <a:t>solidum</a:t>
            </a:r>
            <a:r>
              <a:rPr lang="fr-FR" sz="1600" kern="100" dirty="0">
                <a:effectLst/>
                <a:ea typeface="DengXian" panose="02010600030101010101" pitchFamily="2" charset="-122"/>
                <a:cs typeface="Arial" panose="020B0604020202020204" pitchFamily="34" charset="0"/>
              </a:rPr>
              <a:t> à verser à la CNAM :</a:t>
            </a:r>
          </a:p>
          <a:p>
            <a:pPr marL="342900" lvl="0" indent="-342900" algn="just">
              <a:buSzPts val="1000"/>
              <a:buFont typeface="Symbol" panose="05050102010706020507" pitchFamily="18" charset="2"/>
              <a:buChar char=""/>
              <a:tabLst>
                <a:tab pos="457200" algn="l"/>
              </a:tabLst>
            </a:pP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b="1" kern="100" dirty="0">
                <a:effectLst/>
                <a:ea typeface="DengXian" panose="02010600030101010101" pitchFamily="2" charset="-122"/>
                <a:cs typeface="Arial" panose="020B0604020202020204" pitchFamily="34" charset="0"/>
              </a:rPr>
              <a:t>111 666 964 €</a:t>
            </a:r>
            <a:r>
              <a:rPr lang="fr-FR" sz="1600" kern="100" dirty="0">
                <a:effectLst/>
                <a:ea typeface="DengXian" panose="02010600030101010101" pitchFamily="2" charset="-122"/>
                <a:cs typeface="Arial" panose="020B0604020202020204" pitchFamily="34" charset="0"/>
              </a:rPr>
              <a:t> (remboursement des assurés)</a:t>
            </a: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b="1" kern="100" dirty="0">
                <a:effectLst/>
                <a:ea typeface="DengXian" panose="02010600030101010101" pitchFamily="2" charset="-122"/>
                <a:cs typeface="Arial" panose="020B0604020202020204" pitchFamily="34" charset="0"/>
              </a:rPr>
              <a:t>+ 21 862 784 €</a:t>
            </a:r>
            <a:r>
              <a:rPr lang="fr-FR" sz="1600" kern="100" dirty="0">
                <a:effectLst/>
                <a:ea typeface="DengXian" panose="02010600030101010101" pitchFamily="2" charset="-122"/>
                <a:cs typeface="Arial" panose="020B0604020202020204" pitchFamily="34" charset="0"/>
              </a:rPr>
              <a:t> (intérêts compensatoires y afférents)</a:t>
            </a:r>
          </a:p>
          <a:p>
            <a:pPr marL="742950" lvl="1" indent="-285750" algn="just">
              <a:buSzPts val="1000"/>
              <a:buFont typeface="Courier New" panose="02070309020205020404" pitchFamily="49" charset="0"/>
              <a:buChar char="o"/>
              <a:tabLst>
                <a:tab pos="914400" algn="l"/>
              </a:tabLst>
            </a:pP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b="1" kern="100" dirty="0">
                <a:effectLst/>
                <a:ea typeface="DengXian" panose="02010600030101010101" pitchFamily="2" charset="-122"/>
                <a:cs typeface="Arial" panose="020B0604020202020204" pitchFamily="34" charset="0"/>
              </a:rPr>
              <a:t>14 556 030 €</a:t>
            </a:r>
            <a:r>
              <a:rPr lang="fr-FR" sz="1600" kern="100" dirty="0">
                <a:effectLst/>
                <a:ea typeface="DengXian" panose="02010600030101010101" pitchFamily="2" charset="-122"/>
                <a:cs typeface="Arial" panose="020B0604020202020204" pitchFamily="34" charset="0"/>
              </a:rPr>
              <a:t> (rémunération des pharmaciens)</a:t>
            </a: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b="1" kern="100" dirty="0">
                <a:effectLst/>
                <a:ea typeface="DengXian" panose="02010600030101010101" pitchFamily="2" charset="-122"/>
                <a:cs typeface="Arial" panose="020B0604020202020204" pitchFamily="34" charset="0"/>
              </a:rPr>
              <a:t>+ 2 662 227 €</a:t>
            </a:r>
            <a:r>
              <a:rPr lang="fr-FR" sz="1600" kern="100" dirty="0">
                <a:effectLst/>
                <a:ea typeface="DengXian" panose="02010600030101010101" pitchFamily="2" charset="-122"/>
                <a:cs typeface="Arial" panose="020B0604020202020204" pitchFamily="34" charset="0"/>
              </a:rPr>
              <a:t> (intérêts compensatoires y afférents)</a:t>
            </a:r>
          </a:p>
          <a:p>
            <a:pPr marL="742950" lvl="1" indent="-285750" algn="just">
              <a:buSzPts val="1000"/>
              <a:buFont typeface="Courier New" panose="02070309020205020404" pitchFamily="49" charset="0"/>
              <a:buChar char="o"/>
              <a:tabLst>
                <a:tab pos="914400" algn="l"/>
              </a:tabLst>
            </a:pPr>
            <a:endParaRPr lang="en-GB" sz="1600" kern="100" dirty="0">
              <a:effectLst/>
              <a:ea typeface="DengXian" panose="02010600030101010101" pitchFamily="2" charset="-122"/>
              <a:cs typeface="Arial" panose="020B0604020202020204" pitchFamily="34" charset="0"/>
            </a:endParaRPr>
          </a:p>
          <a:p>
            <a:pPr marL="914400" algn="just">
              <a:buNone/>
            </a:pPr>
            <a:r>
              <a:rPr lang="fr-FR" sz="1600" kern="100" dirty="0">
                <a:effectLst/>
                <a:ea typeface="DengXian" panose="02010600030101010101" pitchFamily="2" charset="-122"/>
                <a:cs typeface="Arial" panose="020B0604020202020204" pitchFamily="34" charset="0"/>
              </a:rPr>
              <a:t>= </a:t>
            </a:r>
            <a:r>
              <a:rPr lang="fr-FR" sz="1600" b="1" kern="100" dirty="0">
                <a:effectLst/>
                <a:ea typeface="DengXian" panose="02010600030101010101" pitchFamily="2" charset="-122"/>
                <a:cs typeface="Arial" panose="020B0604020202020204" pitchFamily="34" charset="0"/>
              </a:rPr>
              <a:t>150 748 005 €</a:t>
            </a:r>
            <a:r>
              <a:rPr lang="fr-FR" sz="1600" kern="100" dirty="0">
                <a:effectLst/>
                <a:ea typeface="DengXian" panose="02010600030101010101" pitchFamily="2" charset="-122"/>
                <a:cs typeface="Arial" panose="020B0604020202020204" pitchFamily="34" charset="0"/>
              </a:rPr>
              <a:t> de dommages‑intérêts.</a:t>
            </a:r>
          </a:p>
          <a:p>
            <a:pPr marL="914400" algn="just">
              <a:buNone/>
            </a:pPr>
            <a:endParaRPr lang="en-GB" sz="1600" kern="100" dirty="0">
              <a:effectLst/>
              <a:ea typeface="DengXian" panose="02010600030101010101" pitchFamily="2" charset="-122"/>
              <a:cs typeface="Arial" panose="020B0604020202020204" pitchFamily="34" charset="0"/>
            </a:endParaRPr>
          </a:p>
          <a:p>
            <a:pPr marL="914400" algn="just">
              <a:buNone/>
            </a:pPr>
            <a:endParaRPr lang="en-GB" sz="1600" kern="100" dirty="0">
              <a:effectLst/>
              <a:ea typeface="DengXian" panose="02010600030101010101" pitchFamily="2" charset="-122"/>
              <a:cs typeface="Arial" panose="020B0604020202020204" pitchFamily="34" charset="0"/>
            </a:endParaRPr>
          </a:p>
          <a:p>
            <a:pPr marL="342900" lvl="0" indent="-342900" algn="just">
              <a:buSzPts val="1000"/>
              <a:buFont typeface="Symbol" panose="05050102010706020507" pitchFamily="18" charset="2"/>
              <a:buChar char=""/>
              <a:tabLst>
                <a:tab pos="457200" algn="l"/>
              </a:tabLst>
            </a:pPr>
            <a:r>
              <a:rPr lang="fr-FR" sz="1600" kern="100" dirty="0">
                <a:effectLst/>
                <a:ea typeface="DengXian" panose="02010600030101010101" pitchFamily="2" charset="-122"/>
                <a:cs typeface="Arial" panose="020B0604020202020204" pitchFamily="34" charset="0"/>
              </a:rPr>
              <a:t>Elles sont également condamnées :</a:t>
            </a:r>
          </a:p>
          <a:p>
            <a:pPr marL="342900" lvl="0" indent="-342900" algn="just">
              <a:buSzPts val="1000"/>
              <a:buFont typeface="Symbol" panose="05050102010706020507" pitchFamily="18" charset="2"/>
              <a:buChar char=""/>
              <a:tabLst>
                <a:tab pos="457200" algn="l"/>
              </a:tabLst>
            </a:pP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kern="100" dirty="0">
                <a:effectLst/>
                <a:ea typeface="DengXian" panose="02010600030101010101" pitchFamily="2" charset="-122"/>
                <a:cs typeface="Arial" panose="020B0604020202020204" pitchFamily="34" charset="0"/>
              </a:rPr>
              <a:t>in </a:t>
            </a:r>
            <a:r>
              <a:rPr lang="fr-FR" sz="1600" kern="100" dirty="0" err="1">
                <a:effectLst/>
                <a:ea typeface="DengXian" panose="02010600030101010101" pitchFamily="2" charset="-122"/>
                <a:cs typeface="Arial" panose="020B0604020202020204" pitchFamily="34" charset="0"/>
              </a:rPr>
              <a:t>solidum</a:t>
            </a:r>
            <a:r>
              <a:rPr lang="fr-FR" sz="1600" kern="100" dirty="0">
                <a:effectLst/>
                <a:ea typeface="DengXian" panose="02010600030101010101" pitchFamily="2" charset="-122"/>
                <a:cs typeface="Arial" panose="020B0604020202020204" pitchFamily="34" charset="0"/>
              </a:rPr>
              <a:t> aux </a:t>
            </a:r>
            <a:r>
              <a:rPr lang="fr-FR" sz="1600" b="1" kern="100" dirty="0">
                <a:effectLst/>
                <a:ea typeface="DengXian" panose="02010600030101010101" pitchFamily="2" charset="-122"/>
                <a:cs typeface="Arial" panose="020B0604020202020204" pitchFamily="34" charset="0"/>
              </a:rPr>
              <a:t>dépens</a:t>
            </a:r>
            <a:r>
              <a:rPr lang="fr-FR" sz="1600" kern="100" dirty="0">
                <a:effectLst/>
                <a:ea typeface="DengXian" panose="02010600030101010101" pitchFamily="2" charset="-122"/>
                <a:cs typeface="Arial" panose="020B0604020202020204" pitchFamily="34" charset="0"/>
              </a:rPr>
              <a:t> de première instance et d’appel, y compris </a:t>
            </a:r>
            <a:r>
              <a:rPr lang="fr-FR" sz="1600" b="1" kern="100" dirty="0">
                <a:effectLst/>
                <a:ea typeface="DengXian" panose="02010600030101010101" pitchFamily="2" charset="-122"/>
                <a:cs typeface="Arial" panose="020B0604020202020204" pitchFamily="34" charset="0"/>
              </a:rPr>
              <a:t>217 641,94 €</a:t>
            </a:r>
            <a:r>
              <a:rPr lang="fr-FR" sz="1600" kern="100" dirty="0">
                <a:effectLst/>
                <a:ea typeface="DengXian" panose="02010600030101010101" pitchFamily="2" charset="-122"/>
                <a:cs typeface="Arial" panose="020B0604020202020204" pitchFamily="34" charset="0"/>
              </a:rPr>
              <a:t> de frais d’expertise</a:t>
            </a:r>
          </a:p>
          <a:p>
            <a:pPr marL="742950" lvl="1" indent="-285750" algn="just">
              <a:buSzPts val="1000"/>
              <a:buFont typeface="Courier New" panose="02070309020205020404" pitchFamily="49" charset="0"/>
              <a:buChar char="o"/>
              <a:tabLst>
                <a:tab pos="914400" algn="l"/>
              </a:tabLst>
            </a:pPr>
            <a:endParaRPr lang="en-GB" sz="16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r>
              <a:rPr lang="fr-FR" sz="1600" kern="100" dirty="0">
                <a:effectLst/>
                <a:ea typeface="DengXian" panose="02010600030101010101" pitchFamily="2" charset="-122"/>
                <a:cs typeface="Arial" panose="020B0604020202020204" pitchFamily="34" charset="0"/>
              </a:rPr>
              <a:t>à verser </a:t>
            </a:r>
            <a:r>
              <a:rPr lang="fr-FR" sz="1600" b="1" kern="100" dirty="0">
                <a:effectLst/>
                <a:ea typeface="DengXian" panose="02010600030101010101" pitchFamily="2" charset="-122"/>
                <a:cs typeface="Arial" panose="020B0604020202020204" pitchFamily="34" charset="0"/>
              </a:rPr>
              <a:t>500 000 €</a:t>
            </a:r>
            <a:r>
              <a:rPr lang="fr-FR" sz="1600" kern="100" dirty="0">
                <a:effectLst/>
                <a:ea typeface="DengXian" panose="02010600030101010101" pitchFamily="2" charset="-122"/>
                <a:cs typeface="Arial" panose="020B0604020202020204" pitchFamily="34" charset="0"/>
              </a:rPr>
              <a:t> à la CNAM au titre de l’</a:t>
            </a:r>
            <a:r>
              <a:rPr lang="fr-FR" sz="1600" b="1" kern="100" dirty="0">
                <a:effectLst/>
                <a:ea typeface="DengXian" panose="02010600030101010101" pitchFamily="2" charset="-122"/>
                <a:cs typeface="Arial" panose="020B0604020202020204" pitchFamily="34" charset="0"/>
              </a:rPr>
              <a:t>article 700 CPC</a:t>
            </a:r>
            <a:r>
              <a:rPr lang="fr-FR" sz="1600" kern="100" dirty="0">
                <a:effectLst/>
                <a:ea typeface="DengXian" panose="02010600030101010101" pitchFamily="2" charset="-122"/>
                <a:cs typeface="Arial" panose="020B0604020202020204" pitchFamily="34" charset="0"/>
              </a:rPr>
              <a:t>.</a:t>
            </a:r>
          </a:p>
          <a:p>
            <a:pPr marL="742950" lvl="1" indent="-285750" algn="just">
              <a:buSzPts val="1000"/>
              <a:buFont typeface="Courier New" panose="02070309020205020404" pitchFamily="49" charset="0"/>
              <a:buChar char="o"/>
              <a:tabLst>
                <a:tab pos="914400" algn="l"/>
              </a:tabLst>
            </a:pPr>
            <a:endParaRPr lang="en-GB" sz="1400" kern="100" dirty="0">
              <a:effectLst/>
              <a:ea typeface="DengXian" panose="02010600030101010101" pitchFamily="2" charset="-122"/>
              <a:cs typeface="Arial" panose="020B0604020202020204" pitchFamily="34" charset="0"/>
            </a:endParaRPr>
          </a:p>
          <a:p>
            <a:pPr marL="742950" lvl="1" indent="-285750" algn="just">
              <a:buSzPts val="1000"/>
              <a:buFont typeface="Courier New" panose="02070309020205020404" pitchFamily="49" charset="0"/>
              <a:buChar char="o"/>
              <a:tabLst>
                <a:tab pos="914400" algn="l"/>
              </a:tabLst>
            </a:pPr>
            <a:endParaRPr lang="en-GB" sz="1400" kern="100" dirty="0">
              <a:effectLst/>
              <a:ea typeface="DengXian" panose="02010600030101010101" pitchFamily="2" charset="-122"/>
              <a:cs typeface="Arial" panose="020B0604020202020204" pitchFamily="34" charset="0"/>
            </a:endParaRPr>
          </a:p>
          <a:p>
            <a:pPr algn="just">
              <a:lnSpc>
                <a:spcPct val="115000"/>
              </a:lnSpc>
              <a:spcAft>
                <a:spcPts val="800"/>
              </a:spcAft>
              <a:buNone/>
            </a:pPr>
            <a:endParaRPr lang="en-GB" sz="1200" kern="100" dirty="0">
              <a:effectLst/>
              <a:latin typeface="Aptos" panose="020B00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581043272"/>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767DD-2C18-008A-024A-C537D3E7F41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0E9F04A-B4D7-F598-06A9-8F912A19BC3D}"/>
              </a:ext>
            </a:extLst>
          </p:cNvPr>
          <p:cNvSpPr txBox="1">
            <a:spLocks/>
          </p:cNvSpPr>
          <p:nvPr/>
        </p:nvSpPr>
        <p:spPr>
          <a:xfrm>
            <a:off x="987966" y="5167475"/>
            <a:ext cx="7698834" cy="49679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9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900" b="0" i="0" u="none" strike="noStrike" kern="1200" cap="none" spc="0" normalizeH="0" baseline="0" noProof="0">
                <a:ln>
                  <a:noFill/>
                </a:ln>
                <a:solidFill>
                  <a:prstClr val="white"/>
                </a:solidFill>
                <a:effectLst/>
                <a:uLnTx/>
                <a:uFillTx/>
                <a:latin typeface="Real Text Medium"/>
                <a:ea typeface="+mj-ea"/>
                <a:cs typeface="+mj-cs"/>
              </a:rPr>
            </a:br>
            <a:endParaRPr kumimoji="0" lang="en-US" sz="3900" b="0" i="0" u="none" strike="noStrike" kern="1200" cap="none" spc="0" normalizeH="0" baseline="0" noProof="0">
              <a:ln>
                <a:noFill/>
              </a:ln>
              <a:solidFill>
                <a:prstClr val="white"/>
              </a:solidFill>
              <a:effectLst/>
              <a:uLnTx/>
              <a:uFillTx/>
              <a:latin typeface="Real Text Light"/>
              <a:ea typeface="+mj-ea"/>
              <a:cs typeface="+mj-cs"/>
            </a:endParaRPr>
          </a:p>
        </p:txBody>
      </p:sp>
      <p:sp>
        <p:nvSpPr>
          <p:cNvPr id="3" name="TextBox 2">
            <a:extLst>
              <a:ext uri="{FF2B5EF4-FFF2-40B4-BE49-F238E27FC236}">
                <a16:creationId xmlns:a16="http://schemas.microsoft.com/office/drawing/2014/main" id="{8DF13CBF-A7A8-9C04-1AE3-5ACE8360D75D}"/>
              </a:ext>
            </a:extLst>
          </p:cNvPr>
          <p:cNvSpPr txBox="1"/>
          <p:nvPr/>
        </p:nvSpPr>
        <p:spPr>
          <a:xfrm>
            <a:off x="298704" y="404337"/>
            <a:ext cx="11771376" cy="5355312"/>
          </a:xfrm>
          <a:prstGeom prst="rect">
            <a:avLst/>
          </a:prstGeom>
          <a:noFill/>
        </p:spPr>
        <p:txBody>
          <a:bodyPr wrap="square">
            <a:spAutoFit/>
          </a:bodyPr>
          <a:lstStyle/>
          <a:p>
            <a:pPr algn="just">
              <a:lnSpc>
                <a:spcPct val="115000"/>
              </a:lnSpc>
              <a:buNone/>
            </a:pPr>
            <a:r>
              <a:rPr lang="fr-FR" sz="1400" b="1" u="sng" kern="100" dirty="0">
                <a:solidFill>
                  <a:srgbClr val="7030A0"/>
                </a:solidFill>
                <a:effectLst/>
                <a:ea typeface="DengXian" panose="02010600030101010101" pitchFamily="2" charset="-122"/>
                <a:cs typeface="Arial" panose="020B0604020202020204" pitchFamily="34" charset="0"/>
              </a:rPr>
              <a:t>Remarques</a:t>
            </a:r>
            <a:r>
              <a:rPr lang="fr-FR" sz="1400" b="1" kern="100" dirty="0">
                <a:solidFill>
                  <a:srgbClr val="7030A0"/>
                </a:solidFill>
                <a:effectLst/>
                <a:ea typeface="DengXian" panose="02010600030101010101" pitchFamily="2" charset="-122"/>
                <a:cs typeface="Arial" panose="020B0604020202020204" pitchFamily="34" charset="0"/>
              </a:rPr>
              <a:t> :</a:t>
            </a:r>
            <a:r>
              <a:rPr lang="fr-FR" sz="1400" kern="100" dirty="0">
                <a:effectLst/>
                <a:ea typeface="DengXian" panose="02010600030101010101" pitchFamily="2" charset="-122"/>
                <a:cs typeface="Arial" panose="020B0604020202020204" pitchFamily="34" charset="0"/>
              </a:rPr>
              <a:t> </a:t>
            </a:r>
          </a:p>
          <a:p>
            <a:pPr algn="just">
              <a:lnSpc>
                <a:spcPct val="115000"/>
              </a:lnSpc>
              <a:buNone/>
            </a:pPr>
            <a:endParaRPr lang="en-GB" sz="1400" kern="100" dirty="0">
              <a:effectLst/>
              <a:ea typeface="DengXian" panose="02010600030101010101" pitchFamily="2" charset="-122"/>
              <a:cs typeface="Arial" panose="020B0604020202020204" pitchFamily="34" charset="0"/>
            </a:endParaRPr>
          </a:p>
          <a:p>
            <a:pPr marL="171450" lvl="0" indent="-171450" algn="just">
              <a:lnSpc>
                <a:spcPct val="115000"/>
              </a:lnSpc>
              <a:buSzPts val="1000"/>
              <a:buFont typeface="Arial" panose="020B0604020202020204" pitchFamily="34" charset="0"/>
              <a:buChar char="•"/>
              <a:tabLst>
                <a:tab pos="457200" algn="l"/>
              </a:tabLst>
            </a:pPr>
            <a:r>
              <a:rPr lang="fr-FR" sz="1400" kern="100" dirty="0">
                <a:solidFill>
                  <a:srgbClr val="7030A0"/>
                </a:solidFill>
                <a:effectLst/>
                <a:ea typeface="DengXian" panose="02010600030101010101" pitchFamily="2" charset="-122"/>
                <a:cs typeface="Arial" panose="020B0604020202020204" pitchFamily="34" charset="0"/>
              </a:rPr>
              <a:t>La sanction infligée par la CA de Paris est d’un montant bien supérieur à celle infligée par l’Autorité de la concurrence. </a:t>
            </a:r>
            <a:endParaRPr lang="en-GB" sz="1400" kern="100" dirty="0">
              <a:solidFill>
                <a:srgbClr val="7030A0"/>
              </a:solidFill>
              <a:ea typeface="DengXian" panose="02010600030101010101" pitchFamily="2" charset="-122"/>
              <a:cs typeface="Arial" panose="020B0604020202020204" pitchFamily="34" charset="0"/>
            </a:endParaRPr>
          </a:p>
          <a:p>
            <a:pPr marL="800100" lvl="1" indent="-342900" algn="just">
              <a:lnSpc>
                <a:spcPct val="115000"/>
              </a:lnSpc>
              <a:buSzPts val="1000"/>
              <a:buFont typeface="Symbol" panose="05050102010706020507" pitchFamily="18" charset="2"/>
              <a:buChar char=""/>
              <a:tabLst>
                <a:tab pos="457200" algn="l"/>
              </a:tabLst>
            </a:pPr>
            <a:r>
              <a:rPr lang="fr-FR" sz="1400" u="sng" kern="100" dirty="0">
                <a:effectLst/>
                <a:ea typeface="DengXian" panose="02010600030101010101" pitchFamily="2" charset="-122"/>
                <a:cs typeface="Arial" panose="020B0604020202020204" pitchFamily="34" charset="0"/>
              </a:rPr>
              <a:t>Autorité de la concurrence :</a:t>
            </a:r>
            <a:r>
              <a:rPr lang="fr-FR" sz="1400" b="1" u="sng" kern="100" dirty="0">
                <a:effectLst/>
                <a:ea typeface="DengXian" panose="02010600030101010101" pitchFamily="2" charset="-122"/>
                <a:cs typeface="Arial" panose="020B0604020202020204" pitchFamily="34" charset="0"/>
              </a:rPr>
              <a:t> 40,6 millions d’€</a:t>
            </a:r>
            <a:r>
              <a:rPr lang="fr-FR" sz="1400" u="sng" kern="100" dirty="0">
                <a:effectLst/>
                <a:ea typeface="DengXian" panose="02010600030101010101" pitchFamily="2" charset="-122"/>
                <a:cs typeface="Arial" panose="020B0604020202020204" pitchFamily="34" charset="0"/>
              </a:rPr>
              <a:t> / Cour d’appel de Paris : </a:t>
            </a:r>
            <a:r>
              <a:rPr lang="fr-FR" sz="1400" b="1" u="sng" kern="100" dirty="0">
                <a:effectLst/>
                <a:ea typeface="DengXian" panose="02010600030101010101" pitchFamily="2" charset="-122"/>
                <a:cs typeface="Arial" panose="020B0604020202020204" pitchFamily="34" charset="0"/>
              </a:rPr>
              <a:t>150 748 005 €</a:t>
            </a:r>
            <a:r>
              <a:rPr lang="fr-FR" sz="1400" u="sng" kern="100" dirty="0">
                <a:effectLst/>
                <a:ea typeface="DengXian" panose="02010600030101010101" pitchFamily="2" charset="-122"/>
                <a:cs typeface="Arial" panose="020B0604020202020204" pitchFamily="34" charset="0"/>
              </a:rPr>
              <a:t>  </a:t>
            </a:r>
            <a:endParaRPr lang="fr-FR" sz="1400" u="sng" kern="100" dirty="0">
              <a:solidFill>
                <a:srgbClr val="7030A0"/>
              </a:solidFill>
              <a:effectLst/>
              <a:ea typeface="DengXian" panose="02010600030101010101" pitchFamily="2" charset="-122"/>
              <a:cs typeface="Arial" panose="020B0604020202020204" pitchFamily="34" charset="0"/>
            </a:endParaRPr>
          </a:p>
          <a:p>
            <a:pPr marL="171450" lvl="0" indent="-171450" algn="just">
              <a:lnSpc>
                <a:spcPct val="115000"/>
              </a:lnSpc>
              <a:buSzPts val="1000"/>
              <a:buFont typeface="Arial" panose="020B0604020202020204" pitchFamily="34" charset="0"/>
              <a:buChar char="•"/>
              <a:tabLst>
                <a:tab pos="457200" algn="l"/>
              </a:tabLst>
            </a:pPr>
            <a:endParaRPr lang="fr-FR" sz="1400" kern="100" dirty="0">
              <a:effectLst/>
              <a:ea typeface="DengXian" panose="02010600030101010101" pitchFamily="2" charset="-122"/>
              <a:cs typeface="Arial" panose="020B0604020202020204" pitchFamily="34" charset="0"/>
            </a:endParaRPr>
          </a:p>
          <a:p>
            <a:pPr marL="720725" algn="just">
              <a:lnSpc>
                <a:spcPct val="115000"/>
              </a:lnSpc>
              <a:buSzPts val="1000"/>
              <a:tabLst>
                <a:tab pos="457200" algn="l"/>
              </a:tabLst>
            </a:pPr>
            <a:r>
              <a:rPr lang="fr-FR" sz="1400" i="1" kern="100" dirty="0">
                <a:ea typeface="DengXian" panose="02010600030101010101" pitchFamily="2" charset="-122"/>
                <a:cs typeface="Arial" panose="020B0604020202020204" pitchFamily="34" charset="0"/>
              </a:rPr>
              <a:t>Cela tient essentiellement aux soubresauts procéduraux. De nombreuses informations, telles que le taux de mention NS, n'étaient pas à la disposition de l'Autorité de la concurrence, si bien qu'il n'était pas possible en 2013 d'aller au-delà de l'amende qui a été prononcée. </a:t>
            </a:r>
            <a:endParaRPr lang="en-GB" sz="1400" i="1" kern="100" dirty="0">
              <a:ea typeface="DengXian" panose="02010600030101010101" pitchFamily="2" charset="-122"/>
              <a:cs typeface="Arial" panose="020B0604020202020204" pitchFamily="34" charset="0"/>
            </a:endParaRPr>
          </a:p>
          <a:p>
            <a:pPr marL="171450" lvl="0" indent="-171450" algn="just">
              <a:lnSpc>
                <a:spcPct val="115000"/>
              </a:lnSpc>
              <a:buSzPts val="1000"/>
              <a:buFont typeface="Arial" panose="020B0604020202020204" pitchFamily="34" charset="0"/>
              <a:buChar char="•"/>
              <a:tabLst>
                <a:tab pos="457200" algn="l"/>
              </a:tabLst>
            </a:pPr>
            <a:endParaRPr lang="fr-FR" sz="1400" kern="100" dirty="0">
              <a:effectLst/>
              <a:ea typeface="DengXian" panose="02010600030101010101" pitchFamily="2" charset="-122"/>
              <a:cs typeface="Arial" panose="020B0604020202020204" pitchFamily="34" charset="0"/>
            </a:endParaRPr>
          </a:p>
          <a:p>
            <a:pPr marL="171450" lvl="0" indent="-171450" algn="just">
              <a:lnSpc>
                <a:spcPct val="115000"/>
              </a:lnSpc>
              <a:buSzPts val="1000"/>
              <a:buFont typeface="Arial" panose="020B0604020202020204" pitchFamily="34" charset="0"/>
              <a:buChar char="•"/>
              <a:tabLst>
                <a:tab pos="457200" algn="l"/>
              </a:tabLst>
            </a:pPr>
            <a:r>
              <a:rPr lang="fr-FR" sz="1400" kern="100" dirty="0">
                <a:effectLst/>
                <a:ea typeface="DengXian" panose="02010600030101010101" pitchFamily="2" charset="-122"/>
                <a:cs typeface="Arial" panose="020B0604020202020204" pitchFamily="34" charset="0"/>
              </a:rPr>
              <a:t>Le</a:t>
            </a:r>
            <a:r>
              <a:rPr lang="fr-FR" sz="1400" kern="100" dirty="0">
                <a:solidFill>
                  <a:srgbClr val="7030A0"/>
                </a:solidFill>
                <a:effectLst/>
                <a:ea typeface="DengXian" panose="02010600030101010101" pitchFamily="2" charset="-122"/>
                <a:cs typeface="Arial" panose="020B0604020202020204" pitchFamily="34" charset="0"/>
              </a:rPr>
              <a:t> montant de la sanction est très important comparé à la durée de la pratique litigieuse</a:t>
            </a:r>
            <a:r>
              <a:rPr lang="fr-FR" sz="1400" kern="100" dirty="0">
                <a:effectLst/>
                <a:ea typeface="DengXian" panose="02010600030101010101" pitchFamily="2" charset="-122"/>
                <a:cs typeface="Arial" panose="020B0604020202020204" pitchFamily="34" charset="0"/>
              </a:rPr>
              <a:t>. </a:t>
            </a:r>
          </a:p>
          <a:p>
            <a:pPr marL="800100" lvl="1" indent="-342900" algn="just">
              <a:lnSpc>
                <a:spcPct val="115000"/>
              </a:lnSpc>
              <a:buSzPts val="1000"/>
              <a:buFont typeface="Symbol" panose="05050102010706020507" pitchFamily="18" charset="2"/>
              <a:buChar char=""/>
              <a:tabLst>
                <a:tab pos="457200" algn="l"/>
              </a:tabLst>
            </a:pPr>
            <a:r>
              <a:rPr lang="fr-FR" sz="1400" u="sng" kern="100" dirty="0">
                <a:ea typeface="DengXian" panose="02010600030101010101" pitchFamily="2" charset="-122"/>
                <a:cs typeface="Arial" panose="020B0604020202020204" pitchFamily="34" charset="0"/>
              </a:rPr>
              <a:t>Durée de la pratique litigieuse : 5 mois / Durée des effets de la pratique: + de 10 ans </a:t>
            </a:r>
          </a:p>
          <a:p>
            <a:pPr marL="457200">
              <a:lnSpc>
                <a:spcPct val="115000"/>
              </a:lnSpc>
              <a:buNone/>
            </a:pPr>
            <a:endParaRPr lang="en-GB" sz="1400" kern="100" dirty="0">
              <a:effectLst/>
              <a:ea typeface="DengXian" panose="02010600030101010101" pitchFamily="2" charset="-122"/>
              <a:cs typeface="Arial" panose="020B0604020202020204" pitchFamily="34" charset="0"/>
            </a:endParaRPr>
          </a:p>
          <a:p>
            <a:pPr marL="628650" indent="-171450" algn="just">
              <a:lnSpc>
                <a:spcPct val="115000"/>
              </a:lnSpc>
              <a:spcAft>
                <a:spcPts val="800"/>
              </a:spcAft>
              <a:buFontTx/>
              <a:buChar char="-"/>
            </a:pPr>
            <a:r>
              <a:rPr lang="fr-FR" sz="1400" b="1" i="1" kern="100" dirty="0">
                <a:effectLst/>
                <a:ea typeface="DengXian" panose="02010600030101010101" pitchFamily="2" charset="-122"/>
                <a:cs typeface="Arial" panose="020B0604020202020204" pitchFamily="34" charset="0"/>
              </a:rPr>
              <a:t>Une pratique de dénigrement, même très courte, peut avoir des effets anticoncurrentiels durables</a:t>
            </a:r>
            <a:r>
              <a:rPr lang="fr-FR" sz="1400" i="1" kern="100" dirty="0">
                <a:effectLst/>
                <a:ea typeface="DengXian" panose="02010600030101010101" pitchFamily="2" charset="-122"/>
                <a:cs typeface="Arial" panose="020B0604020202020204" pitchFamily="34" charset="0"/>
              </a:rPr>
              <a:t>. </a:t>
            </a:r>
            <a:endParaRPr lang="fr-FR" sz="1400" i="1" kern="100" dirty="0">
              <a:ea typeface="DengXian" panose="02010600030101010101" pitchFamily="2" charset="-122"/>
              <a:cs typeface="Arial" panose="020B0604020202020204" pitchFamily="34" charset="0"/>
            </a:endParaRPr>
          </a:p>
          <a:p>
            <a:pPr marL="628650" indent="-171450" algn="just">
              <a:lnSpc>
                <a:spcPct val="115000"/>
              </a:lnSpc>
              <a:spcAft>
                <a:spcPts val="800"/>
              </a:spcAft>
              <a:buFontTx/>
              <a:buChar char="-"/>
            </a:pPr>
            <a:r>
              <a:rPr lang="fr-FR" sz="1400" b="1" i="1" kern="100" dirty="0">
                <a:ea typeface="DengXian" panose="02010600030101010101" pitchFamily="2" charset="-122"/>
                <a:cs typeface="Arial" panose="020B0604020202020204" pitchFamily="34" charset="0"/>
              </a:rPr>
              <a:t>Une méthode objective pour évaluer le préjudice subi par la CNAM. </a:t>
            </a:r>
          </a:p>
          <a:p>
            <a:pPr marL="1085850" lvl="1" indent="-171450" algn="just">
              <a:lnSpc>
                <a:spcPct val="115000"/>
              </a:lnSpc>
              <a:spcAft>
                <a:spcPts val="800"/>
              </a:spcAft>
              <a:buFontTx/>
              <a:buChar char="-"/>
            </a:pPr>
            <a:r>
              <a:rPr lang="fr-FR" sz="1400" b="1" i="1" kern="100" dirty="0">
                <a:ea typeface="DengXian" panose="02010600030101010101" pitchFamily="2" charset="-122"/>
                <a:cs typeface="Arial" panose="020B0604020202020204" pitchFamily="34" charset="0"/>
              </a:rPr>
              <a:t>1:</a:t>
            </a:r>
            <a:r>
              <a:rPr lang="fr-FR" sz="1400" b="1" i="1" kern="100" dirty="0">
                <a:effectLst/>
                <a:ea typeface="DengXian" panose="02010600030101010101" pitchFamily="2" charset="-122"/>
                <a:cs typeface="Arial" panose="020B0604020202020204" pitchFamily="34" charset="0"/>
              </a:rPr>
              <a:t> </a:t>
            </a:r>
            <a:r>
              <a:rPr lang="fr-FR" sz="1400" i="1" kern="100" dirty="0">
                <a:effectLst/>
                <a:ea typeface="DengXian" panose="02010600030101010101" pitchFamily="2" charset="-122"/>
                <a:cs typeface="Arial" panose="020B0604020202020204" pitchFamily="34" charset="0"/>
              </a:rPr>
              <a:t>Comparer la situation réelle avec la situation qui aurait dû exister en cas d'absence de pratique anticoncurrentielle: se fonder sur le taux actuel de « </a:t>
            </a:r>
            <a:r>
              <a:rPr lang="fr-FR" sz="1400" i="1" kern="100" dirty="0" err="1">
                <a:effectLst/>
                <a:ea typeface="DengXian" panose="02010600030101010101" pitchFamily="2" charset="-122"/>
                <a:cs typeface="Arial" panose="020B0604020202020204" pitchFamily="34" charset="0"/>
              </a:rPr>
              <a:t>générification</a:t>
            </a:r>
            <a:r>
              <a:rPr lang="fr-FR" sz="1400" i="1" kern="100" dirty="0">
                <a:effectLst/>
                <a:ea typeface="DengXian" panose="02010600030101010101" pitchFamily="2" charset="-122"/>
                <a:cs typeface="Arial" panose="020B0604020202020204" pitchFamily="34" charset="0"/>
              </a:rPr>
              <a:t> » sur le marché concerné avec le taux de </a:t>
            </a:r>
            <a:r>
              <a:rPr lang="fr-FR" sz="1400" i="1" kern="100" dirty="0" err="1">
                <a:effectLst/>
                <a:ea typeface="DengXian" panose="02010600030101010101" pitchFamily="2" charset="-122"/>
                <a:cs typeface="Arial" panose="020B0604020202020204" pitchFamily="34" charset="0"/>
              </a:rPr>
              <a:t>générification</a:t>
            </a:r>
            <a:r>
              <a:rPr lang="fr-FR" sz="1400" i="1" kern="100" dirty="0">
                <a:effectLst/>
                <a:ea typeface="DengXian" panose="02010600030101010101" pitchFamily="2" charset="-122"/>
                <a:cs typeface="Arial" panose="020B0604020202020204" pitchFamily="34" charset="0"/>
              </a:rPr>
              <a:t> existant sur des marchés comparables (= comparaisons avec un groupe ayant peu ou prou le même succès que le Plavix). </a:t>
            </a:r>
          </a:p>
          <a:p>
            <a:pPr marL="1085850" lvl="1" indent="-171450" algn="just">
              <a:lnSpc>
                <a:spcPct val="115000"/>
              </a:lnSpc>
              <a:spcAft>
                <a:spcPts val="800"/>
              </a:spcAft>
              <a:buFontTx/>
              <a:buChar char="-"/>
            </a:pPr>
            <a:r>
              <a:rPr lang="fr-FR" sz="1400" b="1" kern="100" dirty="0">
                <a:effectLst/>
                <a:ea typeface="DengXian" panose="02010600030101010101" pitchFamily="2" charset="-122"/>
                <a:cs typeface="Arial" panose="020B0604020202020204" pitchFamily="34" charset="0"/>
              </a:rPr>
              <a:t>2: </a:t>
            </a:r>
            <a:r>
              <a:rPr lang="fr-FR" sz="1400" i="1" kern="100" dirty="0">
                <a:effectLst/>
                <a:ea typeface="DengXian" panose="02010600030101010101" pitchFamily="2" charset="-122"/>
                <a:cs typeface="Arial" panose="020B0604020202020204" pitchFamily="34" charset="0"/>
              </a:rPr>
              <a:t>Compléter cette analyse par une évaluation du taux de mention « non substituable ». Pour les molécules comparables au Plavix, la cour a souligné que le taux de mention NS était bien supérieur à la normale : 13,8 % pour le Plavix, alors que la moyenne pour des molécules comparables était seulement de 4,6 %.</a:t>
            </a:r>
            <a:endParaRPr lang="en-GB" sz="1400" i="1" kern="1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845184457"/>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187238-D375-1CE3-9C0A-7EA46DF2364C}"/>
              </a:ext>
            </a:extLst>
          </p:cNvPr>
          <p:cNvSpPr>
            <a:spLocks noGrp="1"/>
          </p:cNvSpPr>
          <p:nvPr>
            <p:ph type="sldNum" sz="quarter" idx="2"/>
          </p:nvPr>
        </p:nvSpPr>
        <p:spPr/>
        <p:txBody>
          <a:bodyPr/>
          <a:lstStyle/>
          <a:p>
            <a:fld id="{86CB4B4D-7CA3-9044-876B-883B54F8677D}" type="slidenum">
              <a:rPr lang="en-GB" smtClean="0"/>
              <a:pPr/>
              <a:t>68</a:t>
            </a:fld>
            <a:endParaRPr lang="en-GB"/>
          </a:p>
        </p:txBody>
      </p:sp>
      <p:sp>
        <p:nvSpPr>
          <p:cNvPr id="3" name="TextBox 2">
            <a:extLst>
              <a:ext uri="{FF2B5EF4-FFF2-40B4-BE49-F238E27FC236}">
                <a16:creationId xmlns:a16="http://schemas.microsoft.com/office/drawing/2014/main" id="{03391B0A-EF5C-DB76-7694-56DA19DBA3B3}"/>
              </a:ext>
            </a:extLst>
          </p:cNvPr>
          <p:cNvSpPr txBox="1"/>
          <p:nvPr/>
        </p:nvSpPr>
        <p:spPr>
          <a:xfrm>
            <a:off x="3985437" y="3024963"/>
            <a:ext cx="4221126" cy="808074"/>
          </a:xfrm>
          <a:prstGeom prst="rect">
            <a:avLst/>
          </a:prstGeom>
          <a:noFill/>
        </p:spPr>
        <p:txBody>
          <a:bodyPr wrap="square" lIns="0" tIns="0" rIns="0" bIns="0" rtlCol="0">
            <a:noAutofit/>
          </a:bodyPr>
          <a:lstStyle/>
          <a:p>
            <a:pPr algn="l"/>
            <a:r>
              <a:rPr lang="fr-FR" sz="2400" b="1" dirty="0">
                <a:solidFill>
                  <a:schemeClr val="accent5"/>
                </a:solidFill>
                <a:latin typeface="Arial" panose="020B0604020202020204" pitchFamily="34" charset="0"/>
                <a:cs typeface="Arial" panose="020B0604020202020204" pitchFamily="34" charset="0"/>
              </a:rPr>
              <a:t>Merci pour votre attention !</a:t>
            </a:r>
            <a:endParaRPr lang="en-GB" sz="2400" b="1" dirty="0">
              <a:solidFill>
                <a:schemeClr val="accent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2998451"/>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8356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LINEID" val="6D86D247F3B84D5491CF7F429C8EC7AE"/>
</p:tagLst>
</file>

<file path=ppt/tags/tag2.xml><?xml version="1.0" encoding="utf-8"?>
<p:tagLst xmlns:a="http://schemas.openxmlformats.org/drawingml/2006/main" xmlns:r="http://schemas.openxmlformats.org/officeDocument/2006/relationships" xmlns:p="http://schemas.openxmlformats.org/presentationml/2006/main">
  <p:tag name="OUTLINEID" val="6D86D247F3B84D5491CF7F429C8EC7AE"/>
</p:tagLst>
</file>

<file path=ppt/tags/tag3.xml><?xml version="1.0" encoding="utf-8"?>
<p:tagLst xmlns:a="http://schemas.openxmlformats.org/drawingml/2006/main" xmlns:r="http://schemas.openxmlformats.org/officeDocument/2006/relationships" xmlns:p="http://schemas.openxmlformats.org/presentationml/2006/main">
  <p:tag name="OUTLINEID" val="6D86D247F3B84D5491CF7F429C8EC7AE"/>
</p:tagLst>
</file>

<file path=ppt/tags/tag4.xml><?xml version="1.0" encoding="utf-8"?>
<p:tagLst xmlns:a="http://schemas.openxmlformats.org/drawingml/2006/main" xmlns:r="http://schemas.openxmlformats.org/officeDocument/2006/relationships" xmlns:p="http://schemas.openxmlformats.org/presentationml/2006/main">
  <p:tag name="OUTLINEID" val="DA8FD5D06FA34CC2997368808BAB5403"/>
</p:tagLst>
</file>

<file path=ppt/tags/tag5.xml><?xml version="1.0" encoding="utf-8"?>
<p:tagLst xmlns:a="http://schemas.openxmlformats.org/drawingml/2006/main" xmlns:r="http://schemas.openxmlformats.org/officeDocument/2006/relationships" xmlns:p="http://schemas.openxmlformats.org/presentationml/2006/main">
  <p:tag name="OUTLINEID" val="590471A590154EB6A5BFD83FE797C93E"/>
</p:tagLst>
</file>

<file path=ppt/tags/tag6.xml><?xml version="1.0" encoding="utf-8"?>
<p:tagLst xmlns:a="http://schemas.openxmlformats.org/drawingml/2006/main" xmlns:r="http://schemas.openxmlformats.org/officeDocument/2006/relationships" xmlns:p="http://schemas.openxmlformats.org/presentationml/2006/main">
  <p:tag name="OUTLINEID" val="FCA41538437F4BB58247B4CBB7516BD6"/>
</p:tagLst>
</file>

<file path=ppt/tags/tag7.xml><?xml version="1.0" encoding="utf-8"?>
<p:tagLst xmlns:a="http://schemas.openxmlformats.org/drawingml/2006/main" xmlns:r="http://schemas.openxmlformats.org/officeDocument/2006/relationships" xmlns:p="http://schemas.openxmlformats.org/presentationml/2006/main">
  <p:tag name="OUTLINEID" val="ED63A483258B4DFB8EF0336A4C7051E0"/>
</p:tagLst>
</file>

<file path=ppt/tags/tag8.xml><?xml version="1.0" encoding="utf-8"?>
<p:tagLst xmlns:a="http://schemas.openxmlformats.org/drawingml/2006/main" xmlns:r="http://schemas.openxmlformats.org/officeDocument/2006/relationships" xmlns:p="http://schemas.openxmlformats.org/presentationml/2006/main">
  <p:tag name="OUTLINEID" val="7BD440A67F0844ADBCC5665AB7CB4CB9"/>
</p:tagLst>
</file>

<file path=ppt/tags/tag9.xml><?xml version="1.0" encoding="utf-8"?>
<p:tagLst xmlns:a="http://schemas.openxmlformats.org/drawingml/2006/main" xmlns:r="http://schemas.openxmlformats.org/officeDocument/2006/relationships" xmlns:p="http://schemas.openxmlformats.org/presentationml/2006/main">
  <p:tag name="OUTLINEID" val="56FBBD4A8D8248418E7B46ACBE1623E0"/>
</p:tagLst>
</file>

<file path=ppt/tags/tag10.xml><?xml version="1.0" encoding="utf-8"?>
<p:tagLst xmlns:a="http://schemas.openxmlformats.org/drawingml/2006/main" xmlns:r="http://schemas.openxmlformats.org/officeDocument/2006/relationships" xmlns:p="http://schemas.openxmlformats.org/presentationml/2006/main">
  <p:tag name="OUTLINEID" val="6F6875228590493081B210FCC75B6861"/>
</p:tagLst>
</file>

<file path=ppt/tags/tag11.xml><?xml version="1.0" encoding="utf-8"?>
<p:tagLst xmlns:a="http://schemas.openxmlformats.org/drawingml/2006/main" xmlns:r="http://schemas.openxmlformats.org/officeDocument/2006/relationships" xmlns:p="http://schemas.openxmlformats.org/presentationml/2006/main">
  <p:tag name="OUTLINEID" val="422E6315023C48748BA5FD66F50447A2"/>
</p:tagLst>
</file>

<file path=ppt/tags/tag12.xml><?xml version="1.0" encoding="utf-8"?>
<p:tagLst xmlns:a="http://schemas.openxmlformats.org/drawingml/2006/main" xmlns:r="http://schemas.openxmlformats.org/officeDocument/2006/relationships" xmlns:p="http://schemas.openxmlformats.org/presentationml/2006/main">
  <p:tag name="OUTLINEID" val="4F3CBBBEF9694ECA89BA259519AD113B"/>
</p:tagLst>
</file>

<file path=ppt/tags/tag13.xml><?xml version="1.0" encoding="utf-8"?>
<p:tagLst xmlns:a="http://schemas.openxmlformats.org/drawingml/2006/main" xmlns:r="http://schemas.openxmlformats.org/officeDocument/2006/relationships" xmlns:p="http://schemas.openxmlformats.org/presentationml/2006/main">
  <p:tag name="OUTLINEID" val="8106956BF203472A85122ABB8B9752D8"/>
</p:tagLst>
</file>

<file path=ppt/tags/tag14.xml><?xml version="1.0" encoding="utf-8"?>
<p:tagLst xmlns:a="http://schemas.openxmlformats.org/drawingml/2006/main" xmlns:r="http://schemas.openxmlformats.org/officeDocument/2006/relationships" xmlns:p="http://schemas.openxmlformats.org/presentationml/2006/main">
  <p:tag name="OUTLINEID" val="DCCCD1F7D1D44094803606362E766802"/>
</p:tagLst>
</file>

<file path=ppt/theme/theme1.xml><?xml version="1.0" encoding="utf-8"?>
<a:theme xmlns:a="http://schemas.openxmlformats.org/drawingml/2006/main" name="Title and Back Cover Slides">
  <a:themeElements>
    <a:clrScheme name="SimmonsWhite">
      <a:dk1>
        <a:sysClr val="windowText" lastClr="000000"/>
      </a:dk1>
      <a:lt1>
        <a:sysClr val="window" lastClr="FFFFFF"/>
      </a:lt1>
      <a:dk2>
        <a:srgbClr val="FFFFFF"/>
      </a:dk2>
      <a:lt2>
        <a:srgbClr val="FC515B"/>
      </a:lt2>
      <a:accent1>
        <a:srgbClr val="303030"/>
      </a:accent1>
      <a:accent2>
        <a:srgbClr val="53C2E5"/>
      </a:accent2>
      <a:accent3>
        <a:srgbClr val="8996F4"/>
      </a:accent3>
      <a:accent4>
        <a:srgbClr val="EAA4EA"/>
      </a:accent4>
      <a:accent5>
        <a:srgbClr val="FC515B"/>
      </a:accent5>
      <a:accent6>
        <a:srgbClr val="303030"/>
      </a:accent6>
      <a:hlink>
        <a:srgbClr val="0563C1"/>
      </a:hlink>
      <a:folHlink>
        <a:srgbClr val="954F72"/>
      </a:folHlink>
    </a:clrScheme>
    <a:fontScheme name="Simmons and Simmons font theme">
      <a:majorFont>
        <a:latin typeface="Real Text Medium"/>
        <a:ea typeface=""/>
        <a:cs typeface=""/>
      </a:majorFont>
      <a:minorFont>
        <a:latin typeface="Real T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sz="1600"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sz="1600" dirty="0"/>
        </a:defPPr>
      </a:lstStyle>
    </a:txDef>
  </a:objectDefaults>
  <a:extraClrSchemeLst/>
  <a:extLst>
    <a:ext uri="{05A4C25C-085E-4340-85A3-A5531E510DB2}">
      <thm15:themeFamily xmlns:thm15="http://schemas.microsoft.com/office/thememl/2012/main" name="Presentation - Fix - G" id="{9B0C4AD4-D776-4D47-A074-6637252A7326}" vid="{4D07DE6A-E238-4838-A09C-A2AE8B00BB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9130</Words>
  <Application>Microsoft Macintosh PowerPoint</Application>
  <PresentationFormat>Grand écran</PresentationFormat>
  <Paragraphs>992</Paragraphs>
  <Slides>69</Slides>
  <Notes>50</Notes>
  <HiddenSlides>0</HiddenSlides>
  <MMClips>0</MMClips>
  <ScaleCrop>false</ScaleCrop>
  <HeadingPairs>
    <vt:vector size="6" baseType="variant">
      <vt:variant>
        <vt:lpstr>Polices utilisées</vt:lpstr>
      </vt:variant>
      <vt:variant>
        <vt:i4>16</vt:i4>
      </vt:variant>
      <vt:variant>
        <vt:lpstr>Thème</vt:lpstr>
      </vt:variant>
      <vt:variant>
        <vt:i4>1</vt:i4>
      </vt:variant>
      <vt:variant>
        <vt:lpstr>Titres des diapositives</vt:lpstr>
      </vt:variant>
      <vt:variant>
        <vt:i4>69</vt:i4>
      </vt:variant>
    </vt:vector>
  </HeadingPairs>
  <TitlesOfParts>
    <vt:vector size="86" baseType="lpstr">
      <vt:lpstr>DengXian</vt:lpstr>
      <vt:lpstr>Aptos</vt:lpstr>
      <vt:lpstr>Arial</vt:lpstr>
      <vt:lpstr>Calibri</vt:lpstr>
      <vt:lpstr>Century Gothic</vt:lpstr>
      <vt:lpstr>Courier New</vt:lpstr>
      <vt:lpstr>Lato Regular</vt:lpstr>
      <vt:lpstr>Poppins SemiBold</vt:lpstr>
      <vt:lpstr>Public Sans</vt:lpstr>
      <vt:lpstr>Real Text</vt:lpstr>
      <vt:lpstr>Real Text Light</vt:lpstr>
      <vt:lpstr>Real Text Medium</vt:lpstr>
      <vt:lpstr>Segoe UI</vt:lpstr>
      <vt:lpstr>Symbol</vt:lpstr>
      <vt:lpstr>Tahoma</vt:lpstr>
      <vt:lpstr>Wingdings</vt:lpstr>
      <vt:lpstr>Title and Back Cover Slides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ANSM</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Alain Rusterholtz</cp:lastModifiedBy>
  <cp:revision>1</cp:revision>
  <dcterms:created xsi:type="dcterms:W3CDTF">2026-09-16T22:00:00Z</dcterms:created>
  <dcterms:modified xsi:type="dcterms:W3CDTF">2026-09-17T17:02:27Z</dcterms:modified>
</cp:coreProperties>
</file>