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56" r:id="rId2"/>
    <p:sldId id="258" r:id="rId3"/>
    <p:sldId id="257" r:id="rId4"/>
    <p:sldId id="263"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1" r:id="rId20"/>
    <p:sldId id="280" r:id="rId21"/>
    <p:sldId id="282" r:id="rId22"/>
    <p:sldId id="283" r:id="rId23"/>
    <p:sldId id="284" r:id="rId24"/>
    <p:sldId id="262"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AA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24"/>
    <p:restoredTop sz="94649"/>
  </p:normalViewPr>
  <p:slideViewPr>
    <p:cSldViewPr snapToGrid="0">
      <p:cViewPr>
        <p:scale>
          <a:sx n="121" d="100"/>
          <a:sy n="121" d="100"/>
        </p:scale>
        <p:origin x="-712"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3E108-E15B-C549-B10A-1CC4199B8D4D}"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C8D6C2-0A7F-164E-9304-68EF0DF25E42}" type="slidenum">
              <a:rPr lang="fr-FR" smtClean="0"/>
              <a:t>‹N°›</a:t>
            </a:fld>
            <a:endParaRPr lang="fr-FR"/>
          </a:p>
        </p:txBody>
      </p:sp>
    </p:spTree>
    <p:extLst>
      <p:ext uri="{BB962C8B-B14F-4D97-AF65-F5344CB8AC3E}">
        <p14:creationId xmlns:p14="http://schemas.microsoft.com/office/powerpoint/2010/main" val="3818418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1C8D6C2-0A7F-164E-9304-68EF0DF25E42}" type="slidenum">
              <a:rPr lang="fr-FR" smtClean="0"/>
              <a:t>1</a:t>
            </a:fld>
            <a:endParaRPr lang="fr-FR"/>
          </a:p>
        </p:txBody>
      </p:sp>
    </p:spTree>
    <p:extLst>
      <p:ext uri="{BB962C8B-B14F-4D97-AF65-F5344CB8AC3E}">
        <p14:creationId xmlns:p14="http://schemas.microsoft.com/office/powerpoint/2010/main" val="34622741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8" name="Image 7" descr="Une image contenant Graphique, graphisme, conception&#10;&#10;Description générée automatiquement">
            <a:extLst>
              <a:ext uri="{FF2B5EF4-FFF2-40B4-BE49-F238E27FC236}">
                <a16:creationId xmlns:a16="http://schemas.microsoft.com/office/drawing/2014/main" id="{C6CEBDC5-FA7F-6FBC-BCAB-F90B3B047C6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2CA1397A-7402-B10B-F78F-6B54BE7C56F8}"/>
              </a:ext>
            </a:extLst>
          </p:cNvPr>
          <p:cNvSpPr>
            <a:spLocks noGrp="1"/>
          </p:cNvSpPr>
          <p:nvPr>
            <p:ph type="title"/>
          </p:nvPr>
        </p:nvSpPr>
        <p:spPr>
          <a:xfrm>
            <a:off x="3048000" y="1709738"/>
            <a:ext cx="8299450" cy="3048242"/>
          </a:xfrm>
        </p:spPr>
        <p:txBody>
          <a:bodyPr anchor="b">
            <a:noAutofit/>
          </a:bodyPr>
          <a:lstStyle>
            <a:lvl1pPr>
              <a:lnSpc>
                <a:spcPts val="6800"/>
              </a:lnSpc>
              <a:defRPr sz="6100" b="1"/>
            </a:lvl1pPr>
          </a:lstStyle>
          <a:p>
            <a:r>
              <a:rPr lang="fr-FR" dirty="0"/>
              <a:t>Modifiez le style du titre</a:t>
            </a:r>
          </a:p>
        </p:txBody>
      </p:sp>
      <p:sp>
        <p:nvSpPr>
          <p:cNvPr id="3" name="Espace réservé du texte 2">
            <a:extLst>
              <a:ext uri="{FF2B5EF4-FFF2-40B4-BE49-F238E27FC236}">
                <a16:creationId xmlns:a16="http://schemas.microsoft.com/office/drawing/2014/main" id="{81CACA56-6BAB-DA19-D1CF-EC67B7F0D2CA}"/>
              </a:ext>
            </a:extLst>
          </p:cNvPr>
          <p:cNvSpPr>
            <a:spLocks noGrp="1"/>
          </p:cNvSpPr>
          <p:nvPr>
            <p:ph type="body" idx="1" hasCustomPrompt="1"/>
          </p:nvPr>
        </p:nvSpPr>
        <p:spPr>
          <a:xfrm>
            <a:off x="9670291" y="6228006"/>
            <a:ext cx="2127250" cy="239712"/>
          </a:xfrm>
        </p:spPr>
        <p:txBody>
          <a:bodyPr>
            <a:noAutofit/>
          </a:bodyPr>
          <a:lstStyle>
            <a:lvl1pPr marL="0" indent="0">
              <a:buNone/>
              <a:defRPr sz="1300" spc="160" baseline="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Date</a:t>
            </a:r>
          </a:p>
        </p:txBody>
      </p:sp>
      <p:sp>
        <p:nvSpPr>
          <p:cNvPr id="10" name="Espace réservé pour une image  9">
            <a:extLst>
              <a:ext uri="{FF2B5EF4-FFF2-40B4-BE49-F238E27FC236}">
                <a16:creationId xmlns:a16="http://schemas.microsoft.com/office/drawing/2014/main" id="{409A3779-AAE8-88B0-58E0-E545D4BE1748}"/>
              </a:ext>
            </a:extLst>
          </p:cNvPr>
          <p:cNvSpPr>
            <a:spLocks noGrp="1"/>
          </p:cNvSpPr>
          <p:nvPr>
            <p:ph type="pic" sz="quarter" idx="10"/>
          </p:nvPr>
        </p:nvSpPr>
        <p:spPr>
          <a:xfrm>
            <a:off x="3048000" y="5476240"/>
            <a:ext cx="3929105" cy="1392862"/>
          </a:xfrm>
        </p:spPr>
        <p:txBody>
          <a:bodyPr/>
          <a:lstStyle/>
          <a:p>
            <a:endParaRPr lang="fr-FR" dirty="0"/>
          </a:p>
        </p:txBody>
      </p:sp>
    </p:spTree>
    <p:extLst>
      <p:ext uri="{BB962C8B-B14F-4D97-AF65-F5344CB8AC3E}">
        <p14:creationId xmlns:p14="http://schemas.microsoft.com/office/powerpoint/2010/main" val="78754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28D0C6B-2C9E-E19B-0502-FBEEAF585593}"/>
              </a:ext>
            </a:extLst>
          </p:cNvPr>
          <p:cNvPicPr>
            <a:picLocks noChangeAspect="1"/>
          </p:cNvPicPr>
          <p:nvPr userDrawn="1"/>
        </p:nvPicPr>
        <p:blipFill>
          <a:blip r:embed="rId2"/>
          <a:srcRect/>
          <a:stretch/>
        </p:blipFill>
        <p:spPr>
          <a:xfrm>
            <a:off x="-1" y="-2267"/>
            <a:ext cx="12196031" cy="6860267"/>
          </a:xfrm>
          <a:prstGeom prst="rect">
            <a:avLst/>
          </a:prstGeom>
        </p:spPr>
      </p:pic>
      <p:sp>
        <p:nvSpPr>
          <p:cNvPr id="10" name="Rectangle 9">
            <a:extLst>
              <a:ext uri="{FF2B5EF4-FFF2-40B4-BE49-F238E27FC236}">
                <a16:creationId xmlns:a16="http://schemas.microsoft.com/office/drawing/2014/main" id="{11394AD2-0FE3-5666-891D-9B86F33FB411}"/>
              </a:ext>
            </a:extLst>
          </p:cNvPr>
          <p:cNvSpPr/>
          <p:nvPr userDrawn="1"/>
        </p:nvSpPr>
        <p:spPr>
          <a:xfrm>
            <a:off x="11213024" y="5835112"/>
            <a:ext cx="978976" cy="1022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D654A05-94B0-ACB9-0CAD-0AE73F94F79B}"/>
              </a:ext>
            </a:extLst>
          </p:cNvPr>
          <p:cNvSpPr>
            <a:spLocks noGrp="1"/>
          </p:cNvSpPr>
          <p:nvPr>
            <p:ph type="ctrTitle"/>
          </p:nvPr>
        </p:nvSpPr>
        <p:spPr>
          <a:xfrm>
            <a:off x="2654300" y="2946400"/>
            <a:ext cx="9144000" cy="2006600"/>
          </a:xfrm>
        </p:spPr>
        <p:txBody>
          <a:bodyPr anchor="t" anchorCtr="0">
            <a:noAutofit/>
          </a:bodyPr>
          <a:lstStyle>
            <a:lvl1pPr algn="l">
              <a:lnSpc>
                <a:spcPts val="4600"/>
              </a:lnSpc>
              <a:defRPr sz="4800">
                <a:solidFill>
                  <a:schemeClr val="tx2"/>
                </a:solidFill>
              </a:defRPr>
            </a:lvl1pPr>
          </a:lstStyle>
          <a:p>
            <a:r>
              <a:rPr lang="fr-FR" dirty="0"/>
              <a:t>Modifiez le style du titre</a:t>
            </a:r>
          </a:p>
        </p:txBody>
      </p:sp>
      <p:sp>
        <p:nvSpPr>
          <p:cNvPr id="3" name="Sous-titre 2">
            <a:extLst>
              <a:ext uri="{FF2B5EF4-FFF2-40B4-BE49-F238E27FC236}">
                <a16:creationId xmlns:a16="http://schemas.microsoft.com/office/drawing/2014/main" id="{42E1E16E-759F-96EF-812F-E9193CA72E16}"/>
              </a:ext>
            </a:extLst>
          </p:cNvPr>
          <p:cNvSpPr>
            <a:spLocks noGrp="1"/>
          </p:cNvSpPr>
          <p:nvPr>
            <p:ph type="subTitle" idx="1"/>
          </p:nvPr>
        </p:nvSpPr>
        <p:spPr>
          <a:xfrm>
            <a:off x="2654300" y="909638"/>
            <a:ext cx="8013700" cy="1655762"/>
          </a:xfrm>
        </p:spPr>
        <p:txBody>
          <a:bodyPr anchor="b" anchorCtr="0">
            <a:noAutofit/>
          </a:bodyPr>
          <a:lstStyle>
            <a:lvl1pPr marL="0" indent="0" algn="l">
              <a:buNone/>
              <a:defRPr sz="2000" cap="all"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6" name="Espace réservé du numéro de diapositive 5">
            <a:extLst>
              <a:ext uri="{FF2B5EF4-FFF2-40B4-BE49-F238E27FC236}">
                <a16:creationId xmlns:a16="http://schemas.microsoft.com/office/drawing/2014/main" id="{41B53C19-0A84-FFFF-A98A-034CBA34713A}"/>
              </a:ext>
            </a:extLst>
          </p:cNvPr>
          <p:cNvSpPr>
            <a:spLocks noGrp="1"/>
          </p:cNvSpPr>
          <p:nvPr>
            <p:ph type="sldNum" sz="quarter" idx="12"/>
          </p:nvPr>
        </p:nvSpPr>
        <p:spPr>
          <a:xfrm>
            <a:off x="11582400" y="6552000"/>
            <a:ext cx="459154" cy="365125"/>
          </a:xfrm>
        </p:spPr>
        <p:txBody>
          <a:bodyPr/>
          <a:lstStyle>
            <a:lvl1pPr>
              <a:defRPr>
                <a:solidFill>
                  <a:schemeClr val="tx1"/>
                </a:solidFill>
              </a:defRPr>
            </a:lvl1pPr>
          </a:lstStyle>
          <a:p>
            <a:fld id="{5C090297-71E2-7640-B573-74145193E72A}" type="slidenum">
              <a:rPr lang="fr-FR" smtClean="0"/>
              <a:pPr/>
              <a:t>‹N°›</a:t>
            </a:fld>
            <a:endParaRPr lang="fr-FR" dirty="0"/>
          </a:p>
        </p:txBody>
      </p:sp>
      <p:sp>
        <p:nvSpPr>
          <p:cNvPr id="13" name="ZoneTexte 12">
            <a:extLst>
              <a:ext uri="{FF2B5EF4-FFF2-40B4-BE49-F238E27FC236}">
                <a16:creationId xmlns:a16="http://schemas.microsoft.com/office/drawing/2014/main" id="{BC9121D2-5C75-C1FA-A0E3-0C9156033634}"/>
              </a:ext>
            </a:extLst>
          </p:cNvPr>
          <p:cNvSpPr txBox="1"/>
          <p:nvPr userDrawn="1"/>
        </p:nvSpPr>
        <p:spPr>
          <a:xfrm>
            <a:off x="4840654" y="6522260"/>
            <a:ext cx="1332000" cy="201145"/>
          </a:xfrm>
          <a:prstGeom prst="rect">
            <a:avLst/>
          </a:prstGeom>
          <a:noFill/>
        </p:spPr>
        <p:txBody>
          <a:bodyPr wrap="square" lIns="0" tIns="0" rIns="0" bIns="46800" rtlCol="0">
            <a:noAutofit/>
          </a:bodyPr>
          <a:lstStyle/>
          <a:p>
            <a:r>
              <a:rPr lang="fr-FR" sz="1000" dirty="0">
                <a:solidFill>
                  <a:schemeClr val="tx1"/>
                </a:solidFill>
                <a:latin typeface="Arial" panose="020B0604020202020204" pitchFamily="34" charset="0"/>
                <a:cs typeface="Arial" panose="020B0604020202020204" pitchFamily="34" charset="0"/>
              </a:rPr>
              <a:t>15 octobre 2026</a:t>
            </a:r>
          </a:p>
        </p:txBody>
      </p:sp>
      <p:cxnSp>
        <p:nvCxnSpPr>
          <p:cNvPr id="15" name="Connecteur droit 14">
            <a:extLst>
              <a:ext uri="{FF2B5EF4-FFF2-40B4-BE49-F238E27FC236}">
                <a16:creationId xmlns:a16="http://schemas.microsoft.com/office/drawing/2014/main" id="{7443E7C5-CFE0-2395-EBF4-F121B0DEB4F7}"/>
              </a:ext>
            </a:extLst>
          </p:cNvPr>
          <p:cNvCxnSpPr>
            <a:cxnSpLocks/>
          </p:cNvCxnSpPr>
          <p:nvPr userDrawn="1"/>
        </p:nvCxnSpPr>
        <p:spPr>
          <a:xfrm>
            <a:off x="11555201" y="6570000"/>
            <a:ext cx="0" cy="9525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pic>
        <p:nvPicPr>
          <p:cNvPr id="7" name="Imag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54300" y="6311920"/>
            <a:ext cx="1785416" cy="472556"/>
          </a:xfrm>
          <a:prstGeom prst="rect">
            <a:avLst/>
          </a:prstGeom>
        </p:spPr>
      </p:pic>
      <p:pic>
        <p:nvPicPr>
          <p:cNvPr id="5" name="Imag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654300" y="6293916"/>
            <a:ext cx="1868058" cy="503056"/>
          </a:xfrm>
          <a:prstGeom prst="rect">
            <a:avLst/>
          </a:prstGeom>
        </p:spPr>
      </p:pic>
    </p:spTree>
    <p:extLst>
      <p:ext uri="{BB962C8B-B14F-4D97-AF65-F5344CB8AC3E}">
        <p14:creationId xmlns:p14="http://schemas.microsoft.com/office/powerpoint/2010/main" val="3747400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2">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28D0C6B-2C9E-E19B-0502-FBEEAF585593}"/>
              </a:ext>
            </a:extLst>
          </p:cNvPr>
          <p:cNvPicPr>
            <a:picLocks noChangeAspect="1"/>
          </p:cNvPicPr>
          <p:nvPr userDrawn="1"/>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07A5437D-1D3D-A761-056E-1F1C65D74AE1}"/>
              </a:ext>
            </a:extLst>
          </p:cNvPr>
          <p:cNvSpPr/>
          <p:nvPr userDrawn="1"/>
        </p:nvSpPr>
        <p:spPr>
          <a:xfrm>
            <a:off x="11329261" y="5835112"/>
            <a:ext cx="862739" cy="1022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D654A05-94B0-ACB9-0CAD-0AE73F94F79B}"/>
              </a:ext>
            </a:extLst>
          </p:cNvPr>
          <p:cNvSpPr>
            <a:spLocks noGrp="1"/>
          </p:cNvSpPr>
          <p:nvPr>
            <p:ph type="ctrTitle"/>
          </p:nvPr>
        </p:nvSpPr>
        <p:spPr>
          <a:xfrm>
            <a:off x="2654300" y="2171700"/>
            <a:ext cx="9144000" cy="2006600"/>
          </a:xfrm>
        </p:spPr>
        <p:txBody>
          <a:bodyPr anchor="t" anchorCtr="0">
            <a:noAutofit/>
          </a:bodyPr>
          <a:lstStyle>
            <a:lvl1pPr algn="l">
              <a:lnSpc>
                <a:spcPts val="4600"/>
              </a:lnSpc>
              <a:defRPr sz="4800">
                <a:solidFill>
                  <a:schemeClr val="tx2"/>
                </a:solidFill>
              </a:defRPr>
            </a:lvl1pPr>
          </a:lstStyle>
          <a:p>
            <a:r>
              <a:rPr lang="fr-FR" dirty="0"/>
              <a:t>Modifiez le style du titre</a:t>
            </a:r>
          </a:p>
        </p:txBody>
      </p:sp>
      <p:sp>
        <p:nvSpPr>
          <p:cNvPr id="3" name="Sous-titre 2">
            <a:extLst>
              <a:ext uri="{FF2B5EF4-FFF2-40B4-BE49-F238E27FC236}">
                <a16:creationId xmlns:a16="http://schemas.microsoft.com/office/drawing/2014/main" id="{42E1E16E-759F-96EF-812F-E9193CA72E16}"/>
              </a:ext>
            </a:extLst>
          </p:cNvPr>
          <p:cNvSpPr>
            <a:spLocks noGrp="1"/>
          </p:cNvSpPr>
          <p:nvPr>
            <p:ph type="subTitle" idx="1"/>
          </p:nvPr>
        </p:nvSpPr>
        <p:spPr>
          <a:xfrm>
            <a:off x="2654300" y="134938"/>
            <a:ext cx="8013700" cy="1655762"/>
          </a:xfrm>
        </p:spPr>
        <p:txBody>
          <a:bodyPr anchor="b" anchorCtr="0">
            <a:noAutofit/>
          </a:bodyPr>
          <a:lstStyle>
            <a:lvl1pPr marL="0" indent="0" algn="l">
              <a:buNone/>
              <a:defRPr sz="2000" cap="all"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6" name="Espace réservé du numéro de diapositive 5">
            <a:extLst>
              <a:ext uri="{FF2B5EF4-FFF2-40B4-BE49-F238E27FC236}">
                <a16:creationId xmlns:a16="http://schemas.microsoft.com/office/drawing/2014/main" id="{41B53C19-0A84-FFFF-A98A-034CBA34713A}"/>
              </a:ext>
            </a:extLst>
          </p:cNvPr>
          <p:cNvSpPr>
            <a:spLocks noGrp="1"/>
          </p:cNvSpPr>
          <p:nvPr>
            <p:ph type="sldNum" sz="quarter" idx="12"/>
          </p:nvPr>
        </p:nvSpPr>
        <p:spPr>
          <a:xfrm>
            <a:off x="11582400" y="6552000"/>
            <a:ext cx="459154" cy="365125"/>
          </a:xfrm>
        </p:spPr>
        <p:txBody>
          <a:bodyPr/>
          <a:lstStyle>
            <a:lvl1pPr>
              <a:defRPr>
                <a:solidFill>
                  <a:schemeClr val="tx1"/>
                </a:solidFill>
              </a:defRPr>
            </a:lvl1pPr>
          </a:lstStyle>
          <a:p>
            <a:fld id="{5C090297-71E2-7640-B573-74145193E72A}" type="slidenum">
              <a:rPr lang="fr-FR" smtClean="0"/>
              <a:pPr/>
              <a:t>‹N°›</a:t>
            </a:fld>
            <a:endParaRPr lang="fr-FR" dirty="0"/>
          </a:p>
        </p:txBody>
      </p:sp>
      <p:sp>
        <p:nvSpPr>
          <p:cNvPr id="7" name="ZoneTexte 6">
            <a:extLst>
              <a:ext uri="{FF2B5EF4-FFF2-40B4-BE49-F238E27FC236}">
                <a16:creationId xmlns:a16="http://schemas.microsoft.com/office/drawing/2014/main" id="{9FD06E02-6C15-FF57-7907-0932494132EE}"/>
              </a:ext>
            </a:extLst>
          </p:cNvPr>
          <p:cNvSpPr txBox="1"/>
          <p:nvPr userDrawn="1"/>
        </p:nvSpPr>
        <p:spPr>
          <a:xfrm>
            <a:off x="4842000" y="6524010"/>
            <a:ext cx="1332000" cy="201145"/>
          </a:xfrm>
          <a:prstGeom prst="rect">
            <a:avLst/>
          </a:prstGeom>
          <a:noFill/>
        </p:spPr>
        <p:txBody>
          <a:bodyPr wrap="square" lIns="0" tIns="0" rIns="0" bIns="46800" rtlCol="0">
            <a:noAutofit/>
          </a:bodyPr>
          <a:lstStyle/>
          <a:p>
            <a:r>
              <a:rPr lang="fr-FR" sz="1000" dirty="0">
                <a:solidFill>
                  <a:schemeClr val="tx1"/>
                </a:solidFill>
                <a:latin typeface="Arial" panose="020B0604020202020204" pitchFamily="34" charset="0"/>
                <a:cs typeface="Arial" panose="020B0604020202020204" pitchFamily="34" charset="0"/>
              </a:rPr>
              <a:t>Juillet 2024</a:t>
            </a:r>
          </a:p>
        </p:txBody>
      </p:sp>
      <p:cxnSp>
        <p:nvCxnSpPr>
          <p:cNvPr id="11" name="Connecteur droit 10">
            <a:extLst>
              <a:ext uri="{FF2B5EF4-FFF2-40B4-BE49-F238E27FC236}">
                <a16:creationId xmlns:a16="http://schemas.microsoft.com/office/drawing/2014/main" id="{228F04D7-716B-846C-1AF3-9EF2198FFD90}"/>
              </a:ext>
            </a:extLst>
          </p:cNvPr>
          <p:cNvCxnSpPr>
            <a:cxnSpLocks/>
          </p:cNvCxnSpPr>
          <p:nvPr userDrawn="1"/>
        </p:nvCxnSpPr>
        <p:spPr>
          <a:xfrm>
            <a:off x="11555201" y="6573600"/>
            <a:ext cx="0" cy="9525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pic>
        <p:nvPicPr>
          <p:cNvPr id="5" name="Image 4">
            <a:extLst>
              <a:ext uri="{FF2B5EF4-FFF2-40B4-BE49-F238E27FC236}">
                <a16:creationId xmlns:a16="http://schemas.microsoft.com/office/drawing/2014/main" id="{1772FC93-F422-7FC0-69ED-54D5284D8D2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54300" y="6311920"/>
            <a:ext cx="1785416" cy="472556"/>
          </a:xfrm>
          <a:prstGeom prst="rect">
            <a:avLst/>
          </a:prstGeom>
        </p:spPr>
      </p:pic>
      <p:pic>
        <p:nvPicPr>
          <p:cNvPr id="10" name="Imag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654300" y="6301402"/>
            <a:ext cx="1832916" cy="493592"/>
          </a:xfrm>
          <a:prstGeom prst="rect">
            <a:avLst/>
          </a:prstGeom>
        </p:spPr>
      </p:pic>
    </p:spTree>
    <p:extLst>
      <p:ext uri="{BB962C8B-B14F-4D97-AF65-F5344CB8AC3E}">
        <p14:creationId xmlns:p14="http://schemas.microsoft.com/office/powerpoint/2010/main" val="2705764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37FDD0-1837-2A83-B842-A987CA623C71}"/>
              </a:ext>
            </a:extLst>
          </p:cNvPr>
          <p:cNvSpPr>
            <a:spLocks noGrp="1"/>
          </p:cNvSpPr>
          <p:nvPr>
            <p:ph type="title"/>
          </p:nvPr>
        </p:nvSpPr>
        <p:spPr>
          <a:xfrm>
            <a:off x="1422000" y="630001"/>
            <a:ext cx="10515600" cy="1084500"/>
          </a:xfrm>
        </p:spPr>
        <p:txBody>
          <a:bodyPr>
            <a:noAutofit/>
          </a:bodyPr>
          <a:lstStyle/>
          <a:p>
            <a:r>
              <a:rPr lang="fr-FR" dirty="0"/>
              <a:t>Modifiez le style du titre</a:t>
            </a:r>
          </a:p>
        </p:txBody>
      </p:sp>
      <p:sp>
        <p:nvSpPr>
          <p:cNvPr id="3" name="Espace réservé du contenu 2">
            <a:extLst>
              <a:ext uri="{FF2B5EF4-FFF2-40B4-BE49-F238E27FC236}">
                <a16:creationId xmlns:a16="http://schemas.microsoft.com/office/drawing/2014/main" id="{949BE92A-CAF8-620C-7A84-CC8B9A50D7A9}"/>
              </a:ext>
            </a:extLst>
          </p:cNvPr>
          <p:cNvSpPr>
            <a:spLocks noGrp="1"/>
          </p:cNvSpPr>
          <p:nvPr>
            <p:ph sz="half" idx="1"/>
          </p:nvPr>
        </p:nvSpPr>
        <p:spPr>
          <a:xfrm>
            <a:off x="1422000" y="1825625"/>
            <a:ext cx="3996000" cy="4351338"/>
          </a:xfrm>
        </p:spPr>
        <p:txBody>
          <a:bodyPr>
            <a:noAutofit/>
          </a:bodyPr>
          <a:lstStyle>
            <a:lvl1pPr>
              <a:spcBef>
                <a:spcPts val="1800"/>
              </a:spcBef>
              <a:defRPr/>
            </a:lvl1pPr>
            <a:lvl2pPr>
              <a:lnSpc>
                <a:spcPts val="2000"/>
              </a:lnSpc>
              <a:defRPr/>
            </a:lvl2pPr>
            <a:lvl3pPr marL="622300" indent="-622300">
              <a:lnSpc>
                <a:spcPts val="2000"/>
              </a:lnSpc>
              <a:spcBef>
                <a:spcPts val="0"/>
              </a:spcBef>
              <a:buFontTx/>
              <a:buBlip>
                <a:blip r:embed="rId2"/>
              </a:buBlip>
              <a:tabLst/>
              <a:defRPr/>
            </a:lvl3pPr>
            <a:lvl4pPr marL="228600" indent="-228600">
              <a:lnSpc>
                <a:spcPts val="2000"/>
              </a:lnSpc>
              <a:spcBef>
                <a:spcPts val="0"/>
              </a:spcBef>
              <a:tabLst/>
              <a:defRPr sz="160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Espace réservé du contenu 3">
            <a:extLst>
              <a:ext uri="{FF2B5EF4-FFF2-40B4-BE49-F238E27FC236}">
                <a16:creationId xmlns:a16="http://schemas.microsoft.com/office/drawing/2014/main" id="{9051897E-365F-DE56-D2B6-1E733CAD48BA}"/>
              </a:ext>
            </a:extLst>
          </p:cNvPr>
          <p:cNvSpPr>
            <a:spLocks noGrp="1"/>
          </p:cNvSpPr>
          <p:nvPr>
            <p:ph sz="half" idx="2"/>
          </p:nvPr>
        </p:nvSpPr>
        <p:spPr>
          <a:xfrm>
            <a:off x="6372000" y="1825625"/>
            <a:ext cx="4140000" cy="4351338"/>
          </a:xfrm>
        </p:spPr>
        <p:txBody>
          <a:bodyPr>
            <a:noAutofit/>
          </a:bodyPr>
          <a:lstStyle>
            <a:lvl1pPr>
              <a:spcBef>
                <a:spcPts val="1800"/>
              </a:spcBef>
              <a:defRPr/>
            </a:lvl1pPr>
            <a:lvl2pPr>
              <a:lnSpc>
                <a:spcPts val="2000"/>
              </a:lnSpc>
              <a:defRPr/>
            </a:lvl2pPr>
            <a:lvl3pPr marL="660400" indent="-660400">
              <a:lnSpc>
                <a:spcPts val="2000"/>
              </a:lnSpc>
              <a:spcBef>
                <a:spcPts val="0"/>
              </a:spcBef>
              <a:buFontTx/>
              <a:buBlip>
                <a:blip r:embed="rId2"/>
              </a:buBlip>
              <a:tabLst/>
              <a:defRPr/>
            </a:lvl3pPr>
            <a:lvl4pPr marL="228600" indent="-228600">
              <a:lnSpc>
                <a:spcPts val="2000"/>
              </a:lnSpc>
              <a:spcBef>
                <a:spcPts val="0"/>
              </a:spcBef>
              <a:tabLst/>
              <a:defRPr sz="160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7" name="Espace réservé du numéro de diapositive 6">
            <a:extLst>
              <a:ext uri="{FF2B5EF4-FFF2-40B4-BE49-F238E27FC236}">
                <a16:creationId xmlns:a16="http://schemas.microsoft.com/office/drawing/2014/main" id="{CB5F2561-8144-D6F0-7092-766DCE0ECBEC}"/>
              </a:ext>
            </a:extLst>
          </p:cNvPr>
          <p:cNvSpPr>
            <a:spLocks noGrp="1"/>
          </p:cNvSpPr>
          <p:nvPr>
            <p:ph type="sldNum" sz="quarter" idx="12"/>
          </p:nvPr>
        </p:nvSpPr>
        <p:spPr/>
        <p:txBody>
          <a:bodyPr/>
          <a:lstStyle/>
          <a:p>
            <a:fld id="{5C090297-71E2-7640-B573-74145193E72A}" type="slidenum">
              <a:rPr lang="fr-FR" smtClean="0"/>
              <a:t>‹N°›</a:t>
            </a:fld>
            <a:endParaRPr lang="fr-FR"/>
          </a:p>
        </p:txBody>
      </p:sp>
    </p:spTree>
    <p:extLst>
      <p:ext uri="{BB962C8B-B14F-4D97-AF65-F5344CB8AC3E}">
        <p14:creationId xmlns:p14="http://schemas.microsoft.com/office/powerpoint/2010/main" val="2505499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37FDD0-1837-2A83-B842-A987CA623C71}"/>
              </a:ext>
            </a:extLst>
          </p:cNvPr>
          <p:cNvSpPr>
            <a:spLocks noGrp="1"/>
          </p:cNvSpPr>
          <p:nvPr>
            <p:ph type="title"/>
          </p:nvPr>
        </p:nvSpPr>
        <p:spPr>
          <a:xfrm>
            <a:off x="1422000" y="630001"/>
            <a:ext cx="10515600" cy="1084500"/>
          </a:xfrm>
        </p:spPr>
        <p:txBody>
          <a:bodyPr>
            <a:noAutofit/>
          </a:bodyPr>
          <a:lstStyle/>
          <a:p>
            <a:r>
              <a:rPr lang="fr-FR" dirty="0"/>
              <a:t>Modifiez le style du titre</a:t>
            </a:r>
          </a:p>
        </p:txBody>
      </p:sp>
      <p:sp>
        <p:nvSpPr>
          <p:cNvPr id="3" name="Espace réservé du contenu 2">
            <a:extLst>
              <a:ext uri="{FF2B5EF4-FFF2-40B4-BE49-F238E27FC236}">
                <a16:creationId xmlns:a16="http://schemas.microsoft.com/office/drawing/2014/main" id="{949BE92A-CAF8-620C-7A84-CC8B9A50D7A9}"/>
              </a:ext>
            </a:extLst>
          </p:cNvPr>
          <p:cNvSpPr>
            <a:spLocks noGrp="1"/>
          </p:cNvSpPr>
          <p:nvPr>
            <p:ph sz="half" idx="1"/>
          </p:nvPr>
        </p:nvSpPr>
        <p:spPr>
          <a:xfrm>
            <a:off x="1422000" y="1825625"/>
            <a:ext cx="3996000" cy="4351338"/>
          </a:xfrm>
        </p:spPr>
        <p:txBody>
          <a:bodyPr>
            <a:noAutofit/>
          </a:bodyPr>
          <a:lstStyle>
            <a:lvl1pPr>
              <a:spcBef>
                <a:spcPts val="1800"/>
              </a:spcBef>
              <a:defRPr/>
            </a:lvl1pPr>
            <a:lvl2pPr>
              <a:lnSpc>
                <a:spcPts val="2000"/>
              </a:lnSpc>
              <a:defRPr/>
            </a:lvl2pPr>
            <a:lvl3pPr marL="622300" indent="-622300">
              <a:lnSpc>
                <a:spcPts val="2000"/>
              </a:lnSpc>
              <a:spcBef>
                <a:spcPts val="0"/>
              </a:spcBef>
              <a:buFontTx/>
              <a:buBlip>
                <a:blip r:embed="rId2"/>
              </a:buBlip>
              <a:tabLst/>
              <a:defRPr/>
            </a:lvl3pPr>
            <a:lvl4pPr marL="228600" indent="-228600">
              <a:lnSpc>
                <a:spcPts val="2000"/>
              </a:lnSpc>
              <a:spcBef>
                <a:spcPts val="0"/>
              </a:spcBef>
              <a:tabLst/>
              <a:defRPr sz="160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Espace réservé du contenu 3">
            <a:extLst>
              <a:ext uri="{FF2B5EF4-FFF2-40B4-BE49-F238E27FC236}">
                <a16:creationId xmlns:a16="http://schemas.microsoft.com/office/drawing/2014/main" id="{9051897E-365F-DE56-D2B6-1E733CAD48BA}"/>
              </a:ext>
            </a:extLst>
          </p:cNvPr>
          <p:cNvSpPr>
            <a:spLocks noGrp="1"/>
          </p:cNvSpPr>
          <p:nvPr>
            <p:ph sz="half" idx="2"/>
          </p:nvPr>
        </p:nvSpPr>
        <p:spPr>
          <a:xfrm>
            <a:off x="6372000" y="1825625"/>
            <a:ext cx="4140000" cy="4351338"/>
          </a:xfrm>
        </p:spPr>
        <p:txBody>
          <a:bodyPr>
            <a:noAutofit/>
          </a:bodyPr>
          <a:lstStyle>
            <a:lvl1pPr>
              <a:spcBef>
                <a:spcPts val="1800"/>
              </a:spcBef>
              <a:defRPr/>
            </a:lvl1pPr>
            <a:lvl2pPr>
              <a:lnSpc>
                <a:spcPts val="2000"/>
              </a:lnSpc>
              <a:defRPr/>
            </a:lvl2pPr>
            <a:lvl3pPr marL="660400" indent="-660400">
              <a:lnSpc>
                <a:spcPts val="2000"/>
              </a:lnSpc>
              <a:spcBef>
                <a:spcPts val="0"/>
              </a:spcBef>
              <a:buFontTx/>
              <a:buBlip>
                <a:blip r:embed="rId2"/>
              </a:buBlip>
              <a:tabLst/>
              <a:defRPr/>
            </a:lvl3pPr>
            <a:lvl4pPr marL="228600" indent="-228600">
              <a:lnSpc>
                <a:spcPts val="2000"/>
              </a:lnSpc>
              <a:spcBef>
                <a:spcPts val="0"/>
              </a:spcBef>
              <a:tabLst/>
              <a:defRPr sz="160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7" name="Espace réservé du numéro de diapositive 6">
            <a:extLst>
              <a:ext uri="{FF2B5EF4-FFF2-40B4-BE49-F238E27FC236}">
                <a16:creationId xmlns:a16="http://schemas.microsoft.com/office/drawing/2014/main" id="{CB5F2561-8144-D6F0-7092-766DCE0ECBEC}"/>
              </a:ext>
            </a:extLst>
          </p:cNvPr>
          <p:cNvSpPr>
            <a:spLocks noGrp="1"/>
          </p:cNvSpPr>
          <p:nvPr>
            <p:ph type="sldNum" sz="quarter" idx="12"/>
          </p:nvPr>
        </p:nvSpPr>
        <p:spPr/>
        <p:txBody>
          <a:bodyPr/>
          <a:lstStyle/>
          <a:p>
            <a:fld id="{5C090297-71E2-7640-B573-74145193E72A}" type="slidenum">
              <a:rPr lang="fr-FR" smtClean="0"/>
              <a:t>‹N°›</a:t>
            </a:fld>
            <a:endParaRPr lang="fr-FR"/>
          </a:p>
        </p:txBody>
      </p:sp>
      <p:pic>
        <p:nvPicPr>
          <p:cNvPr id="6" name="Espace réservé pour une image  11" descr="Une image contenant logo, carte de visite, Graphique, symbole&#10;&#10;Description générée automatiquement">
            <a:extLst>
              <a:ext uri="{FF2B5EF4-FFF2-40B4-BE49-F238E27FC236}">
                <a16:creationId xmlns:a16="http://schemas.microsoft.com/office/drawing/2014/main" id="{4B1F701E-8728-F896-999E-6E92CA8A9E68}"/>
              </a:ext>
            </a:extLst>
          </p:cNvPr>
          <p:cNvPicPr>
            <a:picLocks noChangeAspect="1"/>
          </p:cNvPicPr>
          <p:nvPr userDrawn="1"/>
        </p:nvPicPr>
        <p:blipFill>
          <a:blip r:embed="rId3"/>
          <a:srcRect/>
          <a:stretch/>
        </p:blipFill>
        <p:spPr>
          <a:xfrm>
            <a:off x="214057" y="6222497"/>
            <a:ext cx="528161" cy="528161"/>
          </a:xfrm>
          <a:prstGeom prst="rect">
            <a:avLst/>
          </a:prstGeom>
        </p:spPr>
      </p:pic>
    </p:spTree>
    <p:extLst>
      <p:ext uri="{BB962C8B-B14F-4D97-AF65-F5344CB8AC3E}">
        <p14:creationId xmlns:p14="http://schemas.microsoft.com/office/powerpoint/2010/main" val="2124246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 contenu + encadré">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37FDD0-1837-2A83-B842-A987CA623C71}"/>
              </a:ext>
            </a:extLst>
          </p:cNvPr>
          <p:cNvSpPr>
            <a:spLocks noGrp="1"/>
          </p:cNvSpPr>
          <p:nvPr>
            <p:ph type="title"/>
          </p:nvPr>
        </p:nvSpPr>
        <p:spPr/>
        <p:txBody>
          <a:bodyPr>
            <a:noAutofit/>
          </a:bodyPr>
          <a:lstStyle/>
          <a:p>
            <a:r>
              <a:rPr lang="fr-FR" dirty="0"/>
              <a:t>Modifiez le style du titre</a:t>
            </a:r>
          </a:p>
        </p:txBody>
      </p:sp>
      <p:sp>
        <p:nvSpPr>
          <p:cNvPr id="3" name="Espace réservé du contenu 2">
            <a:extLst>
              <a:ext uri="{FF2B5EF4-FFF2-40B4-BE49-F238E27FC236}">
                <a16:creationId xmlns:a16="http://schemas.microsoft.com/office/drawing/2014/main" id="{949BE92A-CAF8-620C-7A84-CC8B9A50D7A9}"/>
              </a:ext>
            </a:extLst>
          </p:cNvPr>
          <p:cNvSpPr>
            <a:spLocks noGrp="1"/>
          </p:cNvSpPr>
          <p:nvPr>
            <p:ph sz="half" idx="1"/>
          </p:nvPr>
        </p:nvSpPr>
        <p:spPr>
          <a:xfrm>
            <a:off x="1422000" y="1825625"/>
            <a:ext cx="3996000" cy="4351338"/>
          </a:xfrm>
        </p:spPr>
        <p:txBody>
          <a:bodyPr>
            <a:noAutofit/>
          </a:bodyPr>
          <a:lstStyle>
            <a:lvl1pPr>
              <a:spcBef>
                <a:spcPts val="1800"/>
              </a:spcBef>
              <a:defRPr/>
            </a:lvl1pPr>
            <a:lvl2pPr>
              <a:lnSpc>
                <a:spcPts val="2000"/>
              </a:lnSpc>
              <a:defRPr/>
            </a:lvl2pPr>
            <a:lvl3pPr marL="660400" indent="-660400">
              <a:lnSpc>
                <a:spcPts val="2000"/>
              </a:lnSpc>
              <a:buFontTx/>
              <a:buBlip>
                <a:blip r:embed="rId2"/>
              </a:buBlip>
              <a:tabLst/>
              <a:defRPr/>
            </a:lvl3pPr>
            <a:lvl4pPr marL="228600" indent="-228600">
              <a:lnSpc>
                <a:spcPts val="2000"/>
              </a:lnSpc>
              <a:spcBef>
                <a:spcPts val="0"/>
              </a:spcBef>
              <a:tabLst/>
              <a:defRPr sz="1600"/>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Espace réservé du contenu 3">
            <a:extLst>
              <a:ext uri="{FF2B5EF4-FFF2-40B4-BE49-F238E27FC236}">
                <a16:creationId xmlns:a16="http://schemas.microsoft.com/office/drawing/2014/main" id="{9051897E-365F-DE56-D2B6-1E733CAD48BA}"/>
              </a:ext>
            </a:extLst>
          </p:cNvPr>
          <p:cNvSpPr>
            <a:spLocks noGrp="1"/>
          </p:cNvSpPr>
          <p:nvPr>
            <p:ph sz="half" idx="2"/>
          </p:nvPr>
        </p:nvSpPr>
        <p:spPr>
          <a:xfrm>
            <a:off x="6372000" y="1825625"/>
            <a:ext cx="5181986" cy="4351338"/>
          </a:xfrm>
          <a:prstGeom prst="round1Rect">
            <a:avLst>
              <a:gd name="adj" fmla="val 20962"/>
            </a:avLst>
          </a:prstGeom>
          <a:solidFill>
            <a:schemeClr val="tx2"/>
          </a:solidFill>
        </p:spPr>
        <p:txBody>
          <a:bodyPr lIns="432000" tIns="396000" rIns="144000" bIns="10800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7" name="Espace réservé du numéro de diapositive 6">
            <a:extLst>
              <a:ext uri="{FF2B5EF4-FFF2-40B4-BE49-F238E27FC236}">
                <a16:creationId xmlns:a16="http://schemas.microsoft.com/office/drawing/2014/main" id="{CB5F2561-8144-D6F0-7092-766DCE0ECBEC}"/>
              </a:ext>
            </a:extLst>
          </p:cNvPr>
          <p:cNvSpPr>
            <a:spLocks noGrp="1"/>
          </p:cNvSpPr>
          <p:nvPr>
            <p:ph type="sldNum" sz="quarter" idx="12"/>
          </p:nvPr>
        </p:nvSpPr>
        <p:spPr/>
        <p:txBody>
          <a:bodyPr/>
          <a:lstStyle/>
          <a:p>
            <a:fld id="{5C090297-71E2-7640-B573-74145193E72A}" type="slidenum">
              <a:rPr lang="fr-FR" smtClean="0"/>
              <a:t>‹N°›</a:t>
            </a:fld>
            <a:endParaRPr lang="fr-FR"/>
          </a:p>
        </p:txBody>
      </p:sp>
    </p:spTree>
    <p:extLst>
      <p:ext uri="{BB962C8B-B14F-4D97-AF65-F5344CB8AC3E}">
        <p14:creationId xmlns:p14="http://schemas.microsoft.com/office/powerpoint/2010/main" val="3378111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n contenu + un visue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37FDD0-1837-2A83-B842-A987CA623C71}"/>
              </a:ext>
            </a:extLst>
          </p:cNvPr>
          <p:cNvSpPr>
            <a:spLocks noGrp="1"/>
          </p:cNvSpPr>
          <p:nvPr>
            <p:ph type="title"/>
          </p:nvPr>
        </p:nvSpPr>
        <p:spPr/>
        <p:txBody>
          <a:bodyPr>
            <a:noAutofit/>
          </a:bodyPr>
          <a:lstStyle/>
          <a:p>
            <a:r>
              <a:rPr lang="fr-FR" dirty="0"/>
              <a:t>Modifiez le style du titre</a:t>
            </a:r>
          </a:p>
        </p:txBody>
      </p:sp>
      <p:sp>
        <p:nvSpPr>
          <p:cNvPr id="3" name="Espace réservé du contenu 2">
            <a:extLst>
              <a:ext uri="{FF2B5EF4-FFF2-40B4-BE49-F238E27FC236}">
                <a16:creationId xmlns:a16="http://schemas.microsoft.com/office/drawing/2014/main" id="{949BE92A-CAF8-620C-7A84-CC8B9A50D7A9}"/>
              </a:ext>
            </a:extLst>
          </p:cNvPr>
          <p:cNvSpPr>
            <a:spLocks noGrp="1"/>
          </p:cNvSpPr>
          <p:nvPr>
            <p:ph sz="half" idx="1"/>
          </p:nvPr>
        </p:nvSpPr>
        <p:spPr>
          <a:xfrm>
            <a:off x="1422000" y="1825625"/>
            <a:ext cx="5472000" cy="4351338"/>
          </a:xfrm>
        </p:spPr>
        <p:txBody>
          <a:bodyPr>
            <a:noAutofit/>
          </a:bodyPr>
          <a:lstStyle>
            <a:lvl2pPr marL="660400" indent="-654050">
              <a:buFontTx/>
              <a:buBlip>
                <a:blip r:embed="rId2"/>
              </a:buBlip>
              <a:tabLst/>
              <a:defRPr/>
            </a:lvl2pPr>
            <a:lvl3pPr marL="889000" indent="-215900">
              <a:tabLst/>
              <a:defRPr/>
            </a:lvl3pPr>
          </a:lstStyle>
          <a:p>
            <a:pPr lvl="0"/>
            <a:r>
              <a:rPr lang="fr-FR" dirty="0"/>
              <a:t>Cliquez pour modifier les styles du texte du masque</a:t>
            </a:r>
          </a:p>
          <a:p>
            <a:pPr lvl="1"/>
            <a:r>
              <a:rPr lang="fr-FR" dirty="0"/>
              <a:t>Deuxième niveau</a:t>
            </a:r>
          </a:p>
          <a:p>
            <a:pPr lvl="2"/>
            <a:r>
              <a:rPr lang="fr-FR" dirty="0"/>
              <a:t>Troisième niveau</a:t>
            </a:r>
          </a:p>
        </p:txBody>
      </p:sp>
      <p:sp>
        <p:nvSpPr>
          <p:cNvPr id="7" name="Espace réservé du numéro de diapositive 6">
            <a:extLst>
              <a:ext uri="{FF2B5EF4-FFF2-40B4-BE49-F238E27FC236}">
                <a16:creationId xmlns:a16="http://schemas.microsoft.com/office/drawing/2014/main" id="{CB5F2561-8144-D6F0-7092-766DCE0ECBEC}"/>
              </a:ext>
            </a:extLst>
          </p:cNvPr>
          <p:cNvSpPr>
            <a:spLocks noGrp="1"/>
          </p:cNvSpPr>
          <p:nvPr>
            <p:ph type="sldNum" sz="quarter" idx="12"/>
          </p:nvPr>
        </p:nvSpPr>
        <p:spPr/>
        <p:txBody>
          <a:bodyPr/>
          <a:lstStyle/>
          <a:p>
            <a:fld id="{5C090297-71E2-7640-B573-74145193E72A}" type="slidenum">
              <a:rPr lang="fr-FR" smtClean="0"/>
              <a:t>‹N°›</a:t>
            </a:fld>
            <a:endParaRPr lang="fr-FR"/>
          </a:p>
        </p:txBody>
      </p:sp>
      <p:sp>
        <p:nvSpPr>
          <p:cNvPr id="6" name="Espace réservé pour une image  5">
            <a:extLst>
              <a:ext uri="{FF2B5EF4-FFF2-40B4-BE49-F238E27FC236}">
                <a16:creationId xmlns:a16="http://schemas.microsoft.com/office/drawing/2014/main" id="{40F29AF0-08AF-E5C4-0B85-08B5681F8D3E}"/>
              </a:ext>
            </a:extLst>
          </p:cNvPr>
          <p:cNvSpPr>
            <a:spLocks noGrp="1"/>
          </p:cNvSpPr>
          <p:nvPr>
            <p:ph type="pic" sz="quarter" idx="13"/>
          </p:nvPr>
        </p:nvSpPr>
        <p:spPr>
          <a:xfrm>
            <a:off x="7391400" y="1825624"/>
            <a:ext cx="4203700" cy="3952875"/>
          </a:xfrm>
        </p:spPr>
        <p:txBody>
          <a:bodyPr/>
          <a:lstStyle>
            <a:lvl1pPr>
              <a:defRPr>
                <a:solidFill>
                  <a:schemeClr val="tx1"/>
                </a:solidFill>
              </a:defRPr>
            </a:lvl1pPr>
          </a:lstStyle>
          <a:p>
            <a:endParaRPr lang="fr-FR" dirty="0"/>
          </a:p>
        </p:txBody>
      </p:sp>
    </p:spTree>
    <p:extLst>
      <p:ext uri="{BB962C8B-B14F-4D97-AF65-F5344CB8AC3E}">
        <p14:creationId xmlns:p14="http://schemas.microsoft.com/office/powerpoint/2010/main" val="4041688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rnière page">
    <p:spTree>
      <p:nvGrpSpPr>
        <p:cNvPr id="1" name=""/>
        <p:cNvGrpSpPr/>
        <p:nvPr/>
      </p:nvGrpSpPr>
      <p:grpSpPr>
        <a:xfrm>
          <a:off x="0" y="0"/>
          <a:ext cx="0" cy="0"/>
          <a:chOff x="0" y="0"/>
          <a:chExt cx="0" cy="0"/>
        </a:xfrm>
      </p:grpSpPr>
      <p:pic>
        <p:nvPicPr>
          <p:cNvPr id="5" name="Image 4" descr="Une image contenant Graphique, Bleu électrique, bleu, graphisme&#10;&#10;Description générée automatiquement">
            <a:extLst>
              <a:ext uri="{FF2B5EF4-FFF2-40B4-BE49-F238E27FC236}">
                <a16:creationId xmlns:a16="http://schemas.microsoft.com/office/drawing/2014/main" id="{62D73B57-F257-0366-6936-460493BF3F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ZoneTexte 7">
            <a:extLst>
              <a:ext uri="{FF2B5EF4-FFF2-40B4-BE49-F238E27FC236}">
                <a16:creationId xmlns:a16="http://schemas.microsoft.com/office/drawing/2014/main" id="{FDB9EB38-62F1-F55B-9414-78E1EB5A923C}"/>
              </a:ext>
            </a:extLst>
          </p:cNvPr>
          <p:cNvSpPr txBox="1"/>
          <p:nvPr userDrawn="1"/>
        </p:nvSpPr>
        <p:spPr>
          <a:xfrm>
            <a:off x="3721100" y="3307834"/>
            <a:ext cx="3530600" cy="667266"/>
          </a:xfrm>
          <a:prstGeom prst="rect">
            <a:avLst/>
          </a:prstGeom>
          <a:noFill/>
        </p:spPr>
        <p:txBody>
          <a:bodyPr wrap="square" lIns="0" tIns="0" rIns="0" bIns="0" rtlCol="0">
            <a:noAutofit/>
          </a:bodyPr>
          <a:lstStyle/>
          <a:p>
            <a:r>
              <a:rPr lang="fr-FR" sz="5000" b="1" cap="all" baseline="0" dirty="0">
                <a:solidFill>
                  <a:schemeClr val="bg1"/>
                </a:solidFill>
                <a:latin typeface="Arial" panose="020B0604020202020204" pitchFamily="34" charset="0"/>
                <a:cs typeface="Arial" panose="020B0604020202020204" pitchFamily="34" charset="0"/>
              </a:rPr>
              <a:t>Merci</a:t>
            </a:r>
            <a:r>
              <a:rPr lang="fr-FR" sz="5000" b="1" dirty="0">
                <a:solidFill>
                  <a:schemeClr val="bg1"/>
                </a:solidFill>
              </a:rPr>
              <a:t> !</a:t>
            </a:r>
          </a:p>
        </p:txBody>
      </p:sp>
      <p:sp>
        <p:nvSpPr>
          <p:cNvPr id="11" name="Espace réservé du texte 10">
            <a:extLst>
              <a:ext uri="{FF2B5EF4-FFF2-40B4-BE49-F238E27FC236}">
                <a16:creationId xmlns:a16="http://schemas.microsoft.com/office/drawing/2014/main" id="{2A08CF45-48F1-167B-36F6-482251179164}"/>
              </a:ext>
            </a:extLst>
          </p:cNvPr>
          <p:cNvSpPr>
            <a:spLocks noGrp="1"/>
          </p:cNvSpPr>
          <p:nvPr>
            <p:ph type="body" sz="quarter" idx="10"/>
          </p:nvPr>
        </p:nvSpPr>
        <p:spPr>
          <a:xfrm>
            <a:off x="7740000" y="5054400"/>
            <a:ext cx="3987800" cy="1397000"/>
          </a:xfrm>
        </p:spPr>
        <p:txBody>
          <a:bodyPr>
            <a:normAutofit/>
          </a:bodyPr>
          <a:lstStyle>
            <a:lvl1pPr>
              <a:spcBef>
                <a:spcPts val="0"/>
              </a:spcBef>
              <a:defRPr sz="1400">
                <a:solidFill>
                  <a:schemeClr val="tx1"/>
                </a:solidFill>
              </a:defRPr>
            </a:lvl1pPr>
            <a:lvl2pPr>
              <a:lnSpc>
                <a:spcPts val="2220"/>
              </a:lnSpc>
              <a:defRPr sz="1400"/>
            </a:lvl2pPr>
          </a:lstStyle>
          <a:p>
            <a:pPr lvl="0"/>
            <a:r>
              <a:rPr lang="fr-FR" dirty="0"/>
              <a:t>Cliquez pour modifier les styles du texte du masque</a:t>
            </a:r>
          </a:p>
          <a:p>
            <a:pPr lvl="1"/>
            <a:r>
              <a:rPr lang="fr-FR" dirty="0"/>
              <a:t>Deuxième niveau</a:t>
            </a:r>
          </a:p>
        </p:txBody>
      </p:sp>
      <p:pic>
        <p:nvPicPr>
          <p:cNvPr id="3" name="Imag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49558" y="4804058"/>
            <a:ext cx="4055806" cy="1092202"/>
          </a:xfrm>
          <a:prstGeom prst="rect">
            <a:avLst/>
          </a:prstGeom>
        </p:spPr>
      </p:pic>
    </p:spTree>
    <p:extLst>
      <p:ext uri="{BB962C8B-B14F-4D97-AF65-F5344CB8AC3E}">
        <p14:creationId xmlns:p14="http://schemas.microsoft.com/office/powerpoint/2010/main" val="2636958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descr="Une image contenant Graphique, capture d’écran&#10;&#10;Description générée automatiquement">
            <a:extLst>
              <a:ext uri="{FF2B5EF4-FFF2-40B4-BE49-F238E27FC236}">
                <a16:creationId xmlns:a16="http://schemas.microsoft.com/office/drawing/2014/main" id="{B09753D8-47AF-1DC8-7C5C-9A13B6AEFA5A}"/>
              </a:ext>
            </a:extLst>
          </p:cNvPr>
          <p:cNvPicPr>
            <a:picLocks noChangeAspect="1"/>
          </p:cNvPicPr>
          <p:nvPr userDrawn="1"/>
        </p:nvPicPr>
        <p:blipFill>
          <a:blip r:embed="rId10"/>
          <a:stretch>
            <a:fillRect/>
          </a:stretch>
        </p:blipFill>
        <p:spPr>
          <a:xfrm>
            <a:off x="0" y="0"/>
            <a:ext cx="12192000" cy="6858000"/>
          </a:xfrm>
          <a:prstGeom prst="rect">
            <a:avLst/>
          </a:prstGeom>
        </p:spPr>
      </p:pic>
      <p:sp>
        <p:nvSpPr>
          <p:cNvPr id="2" name="Espace réservé du titre 1">
            <a:extLst>
              <a:ext uri="{FF2B5EF4-FFF2-40B4-BE49-F238E27FC236}">
                <a16:creationId xmlns:a16="http://schemas.microsoft.com/office/drawing/2014/main" id="{5F49F197-424F-98D5-0B1E-03B1DEA0C669}"/>
              </a:ext>
            </a:extLst>
          </p:cNvPr>
          <p:cNvSpPr>
            <a:spLocks noGrp="1"/>
          </p:cNvSpPr>
          <p:nvPr>
            <p:ph type="title"/>
          </p:nvPr>
        </p:nvSpPr>
        <p:spPr>
          <a:xfrm>
            <a:off x="1422000" y="630000"/>
            <a:ext cx="10515600" cy="1325563"/>
          </a:xfrm>
          <a:prstGeom prst="rect">
            <a:avLst/>
          </a:prstGeom>
        </p:spPr>
        <p:txBody>
          <a:bodyPr vert="horz" lIns="0" tIns="0" rIns="0" bIns="0" rtlCol="0" anchor="t" anchorCtr="0">
            <a:normAutofit/>
          </a:bodyPr>
          <a:lstStyle/>
          <a:p>
            <a:r>
              <a:rPr lang="fr-FR" dirty="0"/>
              <a:t>Modifiez le style </a:t>
            </a:r>
            <a:br>
              <a:rPr lang="fr-FR" dirty="0"/>
            </a:br>
            <a:r>
              <a:rPr lang="fr-FR" dirty="0"/>
              <a:t>du titre</a:t>
            </a:r>
          </a:p>
        </p:txBody>
      </p:sp>
      <p:sp>
        <p:nvSpPr>
          <p:cNvPr id="3" name="Espace réservé du texte 2">
            <a:extLst>
              <a:ext uri="{FF2B5EF4-FFF2-40B4-BE49-F238E27FC236}">
                <a16:creationId xmlns:a16="http://schemas.microsoft.com/office/drawing/2014/main" id="{E84EE354-5648-C977-2F9A-15B979E8DA05}"/>
              </a:ext>
            </a:extLst>
          </p:cNvPr>
          <p:cNvSpPr>
            <a:spLocks noGrp="1"/>
          </p:cNvSpPr>
          <p:nvPr>
            <p:ph type="body" idx="1"/>
          </p:nvPr>
        </p:nvSpPr>
        <p:spPr>
          <a:xfrm>
            <a:off x="1422000" y="1980000"/>
            <a:ext cx="4228523" cy="2420062"/>
          </a:xfrm>
          <a:prstGeom prst="rect">
            <a:avLst/>
          </a:prstGeom>
        </p:spPr>
        <p:txBody>
          <a:bodyPr vert="horz" lIns="0" tIns="0" rIns="0" bIns="0" rtlCol="0" anchor="t" anchorCtr="0">
            <a:normAutofit/>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6" name="Espace réservé du numéro de diapositive 5">
            <a:extLst>
              <a:ext uri="{FF2B5EF4-FFF2-40B4-BE49-F238E27FC236}">
                <a16:creationId xmlns:a16="http://schemas.microsoft.com/office/drawing/2014/main" id="{8E6C9BB1-2962-46B5-4CD6-787018892653}"/>
              </a:ext>
            </a:extLst>
          </p:cNvPr>
          <p:cNvSpPr>
            <a:spLocks noGrp="1"/>
          </p:cNvSpPr>
          <p:nvPr>
            <p:ph type="sldNum" sz="quarter" idx="4"/>
          </p:nvPr>
        </p:nvSpPr>
        <p:spPr>
          <a:xfrm>
            <a:off x="11454000" y="6552000"/>
            <a:ext cx="587554" cy="312312"/>
          </a:xfrm>
          <a:prstGeom prst="rect">
            <a:avLst/>
          </a:prstGeom>
        </p:spPr>
        <p:txBody>
          <a:bodyPr vert="horz" lIns="0" tIns="0" rIns="0" bIns="0" rtlCol="0" anchor="t" anchorCtr="0"/>
          <a:lstStyle>
            <a:lvl1pPr algn="r">
              <a:defRPr sz="1000" b="1">
                <a:solidFill>
                  <a:schemeClr val="bg1"/>
                </a:solidFill>
                <a:latin typeface="Arial" panose="020B0604020202020204" pitchFamily="34" charset="0"/>
                <a:cs typeface="Arial" panose="020B0604020202020204" pitchFamily="34" charset="0"/>
              </a:defRPr>
            </a:lvl1pPr>
          </a:lstStyle>
          <a:p>
            <a:fld id="{5C090297-71E2-7640-B573-74145193E72A}" type="slidenum">
              <a:rPr lang="fr-FR" smtClean="0"/>
              <a:pPr/>
              <a:t>‹N°›</a:t>
            </a:fld>
            <a:endParaRPr lang="fr-FR" dirty="0"/>
          </a:p>
        </p:txBody>
      </p:sp>
      <p:sp>
        <p:nvSpPr>
          <p:cNvPr id="11" name="ZoneTexte 10">
            <a:extLst>
              <a:ext uri="{FF2B5EF4-FFF2-40B4-BE49-F238E27FC236}">
                <a16:creationId xmlns:a16="http://schemas.microsoft.com/office/drawing/2014/main" id="{ADC1A382-AF97-2416-D2E8-EB0369079DAB}"/>
              </a:ext>
            </a:extLst>
          </p:cNvPr>
          <p:cNvSpPr txBox="1"/>
          <p:nvPr userDrawn="1"/>
        </p:nvSpPr>
        <p:spPr>
          <a:xfrm>
            <a:off x="1422000" y="6498000"/>
            <a:ext cx="1872000" cy="204559"/>
          </a:xfrm>
          <a:prstGeom prst="rect">
            <a:avLst/>
          </a:prstGeom>
          <a:noFill/>
        </p:spPr>
        <p:txBody>
          <a:bodyPr wrap="square" lIns="0" tIns="0" rIns="0" bIns="46800" rtlCol="0">
            <a:noAutofit/>
          </a:bodyPr>
          <a:lstStyle/>
          <a:p>
            <a:r>
              <a:rPr lang="fr-FR" sz="1000" dirty="0">
                <a:solidFill>
                  <a:schemeClr val="tx1"/>
                </a:solidFill>
                <a:latin typeface="Arial" panose="020B0604020202020204" pitchFamily="34" charset="0"/>
                <a:cs typeface="Arial" panose="020B0604020202020204" pitchFamily="34" charset="0"/>
              </a:rPr>
              <a:t>15 octobre 2026</a:t>
            </a:r>
          </a:p>
        </p:txBody>
      </p:sp>
      <p:sp>
        <p:nvSpPr>
          <p:cNvPr id="13" name="ZoneTexte 12">
            <a:extLst>
              <a:ext uri="{FF2B5EF4-FFF2-40B4-BE49-F238E27FC236}">
                <a16:creationId xmlns:a16="http://schemas.microsoft.com/office/drawing/2014/main" id="{5830422F-B006-C73B-9AB1-387F14B9BE00}"/>
              </a:ext>
            </a:extLst>
          </p:cNvPr>
          <p:cNvSpPr txBox="1"/>
          <p:nvPr userDrawn="1"/>
        </p:nvSpPr>
        <p:spPr>
          <a:xfrm>
            <a:off x="6511119" y="6550813"/>
            <a:ext cx="4697046" cy="151747"/>
          </a:xfrm>
          <a:prstGeom prst="rect">
            <a:avLst/>
          </a:prstGeom>
          <a:noFill/>
        </p:spPr>
        <p:txBody>
          <a:bodyPr wrap="square" lIns="0" tIns="0" rIns="0" bIns="46800" rtlCol="0">
            <a:noAutofit/>
          </a:bodyPr>
          <a:lstStyle/>
          <a:p>
            <a:pPr algn="r"/>
            <a:r>
              <a:rPr lang="fr-FR" sz="1000" b="1" cap="all" baseline="0" dirty="0">
                <a:solidFill>
                  <a:schemeClr val="tx1"/>
                </a:solidFill>
                <a:latin typeface="Arial" panose="020B0604020202020204" pitchFamily="34" charset="0"/>
                <a:cs typeface="Arial" panose="020B0604020202020204" pitchFamily="34" charset="0"/>
              </a:rPr>
              <a:t>Panorama de l’officine en 2026</a:t>
            </a:r>
          </a:p>
        </p:txBody>
      </p:sp>
      <p:pic>
        <p:nvPicPr>
          <p:cNvPr id="4" name="Espace réservé pour une image  11" descr="Une image contenant logo, carte de visite, Graphique, symbole&#10;&#10;Description générée automatiquement">
            <a:extLst>
              <a:ext uri="{FF2B5EF4-FFF2-40B4-BE49-F238E27FC236}">
                <a16:creationId xmlns:a16="http://schemas.microsoft.com/office/drawing/2014/main" id="{E76A3DAC-36F3-8EA4-A87E-9EBEB2EEDBCF}"/>
              </a:ext>
            </a:extLst>
          </p:cNvPr>
          <p:cNvPicPr>
            <a:picLocks noChangeAspect="1"/>
          </p:cNvPicPr>
          <p:nvPr userDrawn="1"/>
        </p:nvPicPr>
        <p:blipFill>
          <a:blip r:embed="rId11"/>
          <a:srcRect/>
          <a:stretch/>
        </p:blipFill>
        <p:spPr>
          <a:xfrm>
            <a:off x="214057" y="6222497"/>
            <a:ext cx="528161" cy="528161"/>
          </a:xfrm>
          <a:prstGeom prst="rect">
            <a:avLst/>
          </a:prstGeom>
        </p:spPr>
      </p:pic>
      <p:pic>
        <p:nvPicPr>
          <p:cNvPr id="7" name="Image 6">
            <a:extLst>
              <a:ext uri="{FF2B5EF4-FFF2-40B4-BE49-F238E27FC236}">
                <a16:creationId xmlns:a16="http://schemas.microsoft.com/office/drawing/2014/main" id="{20CE064E-0E1C-444B-7E88-B089F4AA2CC7}"/>
              </a:ext>
            </a:extLst>
          </p:cNvPr>
          <p:cNvPicPr>
            <a:picLocks noChangeAspect="1"/>
          </p:cNvPicPr>
          <p:nvPr userDrawn="1"/>
        </p:nvPicPr>
        <p:blipFill>
          <a:blip r:embed="rId12"/>
          <a:srcRect/>
          <a:stretch/>
        </p:blipFill>
        <p:spPr>
          <a:xfrm>
            <a:off x="823826" y="6219322"/>
            <a:ext cx="528161" cy="528161"/>
          </a:xfrm>
          <a:prstGeom prst="rect">
            <a:avLst/>
          </a:prstGeom>
        </p:spPr>
      </p:pic>
    </p:spTree>
    <p:extLst>
      <p:ext uri="{BB962C8B-B14F-4D97-AF65-F5344CB8AC3E}">
        <p14:creationId xmlns:p14="http://schemas.microsoft.com/office/powerpoint/2010/main" val="988833975"/>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62" r:id="rId3"/>
    <p:sldLayoutId id="2147483652" r:id="rId4"/>
    <p:sldLayoutId id="2147483664" r:id="rId5"/>
    <p:sldLayoutId id="2147483660" r:id="rId6"/>
    <p:sldLayoutId id="2147483661" r:id="rId7"/>
    <p:sldLayoutId id="2147483663" r:id="rId8"/>
  </p:sldLayoutIdLst>
  <p:hf hdr="0" ftr="0" dt="0"/>
  <p:txStyles>
    <p:titleStyle>
      <a:lvl1pPr algn="l" defTabSz="914400" rtl="0" eaLnBrk="1" latinLnBrk="0" hangingPunct="1">
        <a:lnSpc>
          <a:spcPts val="3700"/>
        </a:lnSpc>
        <a:spcBef>
          <a:spcPct val="0"/>
        </a:spcBef>
        <a:buNone/>
        <a:defRPr sz="3750" kern="1200" cap="all" baseline="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100" b="1" kern="1200">
          <a:solidFill>
            <a:schemeClr val="tx2"/>
          </a:solidFill>
          <a:latin typeface="Arial" panose="020B0604020202020204" pitchFamily="34" charset="0"/>
          <a:ea typeface="+mn-ea"/>
          <a:cs typeface="Arial" panose="020B0604020202020204" pitchFamily="34" charset="0"/>
        </a:defRPr>
      </a:lvl1pPr>
      <a:lvl2pPr marL="6350" indent="0" algn="l" defTabSz="914400" rtl="0" eaLnBrk="1" latinLnBrk="0" hangingPunct="1">
        <a:lnSpc>
          <a:spcPts val="2000"/>
        </a:lnSpc>
        <a:spcBef>
          <a:spcPts val="0"/>
        </a:spcBef>
        <a:buFont typeface="Arial" panose="020B0604020202020204" pitchFamily="34" charset="0"/>
        <a:buNone/>
        <a:tabLst/>
        <a:defRPr sz="1600" kern="1200">
          <a:solidFill>
            <a:schemeClr val="tx1"/>
          </a:solidFill>
          <a:latin typeface="Arial" panose="020B0604020202020204" pitchFamily="34" charset="0"/>
          <a:ea typeface="+mn-ea"/>
          <a:cs typeface="Arial" panose="020B0604020202020204" pitchFamily="34" charset="0"/>
        </a:defRPr>
      </a:lvl2pPr>
      <a:lvl3pPr marL="225425" indent="-225425" algn="l" defTabSz="914400" rtl="0" eaLnBrk="1" latinLnBrk="0" hangingPunct="1">
        <a:lnSpc>
          <a:spcPts val="2000"/>
        </a:lnSpc>
        <a:spcBef>
          <a:spcPts val="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B9AD4E13-EE27-BD0A-02B4-1E68E52E3C03}"/>
              </a:ext>
            </a:extLst>
          </p:cNvPr>
          <p:cNvSpPr>
            <a:spLocks noGrp="1"/>
          </p:cNvSpPr>
          <p:nvPr>
            <p:ph type="title"/>
          </p:nvPr>
        </p:nvSpPr>
        <p:spPr>
          <a:xfrm>
            <a:off x="3048000" y="2266174"/>
            <a:ext cx="8299450" cy="3048242"/>
          </a:xfrm>
        </p:spPr>
        <p:txBody>
          <a:bodyPr/>
          <a:lstStyle/>
          <a:p>
            <a:r>
              <a:rPr lang="fr-FR" sz="4400" dirty="0"/>
              <a:t>Panorama de l’officine en 2026</a:t>
            </a:r>
            <a:br>
              <a:rPr lang="fr-FR" dirty="0"/>
            </a:br>
            <a:r>
              <a:rPr lang="fr-FR" sz="2800" dirty="0">
                <a:solidFill>
                  <a:schemeClr val="tx2"/>
                </a:solidFill>
              </a:rPr>
              <a:t>Cercle des pharmaciens et dirigeants des industries de santé</a:t>
            </a:r>
            <a:endParaRPr lang="fr-FR" dirty="0">
              <a:solidFill>
                <a:schemeClr val="tx2"/>
              </a:solidFill>
            </a:endParaRPr>
          </a:p>
        </p:txBody>
      </p:sp>
      <p:sp>
        <p:nvSpPr>
          <p:cNvPr id="7" name="Espace réservé du texte 6">
            <a:extLst>
              <a:ext uri="{FF2B5EF4-FFF2-40B4-BE49-F238E27FC236}">
                <a16:creationId xmlns:a16="http://schemas.microsoft.com/office/drawing/2014/main" id="{56970570-C028-56EB-A411-E2BB4F0240E7}"/>
              </a:ext>
            </a:extLst>
          </p:cNvPr>
          <p:cNvSpPr>
            <a:spLocks noGrp="1"/>
          </p:cNvSpPr>
          <p:nvPr>
            <p:ph type="body" idx="1"/>
          </p:nvPr>
        </p:nvSpPr>
        <p:spPr>
          <a:xfrm>
            <a:off x="9896217" y="6288089"/>
            <a:ext cx="2127250" cy="239712"/>
          </a:xfrm>
        </p:spPr>
        <p:txBody>
          <a:bodyPr/>
          <a:lstStyle/>
          <a:p>
            <a:r>
              <a:rPr lang="fr-FR" dirty="0"/>
              <a:t>15 octobre 2026</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698" y="206515"/>
            <a:ext cx="5039519" cy="1357109"/>
          </a:xfrm>
          <a:prstGeom prst="rect">
            <a:avLst/>
          </a:prstGeom>
        </p:spPr>
      </p:pic>
      <p:pic>
        <p:nvPicPr>
          <p:cNvPr id="3" name="Image 2" descr="CPDIS">
            <a:extLst>
              <a:ext uri="{FF2B5EF4-FFF2-40B4-BE49-F238E27FC236}">
                <a16:creationId xmlns:a16="http://schemas.microsoft.com/office/drawing/2014/main" id="{8E54DC8B-177A-1AEB-DA52-39D2CB11E82B}"/>
              </a:ext>
            </a:extLst>
          </p:cNvPr>
          <p:cNvPicPr>
            <a:picLocks noChangeAspect="1"/>
          </p:cNvPicPr>
          <p:nvPr/>
        </p:nvPicPr>
        <p:blipFill>
          <a:blip r:embed="rId4"/>
          <a:stretch>
            <a:fillRect/>
          </a:stretch>
        </p:blipFill>
        <p:spPr>
          <a:xfrm>
            <a:off x="9709150" y="513594"/>
            <a:ext cx="933450" cy="742950"/>
          </a:xfrm>
          <a:prstGeom prst="rect">
            <a:avLst/>
          </a:prstGeom>
        </p:spPr>
      </p:pic>
    </p:spTree>
    <p:extLst>
      <p:ext uri="{BB962C8B-B14F-4D97-AF65-F5344CB8AC3E}">
        <p14:creationId xmlns:p14="http://schemas.microsoft.com/office/powerpoint/2010/main" val="2239086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CDD742-3751-24BA-8B42-8977508F5E8C}"/>
              </a:ext>
            </a:extLst>
          </p:cNvPr>
          <p:cNvSpPr>
            <a:spLocks noGrp="1"/>
          </p:cNvSpPr>
          <p:nvPr>
            <p:ph type="title"/>
          </p:nvPr>
        </p:nvSpPr>
        <p:spPr/>
        <p:txBody>
          <a:bodyPr/>
          <a:lstStyle/>
          <a:p>
            <a:r>
              <a:rPr lang="fr-FR" dirty="0"/>
              <a:t>Intervenants</a:t>
            </a:r>
          </a:p>
        </p:txBody>
      </p:sp>
      <p:sp>
        <p:nvSpPr>
          <p:cNvPr id="3" name="Espace réservé du contenu 2">
            <a:extLst>
              <a:ext uri="{FF2B5EF4-FFF2-40B4-BE49-F238E27FC236}">
                <a16:creationId xmlns:a16="http://schemas.microsoft.com/office/drawing/2014/main" id="{8C968D3E-5821-14E4-0D22-9AC5EF73D755}"/>
              </a:ext>
            </a:extLst>
          </p:cNvPr>
          <p:cNvSpPr>
            <a:spLocks noGrp="1"/>
          </p:cNvSpPr>
          <p:nvPr>
            <p:ph sz="half" idx="1"/>
          </p:nvPr>
        </p:nvSpPr>
        <p:spPr/>
        <p:txBody>
          <a:bodyPr/>
          <a:lstStyle/>
          <a:p>
            <a:r>
              <a:rPr lang="fr-FR" dirty="0"/>
              <a:t>Sophie GASNIER-DUPARC</a:t>
            </a:r>
          </a:p>
          <a:p>
            <a:pPr lvl="1"/>
            <a:r>
              <a:rPr lang="fr-FR" dirty="0"/>
              <a:t>Conseillère ordinale, trésorière du Conseil régional de l’ordre des pharmaciens d’Île-de-France et pharmacienne d’officine installée à Paris.</a:t>
            </a:r>
          </a:p>
          <a:p>
            <a:pPr lvl="1"/>
            <a:endParaRPr lang="fr-FR" dirty="0"/>
          </a:p>
        </p:txBody>
      </p:sp>
      <p:sp>
        <p:nvSpPr>
          <p:cNvPr id="4" name="Espace réservé du contenu 3">
            <a:extLst>
              <a:ext uri="{FF2B5EF4-FFF2-40B4-BE49-F238E27FC236}">
                <a16:creationId xmlns:a16="http://schemas.microsoft.com/office/drawing/2014/main" id="{B7693463-2237-AA28-BF54-9C8A21017200}"/>
              </a:ext>
            </a:extLst>
          </p:cNvPr>
          <p:cNvSpPr>
            <a:spLocks noGrp="1"/>
          </p:cNvSpPr>
          <p:nvPr>
            <p:ph sz="half" idx="2"/>
          </p:nvPr>
        </p:nvSpPr>
        <p:spPr>
          <a:xfrm>
            <a:off x="6371999" y="1825625"/>
            <a:ext cx="4827377" cy="4351338"/>
          </a:xfrm>
        </p:spPr>
        <p:txBody>
          <a:bodyPr/>
          <a:lstStyle/>
          <a:p>
            <a:r>
              <a:rPr lang="fr-FR" dirty="0"/>
              <a:t>Eric MYON</a:t>
            </a:r>
          </a:p>
          <a:p>
            <a:pPr lvl="1"/>
            <a:r>
              <a:rPr lang="fr-FR" dirty="0"/>
              <a:t>Président CPTS Paris 8 – Secrétaire Général UPGF – Trésorier SN2P</a:t>
            </a:r>
          </a:p>
          <a:p>
            <a:pPr lvl="1"/>
            <a:endParaRPr lang="fr-FR" dirty="0"/>
          </a:p>
          <a:p>
            <a:pPr lvl="1"/>
            <a:endParaRPr lang="fr-FR" dirty="0"/>
          </a:p>
        </p:txBody>
      </p:sp>
      <p:sp>
        <p:nvSpPr>
          <p:cNvPr id="5" name="Espace réservé du numéro de diapositive 4">
            <a:extLst>
              <a:ext uri="{FF2B5EF4-FFF2-40B4-BE49-F238E27FC236}">
                <a16:creationId xmlns:a16="http://schemas.microsoft.com/office/drawing/2014/main" id="{67E335B8-B085-EB5B-5AAD-53789AA9955B}"/>
              </a:ext>
            </a:extLst>
          </p:cNvPr>
          <p:cNvSpPr>
            <a:spLocks noGrp="1"/>
          </p:cNvSpPr>
          <p:nvPr>
            <p:ph type="sldNum" sz="quarter" idx="12"/>
          </p:nvPr>
        </p:nvSpPr>
        <p:spPr/>
        <p:txBody>
          <a:bodyPr/>
          <a:lstStyle/>
          <a:p>
            <a:fld id="{5C090297-71E2-7640-B573-74145193E72A}" type="slidenum">
              <a:rPr lang="fr-FR" smtClean="0"/>
              <a:t>2</a:t>
            </a:fld>
            <a:endParaRPr lang="fr-FR"/>
          </a:p>
        </p:txBody>
      </p:sp>
      <p:pic>
        <p:nvPicPr>
          <p:cNvPr id="7" name="Image 6">
            <a:extLst>
              <a:ext uri="{FF2B5EF4-FFF2-40B4-BE49-F238E27FC236}">
                <a16:creationId xmlns:a16="http://schemas.microsoft.com/office/drawing/2014/main" id="{B8AEDD17-792E-7092-3EB0-15067B8FD2EF}"/>
              </a:ext>
            </a:extLst>
          </p:cNvPr>
          <p:cNvPicPr>
            <a:picLocks noChangeAspect="1"/>
          </p:cNvPicPr>
          <p:nvPr/>
        </p:nvPicPr>
        <p:blipFill>
          <a:blip r:embed="rId2"/>
          <a:srcRect r="-398" b="36544"/>
          <a:stretch>
            <a:fillRect/>
          </a:stretch>
        </p:blipFill>
        <p:spPr>
          <a:xfrm>
            <a:off x="2024681" y="3429000"/>
            <a:ext cx="2232994" cy="197643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Image 7">
            <a:extLst>
              <a:ext uri="{FF2B5EF4-FFF2-40B4-BE49-F238E27FC236}">
                <a16:creationId xmlns:a16="http://schemas.microsoft.com/office/drawing/2014/main" id="{6AC23D50-7D1E-2498-17B4-2B8FB4D7490F}"/>
              </a:ext>
            </a:extLst>
          </p:cNvPr>
          <p:cNvPicPr>
            <a:picLocks noChangeAspect="1"/>
          </p:cNvPicPr>
          <p:nvPr/>
        </p:nvPicPr>
        <p:blipFill>
          <a:blip r:embed="rId3"/>
          <a:stretch>
            <a:fillRect/>
          </a:stretch>
        </p:blipFill>
        <p:spPr>
          <a:xfrm>
            <a:off x="7502435" y="2829493"/>
            <a:ext cx="1879130" cy="2819400"/>
          </a:xfrm>
          <a:prstGeom prst="rect">
            <a:avLst/>
          </a:prstGeom>
        </p:spPr>
      </p:pic>
    </p:spTree>
    <p:extLst>
      <p:ext uri="{BB962C8B-B14F-4D97-AF65-F5344CB8AC3E}">
        <p14:creationId xmlns:p14="http://schemas.microsoft.com/office/powerpoint/2010/main" val="968923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29061D-5416-1535-2B78-C6CA8536B2EF}"/>
              </a:ext>
            </a:extLst>
          </p:cNvPr>
          <p:cNvSpPr>
            <a:spLocks noGrp="1"/>
          </p:cNvSpPr>
          <p:nvPr>
            <p:ph type="ctrTitle"/>
          </p:nvPr>
        </p:nvSpPr>
        <p:spPr>
          <a:xfrm>
            <a:off x="2654300" y="2946400"/>
            <a:ext cx="9144000" cy="2006600"/>
          </a:xfrm>
        </p:spPr>
        <p:txBody>
          <a:bodyPr/>
          <a:lstStyle/>
          <a:p>
            <a:r>
              <a:rPr lang="fr-FR" dirty="0"/>
              <a:t>Economie de l’officine et maillage officinal</a:t>
            </a:r>
          </a:p>
        </p:txBody>
      </p:sp>
      <p:sp>
        <p:nvSpPr>
          <p:cNvPr id="3" name="Sous-titre 2">
            <a:extLst>
              <a:ext uri="{FF2B5EF4-FFF2-40B4-BE49-F238E27FC236}">
                <a16:creationId xmlns:a16="http://schemas.microsoft.com/office/drawing/2014/main" id="{4A9C9EA0-BCE4-F0FF-49D3-1D20A1BFB469}"/>
              </a:ext>
            </a:extLst>
          </p:cNvPr>
          <p:cNvSpPr>
            <a:spLocks noGrp="1"/>
          </p:cNvSpPr>
          <p:nvPr>
            <p:ph type="subTitle" idx="1"/>
          </p:nvPr>
        </p:nvSpPr>
        <p:spPr>
          <a:xfrm>
            <a:off x="2654300" y="909638"/>
            <a:ext cx="8013700" cy="1655762"/>
          </a:xfrm>
        </p:spPr>
        <p:txBody>
          <a:bodyPr/>
          <a:lstStyle/>
          <a:p>
            <a:r>
              <a:rPr lang="fr-FR" dirty="0"/>
              <a:t>Première partie</a:t>
            </a:r>
          </a:p>
        </p:txBody>
      </p:sp>
      <p:sp>
        <p:nvSpPr>
          <p:cNvPr id="4" name="Espace réservé du numéro de diapositive 3">
            <a:extLst>
              <a:ext uri="{FF2B5EF4-FFF2-40B4-BE49-F238E27FC236}">
                <a16:creationId xmlns:a16="http://schemas.microsoft.com/office/drawing/2014/main" id="{1BF486EC-3C7A-4D75-600D-1EE49BC78170}"/>
              </a:ext>
            </a:extLst>
          </p:cNvPr>
          <p:cNvSpPr>
            <a:spLocks noGrp="1"/>
          </p:cNvSpPr>
          <p:nvPr>
            <p:ph type="sldNum" sz="quarter" idx="12"/>
          </p:nvPr>
        </p:nvSpPr>
        <p:spPr>
          <a:xfrm>
            <a:off x="11582400" y="6552000"/>
            <a:ext cx="459154" cy="365125"/>
          </a:xfrm>
        </p:spPr>
        <p:txBody>
          <a:bodyPr/>
          <a:lstStyle/>
          <a:p>
            <a:fld id="{5C090297-71E2-7640-B573-74145193E72A}" type="slidenum">
              <a:rPr lang="fr-FR" smtClean="0"/>
              <a:pPr/>
              <a:t>3</a:t>
            </a:fld>
            <a:endParaRPr lang="fr-FR" dirty="0"/>
          </a:p>
        </p:txBody>
      </p:sp>
    </p:spTree>
    <p:extLst>
      <p:ext uri="{BB962C8B-B14F-4D97-AF65-F5344CB8AC3E}">
        <p14:creationId xmlns:p14="http://schemas.microsoft.com/office/powerpoint/2010/main" val="623858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19502-A537-A979-41AC-9CB2E9A947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78A000-6C09-054C-4FC5-C8C1EA41DB19}"/>
              </a:ext>
            </a:extLst>
          </p:cNvPr>
          <p:cNvSpPr>
            <a:spLocks noGrp="1"/>
          </p:cNvSpPr>
          <p:nvPr>
            <p:ph type="title"/>
          </p:nvPr>
        </p:nvSpPr>
        <p:spPr/>
        <p:txBody>
          <a:bodyPr/>
          <a:lstStyle/>
          <a:p>
            <a:r>
              <a:rPr lang="fr-FR" dirty="0"/>
              <a:t>Rappel des missions de l’Ordre</a:t>
            </a:r>
          </a:p>
        </p:txBody>
      </p:sp>
      <p:sp>
        <p:nvSpPr>
          <p:cNvPr id="3" name="Espace réservé du contenu 2">
            <a:extLst>
              <a:ext uri="{FF2B5EF4-FFF2-40B4-BE49-F238E27FC236}">
                <a16:creationId xmlns:a16="http://schemas.microsoft.com/office/drawing/2014/main" id="{CD313FFC-267A-A431-6BBC-535E4F3AAA36}"/>
              </a:ext>
            </a:extLst>
          </p:cNvPr>
          <p:cNvSpPr>
            <a:spLocks noGrp="1"/>
          </p:cNvSpPr>
          <p:nvPr>
            <p:ph sz="half" idx="1"/>
          </p:nvPr>
        </p:nvSpPr>
        <p:spPr>
          <a:xfrm>
            <a:off x="1421999" y="1825625"/>
            <a:ext cx="9827025" cy="4351338"/>
          </a:xfrm>
        </p:spPr>
        <p:txBody>
          <a:bodyPr/>
          <a:lstStyle/>
          <a:p>
            <a:pPr marL="342900" indent="-342900" algn="just">
              <a:buFont typeface="Wingdings" panose="05000000000000000000" pitchFamily="2" charset="2"/>
              <a:buChar char="Ø"/>
            </a:pPr>
            <a:r>
              <a:rPr lang="fr-FR" dirty="0">
                <a:solidFill>
                  <a:schemeClr val="accent1"/>
                </a:solidFill>
              </a:rPr>
              <a:t>Veiller à assurer le respect des devoirs professionnels (= respect du code de déontologie)</a:t>
            </a:r>
          </a:p>
          <a:p>
            <a:pPr marL="342900" indent="-342900" algn="just">
              <a:buFont typeface="Wingdings" panose="05000000000000000000" pitchFamily="2" charset="2"/>
              <a:buChar char="Ø"/>
            </a:pPr>
            <a:r>
              <a:rPr lang="fr-FR" dirty="0">
                <a:solidFill>
                  <a:schemeClr val="accent1"/>
                </a:solidFill>
              </a:rPr>
              <a:t>Assurer la défense de l’honneur de la profession</a:t>
            </a:r>
          </a:p>
          <a:p>
            <a:pPr marL="342900" indent="-342900" algn="just">
              <a:buFont typeface="Wingdings" panose="05000000000000000000" pitchFamily="2" charset="2"/>
              <a:buChar char="Ø"/>
            </a:pPr>
            <a:r>
              <a:rPr lang="fr-FR" dirty="0">
                <a:solidFill>
                  <a:schemeClr val="accent1"/>
                </a:solidFill>
              </a:rPr>
              <a:t>Assurer la défense de l’indépendance de la profession</a:t>
            </a:r>
          </a:p>
          <a:p>
            <a:pPr marL="342900" indent="-342900" algn="just">
              <a:buFont typeface="Wingdings" panose="05000000000000000000" pitchFamily="2" charset="2"/>
              <a:buChar char="Ø"/>
            </a:pPr>
            <a:r>
              <a:rPr lang="fr-FR" dirty="0">
                <a:solidFill>
                  <a:schemeClr val="accent1"/>
                </a:solidFill>
              </a:rPr>
              <a:t>Veiller à la compétence des pharmaciens</a:t>
            </a:r>
          </a:p>
          <a:p>
            <a:pPr marL="342900" indent="-342900" algn="just">
              <a:buFont typeface="Wingdings" panose="05000000000000000000" pitchFamily="2" charset="2"/>
              <a:buChar char="Ø"/>
            </a:pPr>
            <a:r>
              <a:rPr lang="fr-FR" dirty="0">
                <a:solidFill>
                  <a:schemeClr val="accent1"/>
                </a:solidFill>
              </a:rPr>
              <a:t>Contribuer à promouvoir la santé publique et la qualité des soins</a:t>
            </a:r>
          </a:p>
          <a:p>
            <a:pPr marL="342900" indent="-342900" algn="just">
              <a:buFont typeface="Wingdings" panose="05000000000000000000" pitchFamily="2" charset="2"/>
              <a:buChar char="Ø"/>
            </a:pPr>
            <a:endParaRPr lang="fr-FR" dirty="0"/>
          </a:p>
          <a:p>
            <a:pPr marL="342900" indent="-342900" algn="just">
              <a:buFont typeface="Wingdings" panose="05000000000000000000" pitchFamily="2" charset="2"/>
              <a:buChar char="Ø"/>
            </a:pPr>
            <a:r>
              <a:rPr lang="fr-FR" dirty="0"/>
              <a:t>Les considérations économiques ne relèvent pas de la compétence ordinale mais de celle des syndicats. </a:t>
            </a:r>
          </a:p>
        </p:txBody>
      </p:sp>
      <p:sp>
        <p:nvSpPr>
          <p:cNvPr id="5" name="Espace réservé du numéro de diapositive 4">
            <a:extLst>
              <a:ext uri="{FF2B5EF4-FFF2-40B4-BE49-F238E27FC236}">
                <a16:creationId xmlns:a16="http://schemas.microsoft.com/office/drawing/2014/main" id="{7124270E-FC0E-56A7-C6EF-8E81433770E4}"/>
              </a:ext>
            </a:extLst>
          </p:cNvPr>
          <p:cNvSpPr>
            <a:spLocks noGrp="1"/>
          </p:cNvSpPr>
          <p:nvPr>
            <p:ph type="sldNum" sz="quarter" idx="12"/>
          </p:nvPr>
        </p:nvSpPr>
        <p:spPr/>
        <p:txBody>
          <a:bodyPr/>
          <a:lstStyle/>
          <a:p>
            <a:fld id="{5C090297-71E2-7640-B573-74145193E72A}" type="slidenum">
              <a:rPr lang="fr-FR" smtClean="0"/>
              <a:t>4</a:t>
            </a:fld>
            <a:endParaRPr lang="fr-FR"/>
          </a:p>
        </p:txBody>
      </p:sp>
    </p:spTree>
    <p:extLst>
      <p:ext uri="{BB962C8B-B14F-4D97-AF65-F5344CB8AC3E}">
        <p14:creationId xmlns:p14="http://schemas.microsoft.com/office/powerpoint/2010/main" val="634837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A6EF5-3928-480C-D406-C7F500E8F0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09B792-823B-BB4E-3BF3-6282B13CC532}"/>
              </a:ext>
            </a:extLst>
          </p:cNvPr>
          <p:cNvSpPr>
            <a:spLocks noGrp="1"/>
          </p:cNvSpPr>
          <p:nvPr>
            <p:ph type="title"/>
          </p:nvPr>
        </p:nvSpPr>
        <p:spPr/>
        <p:txBody>
          <a:bodyPr/>
          <a:lstStyle/>
          <a:p>
            <a:r>
              <a:rPr lang="fr-FR" dirty="0"/>
              <a:t>Maillage territorial</a:t>
            </a:r>
          </a:p>
        </p:txBody>
      </p:sp>
      <p:sp>
        <p:nvSpPr>
          <p:cNvPr id="5" name="Espace réservé du numéro de diapositive 4">
            <a:extLst>
              <a:ext uri="{FF2B5EF4-FFF2-40B4-BE49-F238E27FC236}">
                <a16:creationId xmlns:a16="http://schemas.microsoft.com/office/drawing/2014/main" id="{C6386F6D-1582-71BA-08CA-1A922CD70DA4}"/>
              </a:ext>
            </a:extLst>
          </p:cNvPr>
          <p:cNvSpPr>
            <a:spLocks noGrp="1"/>
          </p:cNvSpPr>
          <p:nvPr>
            <p:ph type="sldNum" sz="quarter" idx="12"/>
          </p:nvPr>
        </p:nvSpPr>
        <p:spPr/>
        <p:txBody>
          <a:bodyPr/>
          <a:lstStyle/>
          <a:p>
            <a:fld id="{5C090297-71E2-7640-B573-74145193E72A}" type="slidenum">
              <a:rPr lang="fr-FR" smtClean="0"/>
              <a:t>5</a:t>
            </a:fld>
            <a:endParaRPr lang="fr-FR"/>
          </a:p>
        </p:txBody>
      </p:sp>
      <p:pic>
        <p:nvPicPr>
          <p:cNvPr id="8" name="Image 7">
            <a:extLst>
              <a:ext uri="{FF2B5EF4-FFF2-40B4-BE49-F238E27FC236}">
                <a16:creationId xmlns:a16="http://schemas.microsoft.com/office/drawing/2014/main" id="{09DC107C-CEF5-8DD0-9107-63EEB3C46050}"/>
              </a:ext>
            </a:extLst>
          </p:cNvPr>
          <p:cNvPicPr>
            <a:picLocks noChangeAspect="1"/>
          </p:cNvPicPr>
          <p:nvPr/>
        </p:nvPicPr>
        <p:blipFill>
          <a:blip r:embed="rId2"/>
          <a:stretch>
            <a:fillRect/>
          </a:stretch>
        </p:blipFill>
        <p:spPr>
          <a:xfrm>
            <a:off x="1013703" y="999307"/>
            <a:ext cx="10164594" cy="5858693"/>
          </a:xfrm>
          <a:prstGeom prst="rect">
            <a:avLst/>
          </a:prstGeom>
        </p:spPr>
      </p:pic>
    </p:spTree>
    <p:extLst>
      <p:ext uri="{BB962C8B-B14F-4D97-AF65-F5344CB8AC3E}">
        <p14:creationId xmlns:p14="http://schemas.microsoft.com/office/powerpoint/2010/main" val="202167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19CD8-B834-8299-D4F5-62DAA5A38D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182FC8-264D-F4A1-9FAB-C47C3C5DABF0}"/>
              </a:ext>
            </a:extLst>
          </p:cNvPr>
          <p:cNvSpPr>
            <a:spLocks noGrp="1"/>
          </p:cNvSpPr>
          <p:nvPr>
            <p:ph type="title"/>
          </p:nvPr>
        </p:nvSpPr>
        <p:spPr/>
        <p:txBody>
          <a:bodyPr/>
          <a:lstStyle/>
          <a:p>
            <a:r>
              <a:rPr lang="fr-FR" dirty="0"/>
              <a:t>Maillage territorial – focus officines</a:t>
            </a:r>
          </a:p>
        </p:txBody>
      </p:sp>
      <p:sp>
        <p:nvSpPr>
          <p:cNvPr id="5" name="Espace réservé du numéro de diapositive 4">
            <a:extLst>
              <a:ext uri="{FF2B5EF4-FFF2-40B4-BE49-F238E27FC236}">
                <a16:creationId xmlns:a16="http://schemas.microsoft.com/office/drawing/2014/main" id="{4959B71C-2873-AF6B-7BF2-0ACBD21D5CE8}"/>
              </a:ext>
            </a:extLst>
          </p:cNvPr>
          <p:cNvSpPr>
            <a:spLocks noGrp="1"/>
          </p:cNvSpPr>
          <p:nvPr>
            <p:ph type="sldNum" sz="quarter" idx="12"/>
          </p:nvPr>
        </p:nvSpPr>
        <p:spPr/>
        <p:txBody>
          <a:bodyPr/>
          <a:lstStyle/>
          <a:p>
            <a:fld id="{5C090297-71E2-7640-B573-74145193E72A}" type="slidenum">
              <a:rPr lang="fr-FR" smtClean="0"/>
              <a:t>6</a:t>
            </a:fld>
            <a:endParaRPr lang="fr-FR"/>
          </a:p>
        </p:txBody>
      </p:sp>
      <p:pic>
        <p:nvPicPr>
          <p:cNvPr id="4" name="Image 3">
            <a:extLst>
              <a:ext uri="{FF2B5EF4-FFF2-40B4-BE49-F238E27FC236}">
                <a16:creationId xmlns:a16="http://schemas.microsoft.com/office/drawing/2014/main" id="{B6F6ABFE-C04C-499A-25CC-63E59F9787B9}"/>
              </a:ext>
            </a:extLst>
          </p:cNvPr>
          <p:cNvPicPr>
            <a:picLocks noChangeAspect="1"/>
          </p:cNvPicPr>
          <p:nvPr/>
        </p:nvPicPr>
        <p:blipFill>
          <a:blip r:embed="rId2"/>
          <a:stretch>
            <a:fillRect/>
          </a:stretch>
        </p:blipFill>
        <p:spPr>
          <a:xfrm>
            <a:off x="2215305" y="1047750"/>
            <a:ext cx="7761389" cy="5427082"/>
          </a:xfrm>
          <a:prstGeom prst="rect">
            <a:avLst/>
          </a:prstGeom>
        </p:spPr>
      </p:pic>
    </p:spTree>
    <p:extLst>
      <p:ext uri="{BB962C8B-B14F-4D97-AF65-F5344CB8AC3E}">
        <p14:creationId xmlns:p14="http://schemas.microsoft.com/office/powerpoint/2010/main" val="167143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E3B59-D3F6-33D8-D3B7-387EA74998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3AC119-4A65-D635-5C67-6ADCEFAA3989}"/>
              </a:ext>
            </a:extLst>
          </p:cNvPr>
          <p:cNvSpPr>
            <a:spLocks noGrp="1"/>
          </p:cNvSpPr>
          <p:nvPr>
            <p:ph type="title"/>
          </p:nvPr>
        </p:nvSpPr>
        <p:spPr/>
        <p:txBody>
          <a:bodyPr/>
          <a:lstStyle/>
          <a:p>
            <a:r>
              <a:rPr lang="fr-FR" dirty="0"/>
              <a:t>Maillage territorial – focus officines</a:t>
            </a:r>
          </a:p>
        </p:txBody>
      </p:sp>
      <p:sp>
        <p:nvSpPr>
          <p:cNvPr id="5" name="Espace réservé du numéro de diapositive 4">
            <a:extLst>
              <a:ext uri="{FF2B5EF4-FFF2-40B4-BE49-F238E27FC236}">
                <a16:creationId xmlns:a16="http://schemas.microsoft.com/office/drawing/2014/main" id="{138EF53B-C641-367F-BE9F-A1C6E5B907D2}"/>
              </a:ext>
            </a:extLst>
          </p:cNvPr>
          <p:cNvSpPr>
            <a:spLocks noGrp="1"/>
          </p:cNvSpPr>
          <p:nvPr>
            <p:ph type="sldNum" sz="quarter" idx="12"/>
          </p:nvPr>
        </p:nvSpPr>
        <p:spPr/>
        <p:txBody>
          <a:bodyPr/>
          <a:lstStyle/>
          <a:p>
            <a:fld id="{5C090297-71E2-7640-B573-74145193E72A}" type="slidenum">
              <a:rPr lang="fr-FR" smtClean="0"/>
              <a:t>7</a:t>
            </a:fld>
            <a:endParaRPr lang="fr-FR"/>
          </a:p>
        </p:txBody>
      </p:sp>
      <p:pic>
        <p:nvPicPr>
          <p:cNvPr id="6" name="Image 5">
            <a:extLst>
              <a:ext uri="{FF2B5EF4-FFF2-40B4-BE49-F238E27FC236}">
                <a16:creationId xmlns:a16="http://schemas.microsoft.com/office/drawing/2014/main" id="{839D2315-0E06-59C8-C92B-012A9958D066}"/>
              </a:ext>
            </a:extLst>
          </p:cNvPr>
          <p:cNvPicPr>
            <a:picLocks noChangeAspect="1"/>
          </p:cNvPicPr>
          <p:nvPr/>
        </p:nvPicPr>
        <p:blipFill>
          <a:blip r:embed="rId2"/>
          <a:stretch>
            <a:fillRect/>
          </a:stretch>
        </p:blipFill>
        <p:spPr>
          <a:xfrm>
            <a:off x="2257425" y="1103520"/>
            <a:ext cx="7940710" cy="5448480"/>
          </a:xfrm>
          <a:prstGeom prst="rect">
            <a:avLst/>
          </a:prstGeom>
        </p:spPr>
      </p:pic>
    </p:spTree>
    <p:extLst>
      <p:ext uri="{BB962C8B-B14F-4D97-AF65-F5344CB8AC3E}">
        <p14:creationId xmlns:p14="http://schemas.microsoft.com/office/powerpoint/2010/main" val="2574522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6A635-9483-5462-7AB4-C9BBCD65B2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97BABA-5709-4BAD-23F5-EC38FF1AE469}"/>
              </a:ext>
            </a:extLst>
          </p:cNvPr>
          <p:cNvSpPr>
            <a:spLocks noGrp="1"/>
          </p:cNvSpPr>
          <p:nvPr>
            <p:ph type="title"/>
          </p:nvPr>
        </p:nvSpPr>
        <p:spPr/>
        <p:txBody>
          <a:bodyPr/>
          <a:lstStyle/>
          <a:p>
            <a:r>
              <a:rPr lang="fr-FR" dirty="0"/>
              <a:t>Maillage territorial – focus officines</a:t>
            </a:r>
          </a:p>
        </p:txBody>
      </p:sp>
      <p:sp>
        <p:nvSpPr>
          <p:cNvPr id="5" name="Espace réservé du numéro de diapositive 4">
            <a:extLst>
              <a:ext uri="{FF2B5EF4-FFF2-40B4-BE49-F238E27FC236}">
                <a16:creationId xmlns:a16="http://schemas.microsoft.com/office/drawing/2014/main" id="{51B3F66D-DAF6-726D-BE7F-41FAD993370E}"/>
              </a:ext>
            </a:extLst>
          </p:cNvPr>
          <p:cNvSpPr>
            <a:spLocks noGrp="1"/>
          </p:cNvSpPr>
          <p:nvPr>
            <p:ph type="sldNum" sz="quarter" idx="12"/>
          </p:nvPr>
        </p:nvSpPr>
        <p:spPr/>
        <p:txBody>
          <a:bodyPr/>
          <a:lstStyle/>
          <a:p>
            <a:fld id="{5C090297-71E2-7640-B573-74145193E72A}" type="slidenum">
              <a:rPr lang="fr-FR" smtClean="0"/>
              <a:t>8</a:t>
            </a:fld>
            <a:endParaRPr lang="fr-FR"/>
          </a:p>
        </p:txBody>
      </p:sp>
      <p:pic>
        <p:nvPicPr>
          <p:cNvPr id="4" name="Image 3">
            <a:extLst>
              <a:ext uri="{FF2B5EF4-FFF2-40B4-BE49-F238E27FC236}">
                <a16:creationId xmlns:a16="http://schemas.microsoft.com/office/drawing/2014/main" id="{402BE311-D0B0-6707-BC8D-6B23F2C7E30A}"/>
              </a:ext>
            </a:extLst>
          </p:cNvPr>
          <p:cNvPicPr>
            <a:picLocks noChangeAspect="1"/>
          </p:cNvPicPr>
          <p:nvPr/>
        </p:nvPicPr>
        <p:blipFill>
          <a:blip r:embed="rId2"/>
          <a:stretch>
            <a:fillRect/>
          </a:stretch>
        </p:blipFill>
        <p:spPr>
          <a:xfrm>
            <a:off x="1185141" y="1160098"/>
            <a:ext cx="10336067" cy="5391902"/>
          </a:xfrm>
          <a:prstGeom prst="rect">
            <a:avLst/>
          </a:prstGeom>
        </p:spPr>
      </p:pic>
    </p:spTree>
    <p:extLst>
      <p:ext uri="{BB962C8B-B14F-4D97-AF65-F5344CB8AC3E}">
        <p14:creationId xmlns:p14="http://schemas.microsoft.com/office/powerpoint/2010/main" val="4099696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AD5D-D77C-83DE-198B-B29B3F99615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40849B-E0C2-D489-15A2-9D786C5BD0D6}"/>
              </a:ext>
            </a:extLst>
          </p:cNvPr>
          <p:cNvSpPr>
            <a:spLocks noGrp="1"/>
          </p:cNvSpPr>
          <p:nvPr>
            <p:ph type="title"/>
          </p:nvPr>
        </p:nvSpPr>
        <p:spPr/>
        <p:txBody>
          <a:bodyPr/>
          <a:lstStyle/>
          <a:p>
            <a:r>
              <a:rPr lang="fr-FR" dirty="0"/>
              <a:t>Maillage territorial – focus officines</a:t>
            </a:r>
          </a:p>
        </p:txBody>
      </p:sp>
      <p:sp>
        <p:nvSpPr>
          <p:cNvPr id="5" name="Espace réservé du numéro de diapositive 4">
            <a:extLst>
              <a:ext uri="{FF2B5EF4-FFF2-40B4-BE49-F238E27FC236}">
                <a16:creationId xmlns:a16="http://schemas.microsoft.com/office/drawing/2014/main" id="{8FB5D162-F476-155F-30A4-27F102A65558}"/>
              </a:ext>
            </a:extLst>
          </p:cNvPr>
          <p:cNvSpPr>
            <a:spLocks noGrp="1"/>
          </p:cNvSpPr>
          <p:nvPr>
            <p:ph type="sldNum" sz="quarter" idx="12"/>
          </p:nvPr>
        </p:nvSpPr>
        <p:spPr/>
        <p:txBody>
          <a:bodyPr/>
          <a:lstStyle/>
          <a:p>
            <a:fld id="{5C090297-71E2-7640-B573-74145193E72A}" type="slidenum">
              <a:rPr lang="fr-FR" smtClean="0"/>
              <a:t>9</a:t>
            </a:fld>
            <a:endParaRPr lang="fr-FR"/>
          </a:p>
        </p:txBody>
      </p:sp>
      <p:pic>
        <p:nvPicPr>
          <p:cNvPr id="6" name="Image 5">
            <a:extLst>
              <a:ext uri="{FF2B5EF4-FFF2-40B4-BE49-F238E27FC236}">
                <a16:creationId xmlns:a16="http://schemas.microsoft.com/office/drawing/2014/main" id="{961A40E8-9DDA-8EDD-B1BD-599CC195C5AC}"/>
              </a:ext>
            </a:extLst>
          </p:cNvPr>
          <p:cNvPicPr>
            <a:picLocks noChangeAspect="1"/>
          </p:cNvPicPr>
          <p:nvPr/>
        </p:nvPicPr>
        <p:blipFill>
          <a:blip r:embed="rId2"/>
          <a:stretch>
            <a:fillRect/>
          </a:stretch>
        </p:blipFill>
        <p:spPr>
          <a:xfrm>
            <a:off x="177185" y="2290537"/>
            <a:ext cx="11864369" cy="2119438"/>
          </a:xfrm>
          <a:prstGeom prst="rect">
            <a:avLst/>
          </a:prstGeom>
        </p:spPr>
      </p:pic>
    </p:spTree>
    <p:extLst>
      <p:ext uri="{BB962C8B-B14F-4D97-AF65-F5344CB8AC3E}">
        <p14:creationId xmlns:p14="http://schemas.microsoft.com/office/powerpoint/2010/main" val="45177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06699-0BE3-531F-A864-93CE7B216D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365770-7394-D9E1-DD86-19AC62BBF560}"/>
              </a:ext>
            </a:extLst>
          </p:cNvPr>
          <p:cNvSpPr>
            <a:spLocks noGrp="1"/>
          </p:cNvSpPr>
          <p:nvPr>
            <p:ph type="title"/>
          </p:nvPr>
        </p:nvSpPr>
        <p:spPr/>
        <p:txBody>
          <a:bodyPr/>
          <a:lstStyle/>
          <a:p>
            <a:r>
              <a:rPr lang="fr-FR" dirty="0"/>
              <a:t>Maillage territorial – focus officines</a:t>
            </a:r>
          </a:p>
        </p:txBody>
      </p:sp>
      <p:sp>
        <p:nvSpPr>
          <p:cNvPr id="5" name="Espace réservé du numéro de diapositive 4">
            <a:extLst>
              <a:ext uri="{FF2B5EF4-FFF2-40B4-BE49-F238E27FC236}">
                <a16:creationId xmlns:a16="http://schemas.microsoft.com/office/drawing/2014/main" id="{E37E8862-F7C0-D2AC-58EB-1ACE8F1642F2}"/>
              </a:ext>
            </a:extLst>
          </p:cNvPr>
          <p:cNvSpPr>
            <a:spLocks noGrp="1"/>
          </p:cNvSpPr>
          <p:nvPr>
            <p:ph type="sldNum" sz="quarter" idx="12"/>
          </p:nvPr>
        </p:nvSpPr>
        <p:spPr/>
        <p:txBody>
          <a:bodyPr/>
          <a:lstStyle/>
          <a:p>
            <a:fld id="{5C090297-71E2-7640-B573-74145193E72A}" type="slidenum">
              <a:rPr lang="fr-FR" smtClean="0"/>
              <a:t>10</a:t>
            </a:fld>
            <a:endParaRPr lang="fr-FR"/>
          </a:p>
        </p:txBody>
      </p:sp>
      <p:pic>
        <p:nvPicPr>
          <p:cNvPr id="6" name="Image 5">
            <a:extLst>
              <a:ext uri="{FF2B5EF4-FFF2-40B4-BE49-F238E27FC236}">
                <a16:creationId xmlns:a16="http://schemas.microsoft.com/office/drawing/2014/main" id="{8D7BFC30-128F-2BA9-4B2C-8888C996CAD1}"/>
              </a:ext>
            </a:extLst>
          </p:cNvPr>
          <p:cNvPicPr>
            <a:picLocks noChangeAspect="1"/>
          </p:cNvPicPr>
          <p:nvPr/>
        </p:nvPicPr>
        <p:blipFill>
          <a:blip r:embed="rId2"/>
          <a:stretch>
            <a:fillRect/>
          </a:stretch>
        </p:blipFill>
        <p:spPr>
          <a:xfrm>
            <a:off x="177185" y="2290537"/>
            <a:ext cx="11864369" cy="2119438"/>
          </a:xfrm>
          <a:prstGeom prst="rect">
            <a:avLst/>
          </a:prstGeom>
        </p:spPr>
      </p:pic>
    </p:spTree>
    <p:extLst>
      <p:ext uri="{BB962C8B-B14F-4D97-AF65-F5344CB8AC3E}">
        <p14:creationId xmlns:p14="http://schemas.microsoft.com/office/powerpoint/2010/main" val="3207503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66E6F-7D3B-928B-148E-EC9723EF37E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BD88D3-01F2-BB7A-5E95-628717B26AC2}"/>
              </a:ext>
            </a:extLst>
          </p:cNvPr>
          <p:cNvSpPr>
            <a:spLocks noGrp="1"/>
          </p:cNvSpPr>
          <p:nvPr>
            <p:ph type="title"/>
          </p:nvPr>
        </p:nvSpPr>
        <p:spPr/>
        <p:txBody>
          <a:bodyPr/>
          <a:lstStyle/>
          <a:p>
            <a:r>
              <a:rPr lang="fr-FR" dirty="0"/>
              <a:t>Maillage territorial – focus officines</a:t>
            </a:r>
          </a:p>
        </p:txBody>
      </p:sp>
      <p:sp>
        <p:nvSpPr>
          <p:cNvPr id="5" name="Espace réservé du numéro de diapositive 4">
            <a:extLst>
              <a:ext uri="{FF2B5EF4-FFF2-40B4-BE49-F238E27FC236}">
                <a16:creationId xmlns:a16="http://schemas.microsoft.com/office/drawing/2014/main" id="{BC7EF3D0-F269-6FD6-F1DC-FFA019A509DC}"/>
              </a:ext>
            </a:extLst>
          </p:cNvPr>
          <p:cNvSpPr>
            <a:spLocks noGrp="1"/>
          </p:cNvSpPr>
          <p:nvPr>
            <p:ph type="sldNum" sz="quarter" idx="12"/>
          </p:nvPr>
        </p:nvSpPr>
        <p:spPr/>
        <p:txBody>
          <a:bodyPr/>
          <a:lstStyle/>
          <a:p>
            <a:fld id="{5C090297-71E2-7640-B573-74145193E72A}" type="slidenum">
              <a:rPr lang="fr-FR" smtClean="0"/>
              <a:t>11</a:t>
            </a:fld>
            <a:endParaRPr lang="fr-FR"/>
          </a:p>
        </p:txBody>
      </p:sp>
      <p:pic>
        <p:nvPicPr>
          <p:cNvPr id="4" name="Image 3">
            <a:extLst>
              <a:ext uri="{FF2B5EF4-FFF2-40B4-BE49-F238E27FC236}">
                <a16:creationId xmlns:a16="http://schemas.microsoft.com/office/drawing/2014/main" id="{005622AF-763B-9959-843D-B1F8B7870221}"/>
              </a:ext>
            </a:extLst>
          </p:cNvPr>
          <p:cNvPicPr>
            <a:picLocks noChangeAspect="1"/>
          </p:cNvPicPr>
          <p:nvPr/>
        </p:nvPicPr>
        <p:blipFill>
          <a:blip r:embed="rId2"/>
          <a:stretch>
            <a:fillRect/>
          </a:stretch>
        </p:blipFill>
        <p:spPr>
          <a:xfrm>
            <a:off x="881707" y="1342728"/>
            <a:ext cx="11055893" cy="4696122"/>
          </a:xfrm>
          <a:prstGeom prst="rect">
            <a:avLst/>
          </a:prstGeom>
        </p:spPr>
      </p:pic>
    </p:spTree>
    <p:extLst>
      <p:ext uri="{BB962C8B-B14F-4D97-AF65-F5344CB8AC3E}">
        <p14:creationId xmlns:p14="http://schemas.microsoft.com/office/powerpoint/2010/main" val="1893249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3223D-C8C2-F413-03EB-D623C05BB48B}"/>
            </a:ext>
          </a:extLst>
        </p:cNvPr>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9831D5AB-1156-46E6-9AA8-7F3DC8B7B8DC}"/>
              </a:ext>
            </a:extLst>
          </p:cNvPr>
          <p:cNvSpPr>
            <a:spLocks noGrp="1"/>
          </p:cNvSpPr>
          <p:nvPr>
            <p:ph type="sldNum" sz="quarter" idx="12"/>
          </p:nvPr>
        </p:nvSpPr>
        <p:spPr/>
        <p:txBody>
          <a:bodyPr/>
          <a:lstStyle/>
          <a:p>
            <a:fld id="{5C090297-71E2-7640-B573-74145193E72A}" type="slidenum">
              <a:rPr lang="fr-FR" smtClean="0"/>
              <a:t>12</a:t>
            </a:fld>
            <a:endParaRPr lang="fr-FR"/>
          </a:p>
        </p:txBody>
      </p:sp>
      <p:pic>
        <p:nvPicPr>
          <p:cNvPr id="6" name="Image 5">
            <a:extLst>
              <a:ext uri="{FF2B5EF4-FFF2-40B4-BE49-F238E27FC236}">
                <a16:creationId xmlns:a16="http://schemas.microsoft.com/office/drawing/2014/main" id="{80603D46-A031-911C-B0E0-FCDA86136A21}"/>
              </a:ext>
            </a:extLst>
          </p:cNvPr>
          <p:cNvPicPr>
            <a:picLocks noChangeAspect="1"/>
          </p:cNvPicPr>
          <p:nvPr/>
        </p:nvPicPr>
        <p:blipFill>
          <a:blip r:embed="rId2"/>
          <a:stretch>
            <a:fillRect/>
          </a:stretch>
        </p:blipFill>
        <p:spPr>
          <a:xfrm>
            <a:off x="1554604" y="199100"/>
            <a:ext cx="10193173" cy="6630325"/>
          </a:xfrm>
          <a:prstGeom prst="rect">
            <a:avLst/>
          </a:prstGeom>
        </p:spPr>
      </p:pic>
    </p:spTree>
    <p:extLst>
      <p:ext uri="{BB962C8B-B14F-4D97-AF65-F5344CB8AC3E}">
        <p14:creationId xmlns:p14="http://schemas.microsoft.com/office/powerpoint/2010/main" val="253662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7E4F5-3A9C-1DD1-0E4A-333A193F59A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D2D9B8-88A5-216F-5155-DE0C856800A7}"/>
              </a:ext>
            </a:extLst>
          </p:cNvPr>
          <p:cNvSpPr>
            <a:spLocks noGrp="1"/>
          </p:cNvSpPr>
          <p:nvPr>
            <p:ph type="ctrTitle"/>
          </p:nvPr>
        </p:nvSpPr>
        <p:spPr>
          <a:xfrm>
            <a:off x="2654300" y="2946400"/>
            <a:ext cx="9144000" cy="2006600"/>
          </a:xfrm>
        </p:spPr>
        <p:txBody>
          <a:bodyPr/>
          <a:lstStyle/>
          <a:p>
            <a:r>
              <a:rPr lang="fr-FR" dirty="0"/>
              <a:t>Les missions du pharmacien d’officine</a:t>
            </a:r>
          </a:p>
        </p:txBody>
      </p:sp>
      <p:sp>
        <p:nvSpPr>
          <p:cNvPr id="3" name="Sous-titre 2">
            <a:extLst>
              <a:ext uri="{FF2B5EF4-FFF2-40B4-BE49-F238E27FC236}">
                <a16:creationId xmlns:a16="http://schemas.microsoft.com/office/drawing/2014/main" id="{78C02A90-3063-6966-1A28-25C61AF6837D}"/>
              </a:ext>
            </a:extLst>
          </p:cNvPr>
          <p:cNvSpPr>
            <a:spLocks noGrp="1"/>
          </p:cNvSpPr>
          <p:nvPr>
            <p:ph type="subTitle" idx="1"/>
          </p:nvPr>
        </p:nvSpPr>
        <p:spPr>
          <a:xfrm>
            <a:off x="2654300" y="909638"/>
            <a:ext cx="8013700" cy="1655762"/>
          </a:xfrm>
        </p:spPr>
        <p:txBody>
          <a:bodyPr/>
          <a:lstStyle/>
          <a:p>
            <a:r>
              <a:rPr lang="fr-FR" dirty="0"/>
              <a:t>deuxième partie</a:t>
            </a:r>
          </a:p>
        </p:txBody>
      </p:sp>
      <p:sp>
        <p:nvSpPr>
          <p:cNvPr id="4" name="Espace réservé du numéro de diapositive 3">
            <a:extLst>
              <a:ext uri="{FF2B5EF4-FFF2-40B4-BE49-F238E27FC236}">
                <a16:creationId xmlns:a16="http://schemas.microsoft.com/office/drawing/2014/main" id="{D3D881F8-0F6C-CF84-AE6B-D4267F63FC1A}"/>
              </a:ext>
            </a:extLst>
          </p:cNvPr>
          <p:cNvSpPr>
            <a:spLocks noGrp="1"/>
          </p:cNvSpPr>
          <p:nvPr>
            <p:ph type="sldNum" sz="quarter" idx="12"/>
          </p:nvPr>
        </p:nvSpPr>
        <p:spPr>
          <a:xfrm>
            <a:off x="11582400" y="6552000"/>
            <a:ext cx="459154" cy="365125"/>
          </a:xfrm>
        </p:spPr>
        <p:txBody>
          <a:bodyPr/>
          <a:lstStyle/>
          <a:p>
            <a:fld id="{5C090297-71E2-7640-B573-74145193E72A}" type="slidenum">
              <a:rPr lang="fr-FR" smtClean="0"/>
              <a:pPr/>
              <a:t>13</a:t>
            </a:fld>
            <a:endParaRPr lang="fr-FR" dirty="0"/>
          </a:p>
        </p:txBody>
      </p:sp>
    </p:spTree>
    <p:extLst>
      <p:ext uri="{BB962C8B-B14F-4D97-AF65-F5344CB8AC3E}">
        <p14:creationId xmlns:p14="http://schemas.microsoft.com/office/powerpoint/2010/main" val="245974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03097-CD13-A74C-749B-7AC7C54133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CD088B-E84D-B39A-94F9-90E6E5CEC3C4}"/>
              </a:ext>
            </a:extLst>
          </p:cNvPr>
          <p:cNvSpPr>
            <a:spLocks noGrp="1"/>
          </p:cNvSpPr>
          <p:nvPr>
            <p:ph type="title"/>
          </p:nvPr>
        </p:nvSpPr>
        <p:spPr/>
        <p:txBody>
          <a:bodyPr/>
          <a:lstStyle/>
          <a:p>
            <a:r>
              <a:rPr lang="fr-FR" dirty="0"/>
              <a:t>Missions du pharmacien d’officine</a:t>
            </a:r>
          </a:p>
        </p:txBody>
      </p:sp>
      <p:sp>
        <p:nvSpPr>
          <p:cNvPr id="3" name="Espace réservé du contenu 2">
            <a:extLst>
              <a:ext uri="{FF2B5EF4-FFF2-40B4-BE49-F238E27FC236}">
                <a16:creationId xmlns:a16="http://schemas.microsoft.com/office/drawing/2014/main" id="{D294E1BE-9E10-F3F3-17E8-C30C69B4E80E}"/>
              </a:ext>
            </a:extLst>
          </p:cNvPr>
          <p:cNvSpPr>
            <a:spLocks noGrp="1"/>
          </p:cNvSpPr>
          <p:nvPr>
            <p:ph sz="half" idx="1"/>
          </p:nvPr>
        </p:nvSpPr>
        <p:spPr>
          <a:xfrm>
            <a:off x="1421999" y="1825625"/>
            <a:ext cx="9827025" cy="4351338"/>
          </a:xfrm>
        </p:spPr>
        <p:txBody>
          <a:bodyPr/>
          <a:lstStyle/>
          <a:p>
            <a:pPr marL="342900" indent="-342900" algn="just">
              <a:buFont typeface="Wingdings" panose="05000000000000000000" pitchFamily="2" charset="2"/>
              <a:buChar char="Ø"/>
            </a:pPr>
            <a:r>
              <a:rPr lang="fr-FR" dirty="0">
                <a:solidFill>
                  <a:schemeClr val="accent1"/>
                </a:solidFill>
              </a:rPr>
              <a:t>Définies à l’article L. 5125-1-1 A du code de la santé publique : </a:t>
            </a:r>
          </a:p>
          <a:p>
            <a:r>
              <a:rPr lang="fr-FR" b="0" dirty="0"/>
              <a:t>1° Dispensation et analyse pharmaceutique</a:t>
            </a:r>
          </a:p>
          <a:p>
            <a:r>
              <a:rPr lang="fr-FR" b="0" dirty="0"/>
              <a:t>2° Contribuer aux soins de premier recours ;</a:t>
            </a:r>
          </a:p>
          <a:p>
            <a:pPr algn="just"/>
            <a:r>
              <a:rPr lang="fr-FR" b="0" dirty="0"/>
              <a:t>3° Participer à la coopération entre professionnels de santé ;</a:t>
            </a:r>
          </a:p>
          <a:p>
            <a:pPr algn="just"/>
            <a:r>
              <a:rPr lang="fr-FR" b="0" dirty="0"/>
              <a:t>4° Participer à la mission de service public de la permanence des soins ;</a:t>
            </a:r>
          </a:p>
          <a:p>
            <a:pPr algn="just"/>
            <a:r>
              <a:rPr lang="fr-FR" b="0" dirty="0"/>
              <a:t>5° Concourir aux actions de veille et de protection sanitaire organisées par les autorités de santé ; pharmacovigilance.</a:t>
            </a:r>
          </a:p>
          <a:p>
            <a:pPr algn="just"/>
            <a:r>
              <a:rPr lang="fr-FR" b="0" dirty="0"/>
              <a:t>6° Participer à l'éducation thérapeutique et aux actions d'accompagnement de patients ;</a:t>
            </a:r>
            <a:endParaRPr lang="fr-FR" dirty="0"/>
          </a:p>
        </p:txBody>
      </p:sp>
      <p:sp>
        <p:nvSpPr>
          <p:cNvPr id="5" name="Espace réservé du numéro de diapositive 4">
            <a:extLst>
              <a:ext uri="{FF2B5EF4-FFF2-40B4-BE49-F238E27FC236}">
                <a16:creationId xmlns:a16="http://schemas.microsoft.com/office/drawing/2014/main" id="{EA6C3D50-502E-7014-079F-B194B36E22B1}"/>
              </a:ext>
            </a:extLst>
          </p:cNvPr>
          <p:cNvSpPr>
            <a:spLocks noGrp="1"/>
          </p:cNvSpPr>
          <p:nvPr>
            <p:ph type="sldNum" sz="quarter" idx="12"/>
          </p:nvPr>
        </p:nvSpPr>
        <p:spPr/>
        <p:txBody>
          <a:bodyPr/>
          <a:lstStyle/>
          <a:p>
            <a:fld id="{5C090297-71E2-7640-B573-74145193E72A}" type="slidenum">
              <a:rPr lang="fr-FR" smtClean="0"/>
              <a:t>14</a:t>
            </a:fld>
            <a:endParaRPr lang="fr-FR"/>
          </a:p>
        </p:txBody>
      </p:sp>
    </p:spTree>
    <p:extLst>
      <p:ext uri="{BB962C8B-B14F-4D97-AF65-F5344CB8AC3E}">
        <p14:creationId xmlns:p14="http://schemas.microsoft.com/office/powerpoint/2010/main" val="2658092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318FC-3C7F-F876-20B6-4E02C612B9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AEA3A8-B6BF-E6D0-27D3-1A546D5720F5}"/>
              </a:ext>
            </a:extLst>
          </p:cNvPr>
          <p:cNvSpPr>
            <a:spLocks noGrp="1"/>
          </p:cNvSpPr>
          <p:nvPr>
            <p:ph type="title"/>
          </p:nvPr>
        </p:nvSpPr>
        <p:spPr/>
        <p:txBody>
          <a:bodyPr/>
          <a:lstStyle/>
          <a:p>
            <a:r>
              <a:rPr lang="fr-FR" dirty="0"/>
              <a:t>Missions du pharmacien d’officine</a:t>
            </a:r>
          </a:p>
        </p:txBody>
      </p:sp>
      <p:sp>
        <p:nvSpPr>
          <p:cNvPr id="3" name="Espace réservé du contenu 2">
            <a:extLst>
              <a:ext uri="{FF2B5EF4-FFF2-40B4-BE49-F238E27FC236}">
                <a16:creationId xmlns:a16="http://schemas.microsoft.com/office/drawing/2014/main" id="{AC14B180-F8F7-8934-2DE9-2228CBDF1ECF}"/>
              </a:ext>
            </a:extLst>
          </p:cNvPr>
          <p:cNvSpPr>
            <a:spLocks noGrp="1"/>
          </p:cNvSpPr>
          <p:nvPr>
            <p:ph sz="half" idx="1"/>
          </p:nvPr>
        </p:nvSpPr>
        <p:spPr>
          <a:xfrm>
            <a:off x="1506081" y="1876661"/>
            <a:ext cx="9827025" cy="4351338"/>
          </a:xfrm>
        </p:spPr>
        <p:txBody>
          <a:bodyPr/>
          <a:lstStyle/>
          <a:p>
            <a:pPr marL="342900" indent="-342900" algn="just">
              <a:buFont typeface="Wingdings" panose="05000000000000000000" pitchFamily="2" charset="2"/>
              <a:buChar char="Ø"/>
            </a:pPr>
            <a:r>
              <a:rPr lang="fr-FR" dirty="0">
                <a:solidFill>
                  <a:schemeClr val="accent1"/>
                </a:solidFill>
              </a:rPr>
              <a:t>Définies à l’article L. 5125-1-1 A du code de la santé publique : </a:t>
            </a:r>
          </a:p>
          <a:p>
            <a:pPr algn="just"/>
            <a:r>
              <a:rPr lang="fr-FR" b="0" dirty="0"/>
              <a:t>7° Les pharmaciens peuvent assurer la fonction de pharmacien référent pour un établissement social ou médico-social sans PUI ; </a:t>
            </a:r>
          </a:p>
          <a:p>
            <a:pPr algn="just"/>
            <a:r>
              <a:rPr lang="fr-FR" b="0" dirty="0"/>
              <a:t>8° Être désignés comme correspondants par le patient dans le cadre d'un exercice coordonné au sein des équipes de soins primaires, des CPTS, des maisons et centres de santé. A ce titre, ils peuvent, à la demande du médecin ou avec son accord, renouveler périodiquement des traitements chroniques et ajuster, au besoin, leur posologie ;</a:t>
            </a:r>
          </a:p>
          <a:p>
            <a:pPr algn="just"/>
            <a:r>
              <a:rPr lang="fr-FR" b="0" dirty="0"/>
              <a:t>9° Proposer des conseils et prestations destinés à favoriser l'amélioration ou le maintien de l'état de santé des personnes ;</a:t>
            </a:r>
          </a:p>
          <a:p>
            <a:pPr marL="342900" indent="-342900" algn="just">
              <a:buFont typeface="Wingdings" panose="05000000000000000000" pitchFamily="2" charset="2"/>
              <a:buChar char="Ø"/>
            </a:pPr>
            <a:endParaRPr lang="fr-FR" dirty="0"/>
          </a:p>
        </p:txBody>
      </p:sp>
      <p:sp>
        <p:nvSpPr>
          <p:cNvPr id="5" name="Espace réservé du numéro de diapositive 4">
            <a:extLst>
              <a:ext uri="{FF2B5EF4-FFF2-40B4-BE49-F238E27FC236}">
                <a16:creationId xmlns:a16="http://schemas.microsoft.com/office/drawing/2014/main" id="{70D35A13-F4E0-E74A-0D3C-C894111AAB3E}"/>
              </a:ext>
            </a:extLst>
          </p:cNvPr>
          <p:cNvSpPr>
            <a:spLocks noGrp="1"/>
          </p:cNvSpPr>
          <p:nvPr>
            <p:ph type="sldNum" sz="quarter" idx="12"/>
          </p:nvPr>
        </p:nvSpPr>
        <p:spPr/>
        <p:txBody>
          <a:bodyPr/>
          <a:lstStyle/>
          <a:p>
            <a:fld id="{5C090297-71E2-7640-B573-74145193E72A}" type="slidenum">
              <a:rPr lang="fr-FR" smtClean="0"/>
              <a:t>15</a:t>
            </a:fld>
            <a:endParaRPr lang="fr-FR"/>
          </a:p>
        </p:txBody>
      </p:sp>
    </p:spTree>
    <p:extLst>
      <p:ext uri="{BB962C8B-B14F-4D97-AF65-F5344CB8AC3E}">
        <p14:creationId xmlns:p14="http://schemas.microsoft.com/office/powerpoint/2010/main" val="1885740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F5BC1-CE6F-E37D-948E-DD26F36D29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EC44CB-90C1-2C83-4FC7-2AF4C3E34E38}"/>
              </a:ext>
            </a:extLst>
          </p:cNvPr>
          <p:cNvSpPr>
            <a:spLocks noGrp="1"/>
          </p:cNvSpPr>
          <p:nvPr>
            <p:ph type="title"/>
          </p:nvPr>
        </p:nvSpPr>
        <p:spPr/>
        <p:txBody>
          <a:bodyPr/>
          <a:lstStyle/>
          <a:p>
            <a:r>
              <a:rPr lang="fr-FR" dirty="0"/>
              <a:t>Missions du pharmacien d’officine</a:t>
            </a:r>
          </a:p>
        </p:txBody>
      </p:sp>
      <p:sp>
        <p:nvSpPr>
          <p:cNvPr id="3" name="Espace réservé du contenu 2">
            <a:extLst>
              <a:ext uri="{FF2B5EF4-FFF2-40B4-BE49-F238E27FC236}">
                <a16:creationId xmlns:a16="http://schemas.microsoft.com/office/drawing/2014/main" id="{FAEC5F51-DA5A-A379-541B-F68A61AE93A1}"/>
              </a:ext>
            </a:extLst>
          </p:cNvPr>
          <p:cNvSpPr>
            <a:spLocks noGrp="1"/>
          </p:cNvSpPr>
          <p:nvPr>
            <p:ph sz="half" idx="1"/>
          </p:nvPr>
        </p:nvSpPr>
        <p:spPr>
          <a:xfrm>
            <a:off x="1421999" y="1825625"/>
            <a:ext cx="9827025" cy="4351338"/>
          </a:xfrm>
        </p:spPr>
        <p:txBody>
          <a:bodyPr/>
          <a:lstStyle/>
          <a:p>
            <a:pPr marL="342900" indent="-342900" algn="just">
              <a:buFont typeface="Wingdings" panose="05000000000000000000" pitchFamily="2" charset="2"/>
              <a:buChar char="Ø"/>
            </a:pPr>
            <a:r>
              <a:rPr lang="fr-FR" dirty="0">
                <a:solidFill>
                  <a:schemeClr val="accent1"/>
                </a:solidFill>
              </a:rPr>
              <a:t>Définies à l’article L. 5125-1-1 A du code de la santé publique : </a:t>
            </a:r>
          </a:p>
          <a:p>
            <a:pPr algn="just"/>
            <a:r>
              <a:rPr lang="fr-FR" b="0" dirty="0"/>
              <a:t>10° Dans le cadre de protocoles inscrits dans le cadre d'un exercice coordonné, délivrer des médicaments pour certaines pathologies (protocoles de coopération).</a:t>
            </a:r>
          </a:p>
          <a:p>
            <a:pPr algn="just"/>
            <a:r>
              <a:rPr lang="fr-FR" b="0" dirty="0"/>
              <a:t>11° Les nouvelles missions : </a:t>
            </a:r>
          </a:p>
          <a:p>
            <a:pPr algn="just"/>
            <a:r>
              <a:rPr lang="fr-FR" b="0" dirty="0"/>
              <a:t>a) Prescrire et administrer certains vaccins ;</a:t>
            </a:r>
          </a:p>
          <a:p>
            <a:pPr algn="just"/>
            <a:r>
              <a:rPr lang="fr-FR" b="0" dirty="0"/>
              <a:t>b) Délivrer sans ordonnance certains médicaments, après réalisation d'un test (angine, cystite) ;</a:t>
            </a:r>
          </a:p>
          <a:p>
            <a:pPr algn="just"/>
            <a:r>
              <a:rPr lang="fr-FR" b="0" dirty="0"/>
              <a:t>c) Mesurer la pression artérielle de patients dans une démarche de prévention des risques cardio-neuro-vasculaires ;</a:t>
            </a:r>
          </a:p>
        </p:txBody>
      </p:sp>
      <p:sp>
        <p:nvSpPr>
          <p:cNvPr id="5" name="Espace réservé du numéro de diapositive 4">
            <a:extLst>
              <a:ext uri="{FF2B5EF4-FFF2-40B4-BE49-F238E27FC236}">
                <a16:creationId xmlns:a16="http://schemas.microsoft.com/office/drawing/2014/main" id="{1B7265C7-6717-D2BF-C4F1-A6A14A193BDC}"/>
              </a:ext>
            </a:extLst>
          </p:cNvPr>
          <p:cNvSpPr>
            <a:spLocks noGrp="1"/>
          </p:cNvSpPr>
          <p:nvPr>
            <p:ph type="sldNum" sz="quarter" idx="12"/>
          </p:nvPr>
        </p:nvSpPr>
        <p:spPr/>
        <p:txBody>
          <a:bodyPr/>
          <a:lstStyle/>
          <a:p>
            <a:fld id="{5C090297-71E2-7640-B573-74145193E72A}" type="slidenum">
              <a:rPr lang="fr-FR" smtClean="0"/>
              <a:t>16</a:t>
            </a:fld>
            <a:endParaRPr lang="fr-FR"/>
          </a:p>
        </p:txBody>
      </p:sp>
    </p:spTree>
    <p:extLst>
      <p:ext uri="{BB962C8B-B14F-4D97-AF65-F5344CB8AC3E}">
        <p14:creationId xmlns:p14="http://schemas.microsoft.com/office/powerpoint/2010/main" val="3805560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A717E-0E38-BB38-FAA5-C79FCB192F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A9E034-1140-D6DC-489E-38BFB2CE6B44}"/>
              </a:ext>
            </a:extLst>
          </p:cNvPr>
          <p:cNvSpPr>
            <a:spLocks noGrp="1"/>
          </p:cNvSpPr>
          <p:nvPr>
            <p:ph type="title"/>
          </p:nvPr>
        </p:nvSpPr>
        <p:spPr/>
        <p:txBody>
          <a:bodyPr/>
          <a:lstStyle/>
          <a:p>
            <a:r>
              <a:rPr lang="fr-FR" dirty="0"/>
              <a:t>Missions du pharmacien d’officine</a:t>
            </a:r>
          </a:p>
        </p:txBody>
      </p:sp>
      <p:sp>
        <p:nvSpPr>
          <p:cNvPr id="3" name="Espace réservé du contenu 2">
            <a:extLst>
              <a:ext uri="{FF2B5EF4-FFF2-40B4-BE49-F238E27FC236}">
                <a16:creationId xmlns:a16="http://schemas.microsoft.com/office/drawing/2014/main" id="{76B78513-085B-097F-F521-5AC090057632}"/>
              </a:ext>
            </a:extLst>
          </p:cNvPr>
          <p:cNvSpPr>
            <a:spLocks noGrp="1"/>
          </p:cNvSpPr>
          <p:nvPr>
            <p:ph sz="half" idx="1"/>
          </p:nvPr>
        </p:nvSpPr>
        <p:spPr>
          <a:xfrm>
            <a:off x="1421999" y="1825625"/>
            <a:ext cx="9827025" cy="4351338"/>
          </a:xfrm>
        </p:spPr>
        <p:txBody>
          <a:bodyPr/>
          <a:lstStyle/>
          <a:p>
            <a:pPr algn="just"/>
            <a:r>
              <a:rPr lang="fr-FR" dirty="0">
                <a:solidFill>
                  <a:schemeClr val="accent1"/>
                </a:solidFill>
              </a:rPr>
              <a:t>Un décret du 3 octobre 2018 précise les conseils et les prestations pouvant être proposés par les pharmaciens officinaux dans le but de favoriser l'amélioration ou le maintien de l'état de santé des personnes, dont :</a:t>
            </a:r>
          </a:p>
          <a:p>
            <a:pPr algn="just"/>
            <a:r>
              <a:rPr lang="fr-FR" dirty="0">
                <a:solidFill>
                  <a:schemeClr val="accent1"/>
                </a:solidFill>
              </a:rPr>
              <a:t>- la mise en place d’actions de prévention et de promotion de la santé parmi les domaines d'action prioritaires de la stratégie nationale de santé,</a:t>
            </a:r>
          </a:p>
          <a:p>
            <a:pPr algn="just"/>
            <a:r>
              <a:rPr lang="fr-FR" dirty="0">
                <a:solidFill>
                  <a:schemeClr val="accent1"/>
                </a:solidFill>
              </a:rPr>
              <a:t>- la participation au dépistage des maladies infectieuses et non transmissibles,</a:t>
            </a:r>
          </a:p>
          <a:p>
            <a:pPr algn="just"/>
            <a:r>
              <a:rPr lang="fr-FR" dirty="0">
                <a:solidFill>
                  <a:schemeClr val="accent1"/>
                </a:solidFill>
              </a:rPr>
              <a:t>- la réalisation d’actions de suivi et d'accompagnement pharmaceutique.</a:t>
            </a:r>
          </a:p>
        </p:txBody>
      </p:sp>
      <p:sp>
        <p:nvSpPr>
          <p:cNvPr id="5" name="Espace réservé du numéro de diapositive 4">
            <a:extLst>
              <a:ext uri="{FF2B5EF4-FFF2-40B4-BE49-F238E27FC236}">
                <a16:creationId xmlns:a16="http://schemas.microsoft.com/office/drawing/2014/main" id="{DB903332-B3E5-EB6F-613F-21A9735EAEA5}"/>
              </a:ext>
            </a:extLst>
          </p:cNvPr>
          <p:cNvSpPr>
            <a:spLocks noGrp="1"/>
          </p:cNvSpPr>
          <p:nvPr>
            <p:ph type="sldNum" sz="quarter" idx="12"/>
          </p:nvPr>
        </p:nvSpPr>
        <p:spPr/>
        <p:txBody>
          <a:bodyPr/>
          <a:lstStyle/>
          <a:p>
            <a:fld id="{5C090297-71E2-7640-B573-74145193E72A}" type="slidenum">
              <a:rPr lang="fr-FR" smtClean="0"/>
              <a:t>17</a:t>
            </a:fld>
            <a:endParaRPr lang="fr-FR"/>
          </a:p>
        </p:txBody>
      </p:sp>
    </p:spTree>
    <p:extLst>
      <p:ext uri="{BB962C8B-B14F-4D97-AF65-F5344CB8AC3E}">
        <p14:creationId xmlns:p14="http://schemas.microsoft.com/office/powerpoint/2010/main" val="3520542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19B4A-5C5F-95F4-BCA5-1A88555E05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38B184-914B-09D0-3068-6AC8E779E4EF}"/>
              </a:ext>
            </a:extLst>
          </p:cNvPr>
          <p:cNvSpPr>
            <a:spLocks noGrp="1"/>
          </p:cNvSpPr>
          <p:nvPr>
            <p:ph type="title"/>
          </p:nvPr>
        </p:nvSpPr>
        <p:spPr/>
        <p:txBody>
          <a:bodyPr/>
          <a:lstStyle/>
          <a:p>
            <a:r>
              <a:rPr lang="fr-FR" dirty="0"/>
              <a:t>Missions du pharmacien d’officine</a:t>
            </a:r>
          </a:p>
        </p:txBody>
      </p:sp>
      <p:sp>
        <p:nvSpPr>
          <p:cNvPr id="3" name="Espace réservé du contenu 2">
            <a:extLst>
              <a:ext uri="{FF2B5EF4-FFF2-40B4-BE49-F238E27FC236}">
                <a16:creationId xmlns:a16="http://schemas.microsoft.com/office/drawing/2014/main" id="{C5F22F73-1A96-2046-59DE-2E38D87F9114}"/>
              </a:ext>
            </a:extLst>
          </p:cNvPr>
          <p:cNvSpPr>
            <a:spLocks noGrp="1"/>
          </p:cNvSpPr>
          <p:nvPr>
            <p:ph sz="half" idx="1"/>
          </p:nvPr>
        </p:nvSpPr>
        <p:spPr>
          <a:xfrm>
            <a:off x="1421999" y="1825625"/>
            <a:ext cx="9827025" cy="4351338"/>
          </a:xfrm>
        </p:spPr>
        <p:txBody>
          <a:bodyPr/>
          <a:lstStyle/>
          <a:p>
            <a:pPr algn="just"/>
            <a:r>
              <a:rPr lang="fr-FR" dirty="0">
                <a:solidFill>
                  <a:schemeClr val="accent1"/>
                </a:solidFill>
              </a:rPr>
              <a:t>Entretiens pharmaceutiques - les pharmaciens d’officine peuvent accompagner : </a:t>
            </a:r>
          </a:p>
          <a:p>
            <a:pPr marL="342900" indent="-342900" algn="just">
              <a:buFont typeface="Arial" panose="020B0604020202020204" pitchFamily="34" charset="0"/>
              <a:buChar char="•"/>
            </a:pPr>
            <a:r>
              <a:rPr lang="fr-FR" dirty="0">
                <a:solidFill>
                  <a:schemeClr val="accent1"/>
                </a:solidFill>
              </a:rPr>
              <a:t>les patients sous anticoagulants oraux, </a:t>
            </a:r>
          </a:p>
          <a:p>
            <a:pPr marL="342900" indent="-342900" algn="just">
              <a:buFont typeface="Arial" panose="020B0604020202020204" pitchFamily="34" charset="0"/>
              <a:buChar char="•"/>
            </a:pPr>
            <a:r>
              <a:rPr lang="fr-FR" dirty="0">
                <a:solidFill>
                  <a:schemeClr val="accent1"/>
                </a:solidFill>
              </a:rPr>
              <a:t>les patients asthmatiques traités par corticoïdes inhalés, </a:t>
            </a:r>
          </a:p>
          <a:p>
            <a:pPr marL="342900" indent="-342900" algn="just">
              <a:buFont typeface="Arial" panose="020B0604020202020204" pitchFamily="34" charset="0"/>
              <a:buChar char="•"/>
            </a:pPr>
            <a:r>
              <a:rPr lang="fr-FR" dirty="0">
                <a:solidFill>
                  <a:schemeClr val="accent1"/>
                </a:solidFill>
              </a:rPr>
              <a:t>les personnes âgées </a:t>
            </a:r>
            <a:r>
              <a:rPr lang="fr-FR" dirty="0" err="1">
                <a:solidFill>
                  <a:schemeClr val="accent1"/>
                </a:solidFill>
              </a:rPr>
              <a:t>polymédiquées</a:t>
            </a:r>
            <a:r>
              <a:rPr lang="fr-FR" dirty="0">
                <a:solidFill>
                  <a:schemeClr val="accent1"/>
                </a:solidFill>
              </a:rPr>
              <a:t>,</a:t>
            </a:r>
          </a:p>
          <a:p>
            <a:pPr marL="342900" indent="-342900" algn="just">
              <a:buFont typeface="Arial" panose="020B0604020202020204" pitchFamily="34" charset="0"/>
              <a:buChar char="•"/>
            </a:pPr>
            <a:r>
              <a:rPr lang="fr-FR" dirty="0">
                <a:solidFill>
                  <a:schemeClr val="accent1"/>
                </a:solidFill>
              </a:rPr>
              <a:t>les patients sous anticancéreux oraux. </a:t>
            </a:r>
          </a:p>
        </p:txBody>
      </p:sp>
      <p:sp>
        <p:nvSpPr>
          <p:cNvPr id="5" name="Espace réservé du numéro de diapositive 4">
            <a:extLst>
              <a:ext uri="{FF2B5EF4-FFF2-40B4-BE49-F238E27FC236}">
                <a16:creationId xmlns:a16="http://schemas.microsoft.com/office/drawing/2014/main" id="{34229C33-1829-71E0-35CF-18F8165FCAF5}"/>
              </a:ext>
            </a:extLst>
          </p:cNvPr>
          <p:cNvSpPr>
            <a:spLocks noGrp="1"/>
          </p:cNvSpPr>
          <p:nvPr>
            <p:ph type="sldNum" sz="quarter" idx="12"/>
          </p:nvPr>
        </p:nvSpPr>
        <p:spPr/>
        <p:txBody>
          <a:bodyPr/>
          <a:lstStyle/>
          <a:p>
            <a:fld id="{5C090297-71E2-7640-B573-74145193E72A}" type="slidenum">
              <a:rPr lang="fr-FR" smtClean="0"/>
              <a:t>18</a:t>
            </a:fld>
            <a:endParaRPr lang="fr-FR"/>
          </a:p>
        </p:txBody>
      </p:sp>
    </p:spTree>
    <p:extLst>
      <p:ext uri="{BB962C8B-B14F-4D97-AF65-F5344CB8AC3E}">
        <p14:creationId xmlns:p14="http://schemas.microsoft.com/office/powerpoint/2010/main" val="4268573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0E9F3-6212-F042-407C-190A1211EB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2807CF0-47B5-311D-01AB-3CCA5655F7BB}"/>
              </a:ext>
            </a:extLst>
          </p:cNvPr>
          <p:cNvSpPr>
            <a:spLocks noGrp="1"/>
          </p:cNvSpPr>
          <p:nvPr>
            <p:ph type="title"/>
          </p:nvPr>
        </p:nvSpPr>
        <p:spPr/>
        <p:txBody>
          <a:bodyPr/>
          <a:lstStyle/>
          <a:p>
            <a:r>
              <a:rPr lang="fr-FR" dirty="0"/>
              <a:t>Missions du pharmacien d’officine</a:t>
            </a:r>
          </a:p>
        </p:txBody>
      </p:sp>
      <p:sp>
        <p:nvSpPr>
          <p:cNvPr id="3" name="Espace réservé du contenu 2">
            <a:extLst>
              <a:ext uri="{FF2B5EF4-FFF2-40B4-BE49-F238E27FC236}">
                <a16:creationId xmlns:a16="http://schemas.microsoft.com/office/drawing/2014/main" id="{91D860F7-4084-ED36-5B0E-7C95E1EC633C}"/>
              </a:ext>
            </a:extLst>
          </p:cNvPr>
          <p:cNvSpPr>
            <a:spLocks noGrp="1"/>
          </p:cNvSpPr>
          <p:nvPr>
            <p:ph sz="half" idx="1"/>
          </p:nvPr>
        </p:nvSpPr>
        <p:spPr>
          <a:xfrm>
            <a:off x="1421999" y="1825625"/>
            <a:ext cx="9827025" cy="4351338"/>
          </a:xfrm>
        </p:spPr>
        <p:txBody>
          <a:bodyPr/>
          <a:lstStyle/>
          <a:p>
            <a:pPr algn="just"/>
            <a:r>
              <a:rPr lang="fr-FR" sz="1800" dirty="0">
                <a:solidFill>
                  <a:schemeClr val="accent1"/>
                </a:solidFill>
              </a:rPr>
              <a:t>Education à la santé et éducation thérapeutique du patient : le pharmacien peut : </a:t>
            </a:r>
          </a:p>
          <a:p>
            <a:pPr marL="285750" indent="-285750" algn="just">
              <a:buFont typeface="Arial" panose="020B0604020202020204" pitchFamily="34" charset="0"/>
              <a:buChar char="•"/>
            </a:pPr>
            <a:r>
              <a:rPr lang="fr-FR" sz="1800" dirty="0">
                <a:solidFill>
                  <a:schemeClr val="accent1"/>
                </a:solidFill>
              </a:rPr>
              <a:t>Sensibiliser et informer le public, promouvoir la prévention et le dépistage ;</a:t>
            </a:r>
          </a:p>
          <a:p>
            <a:pPr marL="285750" indent="-285750" algn="just">
              <a:buFont typeface="Arial" panose="020B0604020202020204" pitchFamily="34" charset="0"/>
              <a:buChar char="•"/>
            </a:pPr>
            <a:r>
              <a:rPr lang="fr-FR" sz="1800" dirty="0">
                <a:solidFill>
                  <a:schemeClr val="accent1"/>
                </a:solidFill>
              </a:rPr>
              <a:t>Prescrire et administrer certains vaccins (nouvelle mission) ;</a:t>
            </a:r>
          </a:p>
          <a:p>
            <a:pPr marL="285750" indent="-285750" algn="just">
              <a:buFont typeface="Arial" panose="020B0604020202020204" pitchFamily="34" charset="0"/>
              <a:buChar char="•"/>
            </a:pPr>
            <a:r>
              <a:rPr lang="fr-FR" sz="1800" dirty="0">
                <a:solidFill>
                  <a:schemeClr val="accent1"/>
                </a:solidFill>
              </a:rPr>
              <a:t>Aider le patient à la compréhension de sa maladie et de ses traitements ;</a:t>
            </a:r>
          </a:p>
          <a:p>
            <a:pPr marL="285750" indent="-285750" algn="just">
              <a:buFont typeface="Arial" panose="020B0604020202020204" pitchFamily="34" charset="0"/>
              <a:buChar char="•"/>
            </a:pPr>
            <a:r>
              <a:rPr lang="fr-FR" sz="1800" dirty="0">
                <a:solidFill>
                  <a:schemeClr val="accent1"/>
                </a:solidFill>
              </a:rPr>
              <a:t>Promouvoir le bon usage du médicament ;</a:t>
            </a:r>
          </a:p>
          <a:p>
            <a:pPr marL="285750" indent="-285750" algn="just">
              <a:buFont typeface="Arial" panose="020B0604020202020204" pitchFamily="34" charset="0"/>
              <a:buChar char="•"/>
            </a:pPr>
            <a:r>
              <a:rPr lang="fr-FR" sz="1800" dirty="0">
                <a:solidFill>
                  <a:schemeClr val="accent1"/>
                </a:solidFill>
              </a:rPr>
              <a:t>Apprendre et renforcer les techniques particulières de prise de certains médicaments ;</a:t>
            </a:r>
          </a:p>
          <a:p>
            <a:pPr marL="285750" indent="-285750" algn="just">
              <a:buFont typeface="Arial" panose="020B0604020202020204" pitchFamily="34" charset="0"/>
              <a:buChar char="•"/>
            </a:pPr>
            <a:r>
              <a:rPr lang="fr-FR" sz="1800" dirty="0">
                <a:solidFill>
                  <a:schemeClr val="accent1"/>
                </a:solidFill>
              </a:rPr>
              <a:t>Aider le patient à l’apprentissage de l’autosurveillance ;</a:t>
            </a:r>
          </a:p>
          <a:p>
            <a:pPr marL="285750" indent="-285750" algn="just">
              <a:buFont typeface="Arial" panose="020B0604020202020204" pitchFamily="34" charset="0"/>
              <a:buChar char="•"/>
            </a:pPr>
            <a:r>
              <a:rPr lang="fr-FR" sz="1800" dirty="0">
                <a:solidFill>
                  <a:schemeClr val="accent1"/>
                </a:solidFill>
              </a:rPr>
              <a:t>Soutenir et accompagner les patients.</a:t>
            </a:r>
          </a:p>
        </p:txBody>
      </p:sp>
      <p:sp>
        <p:nvSpPr>
          <p:cNvPr id="5" name="Espace réservé du numéro de diapositive 4">
            <a:extLst>
              <a:ext uri="{FF2B5EF4-FFF2-40B4-BE49-F238E27FC236}">
                <a16:creationId xmlns:a16="http://schemas.microsoft.com/office/drawing/2014/main" id="{9413801F-22DE-704B-229E-ED25C69B33BD}"/>
              </a:ext>
            </a:extLst>
          </p:cNvPr>
          <p:cNvSpPr>
            <a:spLocks noGrp="1"/>
          </p:cNvSpPr>
          <p:nvPr>
            <p:ph type="sldNum" sz="quarter" idx="12"/>
          </p:nvPr>
        </p:nvSpPr>
        <p:spPr/>
        <p:txBody>
          <a:bodyPr/>
          <a:lstStyle/>
          <a:p>
            <a:fld id="{5C090297-71E2-7640-B573-74145193E72A}" type="slidenum">
              <a:rPr lang="fr-FR" smtClean="0"/>
              <a:t>19</a:t>
            </a:fld>
            <a:endParaRPr lang="fr-FR"/>
          </a:p>
        </p:txBody>
      </p:sp>
    </p:spTree>
    <p:extLst>
      <p:ext uri="{BB962C8B-B14F-4D97-AF65-F5344CB8AC3E}">
        <p14:creationId xmlns:p14="http://schemas.microsoft.com/office/powerpoint/2010/main" val="2489947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4B288-8501-4F8A-1C53-30D47499D3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31E5D6-A253-12E8-050D-5FF92E0B7A76}"/>
              </a:ext>
            </a:extLst>
          </p:cNvPr>
          <p:cNvSpPr>
            <a:spLocks noGrp="1"/>
          </p:cNvSpPr>
          <p:nvPr>
            <p:ph type="title"/>
          </p:nvPr>
        </p:nvSpPr>
        <p:spPr/>
        <p:txBody>
          <a:bodyPr/>
          <a:lstStyle/>
          <a:p>
            <a:r>
              <a:rPr lang="fr-FR" dirty="0"/>
              <a:t>Missions du pharmacien d’officine</a:t>
            </a:r>
          </a:p>
        </p:txBody>
      </p:sp>
      <p:sp>
        <p:nvSpPr>
          <p:cNvPr id="3" name="Espace réservé du contenu 2">
            <a:extLst>
              <a:ext uri="{FF2B5EF4-FFF2-40B4-BE49-F238E27FC236}">
                <a16:creationId xmlns:a16="http://schemas.microsoft.com/office/drawing/2014/main" id="{8FEA4EDC-22E0-747C-6C0B-9B3461F161EA}"/>
              </a:ext>
            </a:extLst>
          </p:cNvPr>
          <p:cNvSpPr>
            <a:spLocks noGrp="1"/>
          </p:cNvSpPr>
          <p:nvPr>
            <p:ph sz="half" idx="1"/>
          </p:nvPr>
        </p:nvSpPr>
        <p:spPr>
          <a:xfrm>
            <a:off x="1421999" y="1825625"/>
            <a:ext cx="9827025" cy="4351338"/>
          </a:xfrm>
        </p:spPr>
        <p:txBody>
          <a:bodyPr/>
          <a:lstStyle/>
          <a:p>
            <a:pPr algn="just"/>
            <a:r>
              <a:rPr lang="fr-FR" sz="1800" dirty="0">
                <a:solidFill>
                  <a:schemeClr val="accent1"/>
                </a:solidFill>
              </a:rPr>
              <a:t>Les pharmaciens disposent de nombreux atouts pour intervenir dans l’éducation pour la santé et l’éducation thérapeutique du patient : </a:t>
            </a:r>
          </a:p>
          <a:p>
            <a:pPr marL="342900" indent="-342900" algn="just">
              <a:buFont typeface="Arial" panose="020B0604020202020204" pitchFamily="34" charset="0"/>
              <a:buChar char="•"/>
            </a:pPr>
            <a:r>
              <a:rPr lang="fr-FR" sz="1800" dirty="0">
                <a:solidFill>
                  <a:schemeClr val="accent1"/>
                </a:solidFill>
              </a:rPr>
              <a:t>leur proximité géographique (plus de 22 000 pharmacies sur l’ensemble du territoire) ;</a:t>
            </a:r>
          </a:p>
          <a:p>
            <a:pPr marL="342900" indent="-342900" algn="just">
              <a:buFont typeface="Arial" panose="020B0604020202020204" pitchFamily="34" charset="0"/>
              <a:buChar char="•"/>
            </a:pPr>
            <a:r>
              <a:rPr lang="fr-FR" sz="1800" dirty="0">
                <a:solidFill>
                  <a:schemeClr val="accent1"/>
                </a:solidFill>
              </a:rPr>
              <a:t>leur accessibilité et leur disponibilité sur de longues plages horaires ;</a:t>
            </a:r>
          </a:p>
          <a:p>
            <a:pPr marL="342900" indent="-342900" algn="just">
              <a:buFont typeface="Arial" panose="020B0604020202020204" pitchFamily="34" charset="0"/>
              <a:buChar char="•"/>
            </a:pPr>
            <a:r>
              <a:rPr lang="fr-FR" sz="1800" dirty="0">
                <a:solidFill>
                  <a:schemeClr val="accent1"/>
                </a:solidFill>
              </a:rPr>
              <a:t>leurs contacts fréquents avec le public : 4 millions de personnes franchissent chaque jour les portes des officines ;</a:t>
            </a:r>
          </a:p>
          <a:p>
            <a:pPr marL="342900" indent="-342900" algn="just">
              <a:buFont typeface="Arial" panose="020B0604020202020204" pitchFamily="34" charset="0"/>
              <a:buChar char="•"/>
            </a:pPr>
            <a:r>
              <a:rPr lang="fr-FR" sz="1800" dirty="0">
                <a:solidFill>
                  <a:schemeClr val="accent1"/>
                </a:solidFill>
              </a:rPr>
              <a:t>leur connaissance globale du patient (contexte familial et socioprofessionnel, contact avec l’entourage, historique médicamenteux…) ;</a:t>
            </a:r>
          </a:p>
          <a:p>
            <a:pPr marL="342900" indent="-342900" algn="just">
              <a:buFont typeface="Arial" panose="020B0604020202020204" pitchFamily="34" charset="0"/>
              <a:buChar char="•"/>
            </a:pPr>
            <a:r>
              <a:rPr lang="fr-FR" sz="1800" dirty="0">
                <a:solidFill>
                  <a:schemeClr val="accent1"/>
                </a:solidFill>
              </a:rPr>
              <a:t>une relation de confiance instaurée avec le patient ;</a:t>
            </a:r>
          </a:p>
          <a:p>
            <a:pPr marL="342900" indent="-342900" algn="just">
              <a:buFont typeface="Arial" panose="020B0604020202020204" pitchFamily="34" charset="0"/>
              <a:buChar char="•"/>
            </a:pPr>
            <a:r>
              <a:rPr lang="fr-FR" sz="1800" dirty="0">
                <a:solidFill>
                  <a:schemeClr val="accent1"/>
                </a:solidFill>
              </a:rPr>
              <a:t>leur crédibilité auprès du public en tant que professionnel de santé ;</a:t>
            </a:r>
          </a:p>
          <a:p>
            <a:pPr marL="342900" indent="-342900" algn="just">
              <a:buFont typeface="Arial" panose="020B0604020202020204" pitchFamily="34" charset="0"/>
              <a:buChar char="•"/>
            </a:pPr>
            <a:r>
              <a:rPr lang="fr-FR" sz="1800" dirty="0">
                <a:solidFill>
                  <a:schemeClr val="accent1"/>
                </a:solidFill>
              </a:rPr>
              <a:t>leur formation à la fois scientifique et professionnelle.</a:t>
            </a:r>
          </a:p>
        </p:txBody>
      </p:sp>
      <p:sp>
        <p:nvSpPr>
          <p:cNvPr id="5" name="Espace réservé du numéro de diapositive 4">
            <a:extLst>
              <a:ext uri="{FF2B5EF4-FFF2-40B4-BE49-F238E27FC236}">
                <a16:creationId xmlns:a16="http://schemas.microsoft.com/office/drawing/2014/main" id="{F70DDABA-5AC5-8A13-6234-F7AAEA101442}"/>
              </a:ext>
            </a:extLst>
          </p:cNvPr>
          <p:cNvSpPr>
            <a:spLocks noGrp="1"/>
          </p:cNvSpPr>
          <p:nvPr>
            <p:ph type="sldNum" sz="quarter" idx="12"/>
          </p:nvPr>
        </p:nvSpPr>
        <p:spPr/>
        <p:txBody>
          <a:bodyPr/>
          <a:lstStyle/>
          <a:p>
            <a:fld id="{5C090297-71E2-7640-B573-74145193E72A}" type="slidenum">
              <a:rPr lang="fr-FR" smtClean="0"/>
              <a:t>20</a:t>
            </a:fld>
            <a:endParaRPr lang="fr-FR"/>
          </a:p>
        </p:txBody>
      </p:sp>
    </p:spTree>
    <p:extLst>
      <p:ext uri="{BB962C8B-B14F-4D97-AF65-F5344CB8AC3E}">
        <p14:creationId xmlns:p14="http://schemas.microsoft.com/office/powerpoint/2010/main" val="3632787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CBE6D-2DFA-93FA-68E9-EC2F68A5D8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640820-E300-9841-9335-909C5B93F135}"/>
              </a:ext>
            </a:extLst>
          </p:cNvPr>
          <p:cNvSpPr>
            <a:spLocks noGrp="1"/>
          </p:cNvSpPr>
          <p:nvPr>
            <p:ph type="ctrTitle"/>
          </p:nvPr>
        </p:nvSpPr>
        <p:spPr>
          <a:xfrm>
            <a:off x="2654300" y="2946400"/>
            <a:ext cx="9144000" cy="2006600"/>
          </a:xfrm>
        </p:spPr>
        <p:txBody>
          <a:bodyPr/>
          <a:lstStyle/>
          <a:p>
            <a:r>
              <a:rPr lang="fr-FR" dirty="0"/>
              <a:t>Le pharmacien d’officine et l’industrie pharmaceutique</a:t>
            </a:r>
          </a:p>
        </p:txBody>
      </p:sp>
      <p:sp>
        <p:nvSpPr>
          <p:cNvPr id="3" name="Sous-titre 2">
            <a:extLst>
              <a:ext uri="{FF2B5EF4-FFF2-40B4-BE49-F238E27FC236}">
                <a16:creationId xmlns:a16="http://schemas.microsoft.com/office/drawing/2014/main" id="{5DB26877-35AF-4C14-A678-E6B6E22D931F}"/>
              </a:ext>
            </a:extLst>
          </p:cNvPr>
          <p:cNvSpPr>
            <a:spLocks noGrp="1"/>
          </p:cNvSpPr>
          <p:nvPr>
            <p:ph type="subTitle" idx="1"/>
          </p:nvPr>
        </p:nvSpPr>
        <p:spPr>
          <a:xfrm>
            <a:off x="2654300" y="909638"/>
            <a:ext cx="8013700" cy="1655762"/>
          </a:xfrm>
        </p:spPr>
        <p:txBody>
          <a:bodyPr/>
          <a:lstStyle/>
          <a:p>
            <a:r>
              <a:rPr lang="fr-FR" dirty="0"/>
              <a:t>troisième partie</a:t>
            </a:r>
          </a:p>
        </p:txBody>
      </p:sp>
      <p:sp>
        <p:nvSpPr>
          <p:cNvPr id="4" name="Espace réservé du numéro de diapositive 3">
            <a:extLst>
              <a:ext uri="{FF2B5EF4-FFF2-40B4-BE49-F238E27FC236}">
                <a16:creationId xmlns:a16="http://schemas.microsoft.com/office/drawing/2014/main" id="{E94AACD4-3927-3C84-2DAD-A3BCC146C975}"/>
              </a:ext>
            </a:extLst>
          </p:cNvPr>
          <p:cNvSpPr>
            <a:spLocks noGrp="1"/>
          </p:cNvSpPr>
          <p:nvPr>
            <p:ph type="sldNum" sz="quarter" idx="12"/>
          </p:nvPr>
        </p:nvSpPr>
        <p:spPr>
          <a:xfrm>
            <a:off x="11582400" y="6552000"/>
            <a:ext cx="459154" cy="365125"/>
          </a:xfrm>
        </p:spPr>
        <p:txBody>
          <a:bodyPr/>
          <a:lstStyle/>
          <a:p>
            <a:fld id="{5C090297-71E2-7640-B573-74145193E72A}" type="slidenum">
              <a:rPr lang="fr-FR" smtClean="0"/>
              <a:pPr/>
              <a:t>21</a:t>
            </a:fld>
            <a:endParaRPr lang="fr-FR" dirty="0"/>
          </a:p>
        </p:txBody>
      </p:sp>
    </p:spTree>
    <p:extLst>
      <p:ext uri="{BB962C8B-B14F-4D97-AF65-F5344CB8AC3E}">
        <p14:creationId xmlns:p14="http://schemas.microsoft.com/office/powerpoint/2010/main" val="711616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5A31-2651-B125-0599-CC66AAC751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3B3E93-D159-D81B-0EC1-984ADE8ACF6C}"/>
              </a:ext>
            </a:extLst>
          </p:cNvPr>
          <p:cNvSpPr>
            <a:spLocks noGrp="1"/>
          </p:cNvSpPr>
          <p:nvPr>
            <p:ph type="title"/>
          </p:nvPr>
        </p:nvSpPr>
        <p:spPr/>
        <p:txBody>
          <a:bodyPr/>
          <a:lstStyle/>
          <a:p>
            <a:r>
              <a:rPr lang="fr-FR" dirty="0"/>
              <a:t>Rapports avec l’industrie pharmaceutique</a:t>
            </a:r>
          </a:p>
        </p:txBody>
      </p:sp>
      <p:sp>
        <p:nvSpPr>
          <p:cNvPr id="3" name="Espace réservé du contenu 2">
            <a:extLst>
              <a:ext uri="{FF2B5EF4-FFF2-40B4-BE49-F238E27FC236}">
                <a16:creationId xmlns:a16="http://schemas.microsoft.com/office/drawing/2014/main" id="{81FD012E-F91A-C8D2-B84D-5D328F9C9E7F}"/>
              </a:ext>
            </a:extLst>
          </p:cNvPr>
          <p:cNvSpPr>
            <a:spLocks noGrp="1"/>
          </p:cNvSpPr>
          <p:nvPr>
            <p:ph sz="half" idx="1"/>
          </p:nvPr>
        </p:nvSpPr>
        <p:spPr>
          <a:xfrm>
            <a:off x="1421999" y="1825625"/>
            <a:ext cx="9827025" cy="4351338"/>
          </a:xfrm>
        </p:spPr>
        <p:txBody>
          <a:bodyPr/>
          <a:lstStyle/>
          <a:p>
            <a:pPr marL="285750" indent="-285750" algn="just">
              <a:buFont typeface="Wingdings" panose="05000000000000000000" pitchFamily="2" charset="2"/>
              <a:buChar char="Ø"/>
            </a:pPr>
            <a:r>
              <a:rPr lang="fr-FR" dirty="0">
                <a:solidFill>
                  <a:schemeClr val="accent1"/>
                </a:solidFill>
              </a:rPr>
              <a:t>Environ 95 % des achats de médicaments se font via le grossiste-répartiteur : les rapports avec l’industrie pharmaceutique sont relativement faibles. </a:t>
            </a:r>
          </a:p>
          <a:p>
            <a:pPr marL="285750" indent="-285750" algn="just">
              <a:buFont typeface="Wingdings" panose="05000000000000000000" pitchFamily="2" charset="2"/>
              <a:buChar char="Ø"/>
            </a:pPr>
            <a:r>
              <a:rPr lang="fr-FR" dirty="0">
                <a:solidFill>
                  <a:schemeClr val="accent1"/>
                </a:solidFill>
              </a:rPr>
              <a:t>Qu’est-ce qui amène un pharmacien à traiter en direct avec le laboratoire ? </a:t>
            </a:r>
          </a:p>
          <a:p>
            <a:pPr marL="908050" lvl="2" indent="-285750" algn="just">
              <a:lnSpc>
                <a:spcPct val="200000"/>
              </a:lnSpc>
              <a:buFont typeface="Wingdings" panose="05000000000000000000" pitchFamily="2" charset="2"/>
              <a:buChar char="Ø"/>
            </a:pPr>
            <a:r>
              <a:rPr lang="fr-FR" sz="2000" b="1" dirty="0">
                <a:solidFill>
                  <a:schemeClr val="accent1"/>
                </a:solidFill>
              </a:rPr>
              <a:t>Pour bénéficier d’une remise supplémentaire</a:t>
            </a:r>
          </a:p>
          <a:p>
            <a:pPr marL="908050" lvl="2" indent="-285750" algn="just">
              <a:lnSpc>
                <a:spcPct val="200000"/>
              </a:lnSpc>
              <a:buFont typeface="Wingdings" panose="05000000000000000000" pitchFamily="2" charset="2"/>
              <a:buChar char="Ø"/>
            </a:pPr>
            <a:r>
              <a:rPr lang="fr-FR" sz="2000" b="1" dirty="0">
                <a:solidFill>
                  <a:schemeClr val="accent1"/>
                </a:solidFill>
              </a:rPr>
              <a:t>Pour un dépannage en cas de </a:t>
            </a:r>
            <a:r>
              <a:rPr lang="fr-FR" sz="2000" b="1" dirty="0">
                <a:solidFill>
                  <a:schemeClr val="tx2"/>
                </a:solidFill>
              </a:rPr>
              <a:t>rupture</a:t>
            </a:r>
            <a:r>
              <a:rPr lang="fr-FR" sz="2000" b="1" dirty="0">
                <a:solidFill>
                  <a:schemeClr val="accent1"/>
                </a:solidFill>
              </a:rPr>
              <a:t>. </a:t>
            </a:r>
          </a:p>
        </p:txBody>
      </p:sp>
      <p:sp>
        <p:nvSpPr>
          <p:cNvPr id="5" name="Espace réservé du numéro de diapositive 4">
            <a:extLst>
              <a:ext uri="{FF2B5EF4-FFF2-40B4-BE49-F238E27FC236}">
                <a16:creationId xmlns:a16="http://schemas.microsoft.com/office/drawing/2014/main" id="{9735C846-380F-E9CA-2C3D-4A57E4D574B3}"/>
              </a:ext>
            </a:extLst>
          </p:cNvPr>
          <p:cNvSpPr>
            <a:spLocks noGrp="1"/>
          </p:cNvSpPr>
          <p:nvPr>
            <p:ph type="sldNum" sz="quarter" idx="12"/>
          </p:nvPr>
        </p:nvSpPr>
        <p:spPr/>
        <p:txBody>
          <a:bodyPr/>
          <a:lstStyle/>
          <a:p>
            <a:fld id="{5C090297-71E2-7640-B573-74145193E72A}" type="slidenum">
              <a:rPr lang="fr-FR" smtClean="0"/>
              <a:t>22</a:t>
            </a:fld>
            <a:endParaRPr lang="fr-FR"/>
          </a:p>
        </p:txBody>
      </p:sp>
    </p:spTree>
    <p:extLst>
      <p:ext uri="{BB962C8B-B14F-4D97-AF65-F5344CB8AC3E}">
        <p14:creationId xmlns:p14="http://schemas.microsoft.com/office/powerpoint/2010/main" val="152323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2D049-99D1-05F1-3B4C-05D438A289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C5DFEC-C147-6593-4FD8-57FFC05CF3E2}"/>
              </a:ext>
            </a:extLst>
          </p:cNvPr>
          <p:cNvSpPr>
            <a:spLocks noGrp="1"/>
          </p:cNvSpPr>
          <p:nvPr>
            <p:ph type="title"/>
          </p:nvPr>
        </p:nvSpPr>
        <p:spPr/>
        <p:txBody>
          <a:bodyPr/>
          <a:lstStyle/>
          <a:p>
            <a:r>
              <a:rPr lang="fr-FR" dirty="0"/>
              <a:t>Les ruptures : une problématique quotidienne</a:t>
            </a:r>
          </a:p>
        </p:txBody>
      </p:sp>
      <p:sp>
        <p:nvSpPr>
          <p:cNvPr id="3" name="Espace réservé du contenu 2">
            <a:extLst>
              <a:ext uri="{FF2B5EF4-FFF2-40B4-BE49-F238E27FC236}">
                <a16:creationId xmlns:a16="http://schemas.microsoft.com/office/drawing/2014/main" id="{FE9D2C15-A166-2E52-DD6F-CD90BEC43E31}"/>
              </a:ext>
            </a:extLst>
          </p:cNvPr>
          <p:cNvSpPr>
            <a:spLocks noGrp="1"/>
          </p:cNvSpPr>
          <p:nvPr>
            <p:ph sz="half" idx="1"/>
          </p:nvPr>
        </p:nvSpPr>
        <p:spPr>
          <a:xfrm>
            <a:off x="1421999" y="1825625"/>
            <a:ext cx="9827025" cy="4351338"/>
          </a:xfrm>
        </p:spPr>
        <p:txBody>
          <a:bodyPr/>
          <a:lstStyle/>
          <a:p>
            <a:pPr marL="285750" indent="-285750" algn="just">
              <a:buFont typeface="Wingdings" panose="05000000000000000000" pitchFamily="2" charset="2"/>
              <a:buChar char="Ø"/>
            </a:pPr>
            <a:r>
              <a:rPr lang="fr-FR" dirty="0">
                <a:solidFill>
                  <a:schemeClr val="accent1"/>
                </a:solidFill>
              </a:rPr>
              <a:t>Pour contourner une rupture, le pharmacien dispose de trois solutions : </a:t>
            </a:r>
          </a:p>
          <a:p>
            <a:pPr marL="457200" indent="-457200" algn="just">
              <a:buFont typeface="+mj-lt"/>
              <a:buAutoNum type="arabicPeriod"/>
            </a:pPr>
            <a:r>
              <a:rPr lang="fr-FR" sz="2000" b="1" dirty="0">
                <a:solidFill>
                  <a:schemeClr val="accent1"/>
                </a:solidFill>
              </a:rPr>
              <a:t>Avoir recours à une préparation magistrale. Elles son</a:t>
            </a:r>
            <a:r>
              <a:rPr lang="fr-FR" sz="2000" dirty="0">
                <a:solidFill>
                  <a:schemeClr val="accent1"/>
                </a:solidFill>
              </a:rPr>
              <a:t>t de moins en moins préparées individuellement, certaines pharmacies (une 30 aine) s’étant spécialisées dans les préparations magistrales, à un volume presque « industriel » ; </a:t>
            </a:r>
          </a:p>
          <a:p>
            <a:pPr marL="457200" indent="-457200" algn="just">
              <a:buFont typeface="+mj-lt"/>
              <a:buAutoNum type="arabicPeriod"/>
            </a:pPr>
            <a:r>
              <a:rPr lang="fr-FR" sz="2000" dirty="0">
                <a:solidFill>
                  <a:schemeClr val="accent1"/>
                </a:solidFill>
              </a:rPr>
              <a:t>Avoir recours à </a:t>
            </a:r>
            <a:r>
              <a:rPr lang="fr-FR" sz="2000" dirty="0" err="1">
                <a:solidFill>
                  <a:schemeClr val="accent1"/>
                </a:solidFill>
              </a:rPr>
              <a:t>Vigiruptures</a:t>
            </a:r>
            <a:r>
              <a:rPr lang="fr-FR" sz="2000" dirty="0">
                <a:solidFill>
                  <a:schemeClr val="accent1"/>
                </a:solidFill>
              </a:rPr>
              <a:t>, qui pose la question des données des pharmaciens et de leur traitement. L’Ordre a développé un outil, DP-Ruptures, qui doit être rendu plus indépendant et doit être encore affiné ; </a:t>
            </a:r>
          </a:p>
          <a:p>
            <a:pPr marL="457200" indent="-457200" algn="just">
              <a:buFont typeface="+mj-lt"/>
              <a:buAutoNum type="arabicPeriod"/>
            </a:pPr>
            <a:r>
              <a:rPr lang="fr-FR" sz="2000" dirty="0">
                <a:solidFill>
                  <a:schemeClr val="accent1"/>
                </a:solidFill>
              </a:rPr>
              <a:t>Le contact direct avec les laboratoires : il serait souhaitable de disposer d’un numéro unique à contacter en cas de rupture, pour faciliter le travail du pharmacien au comptoir et gagner du temps dans la prise en charge des patients.  </a:t>
            </a:r>
            <a:endParaRPr lang="fr-FR" sz="2000" b="1" dirty="0">
              <a:solidFill>
                <a:schemeClr val="accent1"/>
              </a:solidFill>
            </a:endParaRPr>
          </a:p>
        </p:txBody>
      </p:sp>
      <p:sp>
        <p:nvSpPr>
          <p:cNvPr id="5" name="Espace réservé du numéro de diapositive 4">
            <a:extLst>
              <a:ext uri="{FF2B5EF4-FFF2-40B4-BE49-F238E27FC236}">
                <a16:creationId xmlns:a16="http://schemas.microsoft.com/office/drawing/2014/main" id="{4E1D3A53-12CD-9085-B540-3CACF87C006D}"/>
              </a:ext>
            </a:extLst>
          </p:cNvPr>
          <p:cNvSpPr>
            <a:spLocks noGrp="1"/>
          </p:cNvSpPr>
          <p:nvPr>
            <p:ph type="sldNum" sz="quarter" idx="12"/>
          </p:nvPr>
        </p:nvSpPr>
        <p:spPr/>
        <p:txBody>
          <a:bodyPr/>
          <a:lstStyle/>
          <a:p>
            <a:fld id="{5C090297-71E2-7640-B573-74145193E72A}" type="slidenum">
              <a:rPr lang="fr-FR" smtClean="0"/>
              <a:t>23</a:t>
            </a:fld>
            <a:endParaRPr lang="fr-FR"/>
          </a:p>
        </p:txBody>
      </p:sp>
    </p:spTree>
    <p:extLst>
      <p:ext uri="{BB962C8B-B14F-4D97-AF65-F5344CB8AC3E}">
        <p14:creationId xmlns:p14="http://schemas.microsoft.com/office/powerpoint/2010/main" val="719509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054380"/>
      </p:ext>
    </p:extLst>
  </p:cSld>
  <p:clrMapOvr>
    <a:masterClrMapping/>
  </p:clrMapOvr>
</p:sld>
</file>

<file path=ppt/theme/theme1.xml><?xml version="1.0" encoding="utf-8"?>
<a:theme xmlns:a="http://schemas.openxmlformats.org/drawingml/2006/main" name="Thème Office">
  <a:themeElements>
    <a:clrScheme name="Personnalisé 67">
      <a:dk1>
        <a:srgbClr val="545454"/>
      </a:dk1>
      <a:lt1>
        <a:srgbClr val="FFFFFF"/>
      </a:lt1>
      <a:dk2>
        <a:srgbClr val="00B8CF"/>
      </a:dk2>
      <a:lt2>
        <a:srgbClr val="FF3B41"/>
      </a:lt2>
      <a:accent1>
        <a:srgbClr val="282465"/>
      </a:accent1>
      <a:accent2>
        <a:srgbClr val="005ECB"/>
      </a:accent2>
      <a:accent3>
        <a:srgbClr val="FFFFFF"/>
      </a:accent3>
      <a:accent4>
        <a:srgbClr val="FFFFFF"/>
      </a:accent4>
      <a:accent5>
        <a:srgbClr val="FFFFFF"/>
      </a:accent5>
      <a:accent6>
        <a:srgbClr val="FFFFFF"/>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596</TotalTime>
  <Words>1028</Words>
  <Application>Microsoft Macintosh PowerPoint</Application>
  <PresentationFormat>Grand écran</PresentationFormat>
  <Paragraphs>110</Paragraphs>
  <Slides>24</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24</vt:i4>
      </vt:variant>
    </vt:vector>
  </HeadingPairs>
  <TitlesOfParts>
    <vt:vector size="28" baseType="lpstr">
      <vt:lpstr>Aptos</vt:lpstr>
      <vt:lpstr>Arial</vt:lpstr>
      <vt:lpstr>Wingdings</vt:lpstr>
      <vt:lpstr>Thème Office</vt:lpstr>
      <vt:lpstr>Panorama de l’officine en 2026 Cercle des pharmaciens et dirigeants des industries de santé</vt:lpstr>
      <vt:lpstr>Intervenants</vt:lpstr>
      <vt:lpstr>Economie de l’officine et maillage officinal</vt:lpstr>
      <vt:lpstr>Rappel des missions de l’Ordre</vt:lpstr>
      <vt:lpstr>Maillage territorial</vt:lpstr>
      <vt:lpstr>Maillage territorial – focus officines</vt:lpstr>
      <vt:lpstr>Maillage territorial – focus officines</vt:lpstr>
      <vt:lpstr>Maillage territorial – focus officines</vt:lpstr>
      <vt:lpstr>Maillage territorial – focus officines</vt:lpstr>
      <vt:lpstr>Maillage territorial – focus officines</vt:lpstr>
      <vt:lpstr>Maillage territorial – focus officines</vt:lpstr>
      <vt:lpstr>Présentation PowerPoint</vt:lpstr>
      <vt:lpstr>Les missions du pharmacien d’officine</vt:lpstr>
      <vt:lpstr>Missions du pharmacien d’officine</vt:lpstr>
      <vt:lpstr>Missions du pharmacien d’officine</vt:lpstr>
      <vt:lpstr>Missions du pharmacien d’officine</vt:lpstr>
      <vt:lpstr>Missions du pharmacien d’officine</vt:lpstr>
      <vt:lpstr>Missions du pharmacien d’officine</vt:lpstr>
      <vt:lpstr>Missions du pharmacien d’officine</vt:lpstr>
      <vt:lpstr>Missions du pharmacien d’officine</vt:lpstr>
      <vt:lpstr>Le pharmacien d’officine et l’industrie pharmaceutique</vt:lpstr>
      <vt:lpstr>Rapports avec l’industrie pharmaceutique</vt:lpstr>
      <vt:lpstr>Les ruptures : une problématique quotidienne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L’Ordre national des pharmaciens en bref</dc:title>
  <dc:creator>Sébastien QUESSON</dc:creator>
  <cp:lastModifiedBy>Sophie Gasnier-Duparc</cp:lastModifiedBy>
  <cp:revision>28</cp:revision>
  <dcterms:created xsi:type="dcterms:W3CDTF">2024-08-13T09:31:25Z</dcterms:created>
  <dcterms:modified xsi:type="dcterms:W3CDTF">2026-10-13T21:39:02Z</dcterms:modified>
</cp:coreProperties>
</file>