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9"/>
  </p:notesMasterIdLst>
  <p:sldIdLst>
    <p:sldId id="258" r:id="rId2"/>
    <p:sldId id="313" r:id="rId3"/>
    <p:sldId id="256" r:id="rId4"/>
    <p:sldId id="1110" r:id="rId5"/>
    <p:sldId id="272" r:id="rId6"/>
    <p:sldId id="271" r:id="rId7"/>
    <p:sldId id="1111" r:id="rId8"/>
    <p:sldId id="274" r:id="rId9"/>
    <p:sldId id="1118" r:id="rId10"/>
    <p:sldId id="1116" r:id="rId11"/>
    <p:sldId id="265" r:id="rId12"/>
    <p:sldId id="1119" r:id="rId13"/>
    <p:sldId id="577" r:id="rId14"/>
    <p:sldId id="323" r:id="rId15"/>
    <p:sldId id="1102" r:id="rId16"/>
    <p:sldId id="1103" r:id="rId17"/>
    <p:sldId id="1117" r:id="rId18"/>
    <p:sldId id="345" r:id="rId19"/>
    <p:sldId id="346" r:id="rId20"/>
    <p:sldId id="290" r:id="rId21"/>
    <p:sldId id="288" r:id="rId22"/>
    <p:sldId id="358" r:id="rId23"/>
    <p:sldId id="283" r:id="rId24"/>
    <p:sldId id="1106" r:id="rId25"/>
    <p:sldId id="1112" r:id="rId26"/>
    <p:sldId id="417" r:id="rId27"/>
    <p:sldId id="316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DF5"/>
    <a:srgbClr val="513183"/>
    <a:srgbClr val="64897C"/>
    <a:srgbClr val="378F8C"/>
    <a:srgbClr val="056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2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3BABA6-0D36-457E-8F62-F06C0558650B}" type="doc">
      <dgm:prSet loTypeId="urn:microsoft.com/office/officeart/2005/8/layout/cycle2" loCatId="cycle" qsTypeId="urn:microsoft.com/office/officeart/2005/8/quickstyle/simple1#19" qsCatId="simple" csTypeId="urn:microsoft.com/office/officeart/2005/8/colors/accent1_2#19" csCatId="accent1"/>
      <dgm:spPr/>
      <dgm:t>
        <a:bodyPr/>
        <a:lstStyle/>
        <a:p>
          <a:endParaRPr lang="en-US"/>
        </a:p>
      </dgm:t>
    </dgm:pt>
    <dgm:pt modelId="{B0D8B19A-9179-4F9B-A831-DDFFBB8A9C56}">
      <dgm:prSet/>
      <dgm:spPr/>
      <dgm:t>
        <a:bodyPr/>
        <a:lstStyle/>
        <a:p>
          <a:r>
            <a:rPr lang="fr-FR"/>
            <a:t>Les titulaires ont perdu </a:t>
          </a:r>
          <a:r>
            <a:rPr lang="fr-FR" b="1"/>
            <a:t>25%</a:t>
          </a:r>
          <a:r>
            <a:rPr lang="fr-FR"/>
            <a:t> de pouvoir d’achat</a:t>
          </a:r>
          <a:r>
            <a:rPr lang="fr-FR" baseline="30000"/>
            <a:t>1</a:t>
          </a:r>
          <a:endParaRPr lang="en-US"/>
        </a:p>
      </dgm:t>
    </dgm:pt>
    <dgm:pt modelId="{2AEADC2B-FE6D-4549-B490-9EDE274C4E39}" type="parTrans" cxnId="{6E23807B-7DBC-4FEE-8754-E14FE8AD188E}">
      <dgm:prSet/>
      <dgm:spPr/>
      <dgm:t>
        <a:bodyPr/>
        <a:lstStyle/>
        <a:p>
          <a:endParaRPr lang="en-US"/>
        </a:p>
      </dgm:t>
    </dgm:pt>
    <dgm:pt modelId="{D728F7B5-50F0-4AC8-9BFB-838E162DF32E}" type="sibTrans" cxnId="{6E23807B-7DBC-4FEE-8754-E14FE8AD188E}">
      <dgm:prSet/>
      <dgm:spPr/>
      <dgm:t>
        <a:bodyPr/>
        <a:lstStyle/>
        <a:p>
          <a:endParaRPr lang="en-US"/>
        </a:p>
      </dgm:t>
    </dgm:pt>
    <dgm:pt modelId="{CAEC6FC6-D052-4DF7-91B0-E59003886A56}">
      <dgm:prSet/>
      <dgm:spPr/>
      <dgm:t>
        <a:bodyPr/>
        <a:lstStyle/>
        <a:p>
          <a:r>
            <a:rPr lang="fr-FR"/>
            <a:t>Le taux de rentabilité médian (EBE/CA) a baissé de 3 points</a:t>
          </a:r>
          <a:r>
            <a:rPr lang="fr-FR" baseline="30000"/>
            <a:t>2</a:t>
          </a:r>
          <a:endParaRPr lang="en-US"/>
        </a:p>
      </dgm:t>
    </dgm:pt>
    <dgm:pt modelId="{126EB273-50E0-48A3-AE90-9B77E75166E4}" type="parTrans" cxnId="{D8A41BF3-B9EF-401B-9234-3A61664177B6}">
      <dgm:prSet/>
      <dgm:spPr/>
      <dgm:t>
        <a:bodyPr/>
        <a:lstStyle/>
        <a:p>
          <a:endParaRPr lang="en-US"/>
        </a:p>
      </dgm:t>
    </dgm:pt>
    <dgm:pt modelId="{158789DC-6380-42F2-8F5B-883BBC0FE79A}" type="sibTrans" cxnId="{D8A41BF3-B9EF-401B-9234-3A61664177B6}">
      <dgm:prSet/>
      <dgm:spPr/>
      <dgm:t>
        <a:bodyPr/>
        <a:lstStyle/>
        <a:p>
          <a:endParaRPr lang="en-US"/>
        </a:p>
      </dgm:t>
    </dgm:pt>
    <dgm:pt modelId="{55464E99-74E3-42A1-8247-776E08AB0C2C}">
      <dgm:prSet/>
      <dgm:spPr/>
      <dgm:t>
        <a:bodyPr/>
        <a:lstStyle/>
        <a:p>
          <a:r>
            <a:rPr lang="fr-FR"/>
            <a:t>L’excédent brut d’exploitation (EBE) des officines a chuté de </a:t>
          </a:r>
          <a:r>
            <a:rPr lang="fr-FR" b="1"/>
            <a:t>11%</a:t>
          </a:r>
          <a:r>
            <a:rPr lang="fr-FR" baseline="30000"/>
            <a:t>2</a:t>
          </a:r>
          <a:endParaRPr lang="en-US"/>
        </a:p>
      </dgm:t>
    </dgm:pt>
    <dgm:pt modelId="{7462A31B-0EEE-46D0-89EA-B5E37EE95051}" type="parTrans" cxnId="{A025E20B-9F6D-4F5F-9D63-D09982479D7D}">
      <dgm:prSet/>
      <dgm:spPr/>
      <dgm:t>
        <a:bodyPr/>
        <a:lstStyle/>
        <a:p>
          <a:endParaRPr lang="en-US"/>
        </a:p>
      </dgm:t>
    </dgm:pt>
    <dgm:pt modelId="{8BDD3AA8-9CC1-43BF-B3AA-57035D188139}" type="sibTrans" cxnId="{A025E20B-9F6D-4F5F-9D63-D09982479D7D}">
      <dgm:prSet/>
      <dgm:spPr/>
      <dgm:t>
        <a:bodyPr/>
        <a:lstStyle/>
        <a:p>
          <a:endParaRPr lang="en-US"/>
        </a:p>
      </dgm:t>
    </dgm:pt>
    <dgm:pt modelId="{DB471B66-1022-4941-A76C-30006DE0412F}">
      <dgm:prSet/>
      <dgm:spPr/>
      <dgm:t>
        <a:bodyPr/>
        <a:lstStyle/>
        <a:p>
          <a:r>
            <a:rPr lang="fr-FR"/>
            <a:t>Le taux de marge a baissé de </a:t>
          </a:r>
          <a:r>
            <a:rPr lang="fr-FR" b="1"/>
            <a:t>10 points</a:t>
          </a:r>
          <a:r>
            <a:rPr lang="fr-FR" baseline="30000"/>
            <a:t>2</a:t>
          </a:r>
          <a:endParaRPr lang="en-US"/>
        </a:p>
      </dgm:t>
    </dgm:pt>
    <dgm:pt modelId="{CE0EFCD6-6DCD-46A3-A90B-28B517810D7F}" type="parTrans" cxnId="{E6560ECD-ECB8-4398-9AB7-D96497267EC7}">
      <dgm:prSet/>
      <dgm:spPr/>
      <dgm:t>
        <a:bodyPr/>
        <a:lstStyle/>
        <a:p>
          <a:endParaRPr lang="en-US"/>
        </a:p>
      </dgm:t>
    </dgm:pt>
    <dgm:pt modelId="{327073DE-8ED4-445B-9774-DC264031584F}" type="sibTrans" cxnId="{E6560ECD-ECB8-4398-9AB7-D96497267EC7}">
      <dgm:prSet/>
      <dgm:spPr/>
      <dgm:t>
        <a:bodyPr/>
        <a:lstStyle/>
        <a:p>
          <a:endParaRPr lang="en-US"/>
        </a:p>
      </dgm:t>
    </dgm:pt>
    <dgm:pt modelId="{2FACD2B3-581F-4A21-B079-BD51B318279D}">
      <dgm:prSet/>
      <dgm:spPr/>
      <dgm:t>
        <a:bodyPr/>
        <a:lstStyle/>
        <a:p>
          <a:r>
            <a:rPr lang="fr-FR"/>
            <a:t>Les charges de personnel ont augmenté de </a:t>
          </a:r>
          <a:r>
            <a:rPr lang="fr-FR" b="1"/>
            <a:t>66%</a:t>
          </a:r>
          <a:r>
            <a:rPr lang="fr-FR" baseline="30000"/>
            <a:t>2</a:t>
          </a:r>
          <a:endParaRPr lang="en-US"/>
        </a:p>
      </dgm:t>
    </dgm:pt>
    <dgm:pt modelId="{8A46C03F-9C45-4E5A-9B74-3C9794A89EE9}" type="parTrans" cxnId="{27B32007-49E6-40E5-BC0A-088DE4D8691F}">
      <dgm:prSet/>
      <dgm:spPr/>
      <dgm:t>
        <a:bodyPr/>
        <a:lstStyle/>
        <a:p>
          <a:endParaRPr lang="en-US"/>
        </a:p>
      </dgm:t>
    </dgm:pt>
    <dgm:pt modelId="{9B2C709C-1124-4C97-BB08-429962C8F171}" type="sibTrans" cxnId="{27B32007-49E6-40E5-BC0A-088DE4D8691F}">
      <dgm:prSet/>
      <dgm:spPr/>
      <dgm:t>
        <a:bodyPr/>
        <a:lstStyle/>
        <a:p>
          <a:endParaRPr lang="en-US"/>
        </a:p>
      </dgm:t>
    </dgm:pt>
    <dgm:pt modelId="{D56B87FA-E155-4157-A5E0-FBF823335274}" type="pres">
      <dgm:prSet presAssocID="{743BABA6-0D36-457E-8F62-F06C0558650B}" presName="cycle" presStyleCnt="0">
        <dgm:presLayoutVars>
          <dgm:dir/>
          <dgm:resizeHandles val="exact"/>
        </dgm:presLayoutVars>
      </dgm:prSet>
      <dgm:spPr/>
    </dgm:pt>
    <dgm:pt modelId="{2D742346-4305-4E5F-882D-5A0D7B70D9D8}" type="pres">
      <dgm:prSet presAssocID="{B0D8B19A-9179-4F9B-A831-DDFFBB8A9C56}" presName="node" presStyleLbl="node1" presStyleIdx="0" presStyleCnt="5">
        <dgm:presLayoutVars>
          <dgm:bulletEnabled val="1"/>
        </dgm:presLayoutVars>
      </dgm:prSet>
      <dgm:spPr/>
    </dgm:pt>
    <dgm:pt modelId="{8EB47A5E-A81F-4CD2-85C7-5CED09C9A92D}" type="pres">
      <dgm:prSet presAssocID="{D728F7B5-50F0-4AC8-9BFB-838E162DF32E}" presName="sibTrans" presStyleLbl="sibTrans2D1" presStyleIdx="0" presStyleCnt="5"/>
      <dgm:spPr/>
    </dgm:pt>
    <dgm:pt modelId="{79443A58-67B5-4374-8EAD-EC1713E4B02A}" type="pres">
      <dgm:prSet presAssocID="{D728F7B5-50F0-4AC8-9BFB-838E162DF32E}" presName="connectorText" presStyleLbl="sibTrans2D1" presStyleIdx="0" presStyleCnt="5"/>
      <dgm:spPr/>
    </dgm:pt>
    <dgm:pt modelId="{BD0B0458-8635-44DD-BED8-003FD37DF9C1}" type="pres">
      <dgm:prSet presAssocID="{CAEC6FC6-D052-4DF7-91B0-E59003886A56}" presName="node" presStyleLbl="node1" presStyleIdx="1" presStyleCnt="5">
        <dgm:presLayoutVars>
          <dgm:bulletEnabled val="1"/>
        </dgm:presLayoutVars>
      </dgm:prSet>
      <dgm:spPr/>
    </dgm:pt>
    <dgm:pt modelId="{5418F933-765F-42DE-8589-AEF2C754AF32}" type="pres">
      <dgm:prSet presAssocID="{158789DC-6380-42F2-8F5B-883BBC0FE79A}" presName="sibTrans" presStyleLbl="sibTrans2D1" presStyleIdx="1" presStyleCnt="5"/>
      <dgm:spPr/>
    </dgm:pt>
    <dgm:pt modelId="{5384D8B4-9499-4E59-B394-FDC5B41D0D5B}" type="pres">
      <dgm:prSet presAssocID="{158789DC-6380-42F2-8F5B-883BBC0FE79A}" presName="connectorText" presStyleLbl="sibTrans2D1" presStyleIdx="1" presStyleCnt="5"/>
      <dgm:spPr/>
    </dgm:pt>
    <dgm:pt modelId="{5D28BC58-D189-4B2F-9753-0321B9F77411}" type="pres">
      <dgm:prSet presAssocID="{55464E99-74E3-42A1-8247-776E08AB0C2C}" presName="node" presStyleLbl="node1" presStyleIdx="2" presStyleCnt="5">
        <dgm:presLayoutVars>
          <dgm:bulletEnabled val="1"/>
        </dgm:presLayoutVars>
      </dgm:prSet>
      <dgm:spPr/>
    </dgm:pt>
    <dgm:pt modelId="{A58741F0-FDEE-494B-AE92-70C60EC73DFD}" type="pres">
      <dgm:prSet presAssocID="{8BDD3AA8-9CC1-43BF-B3AA-57035D188139}" presName="sibTrans" presStyleLbl="sibTrans2D1" presStyleIdx="2" presStyleCnt="5"/>
      <dgm:spPr/>
    </dgm:pt>
    <dgm:pt modelId="{74F20803-10D9-487B-AF99-9414950974BA}" type="pres">
      <dgm:prSet presAssocID="{8BDD3AA8-9CC1-43BF-B3AA-57035D188139}" presName="connectorText" presStyleLbl="sibTrans2D1" presStyleIdx="2" presStyleCnt="5"/>
      <dgm:spPr/>
    </dgm:pt>
    <dgm:pt modelId="{44DDF2CC-303E-4754-8FFF-1F46EAAAB69E}" type="pres">
      <dgm:prSet presAssocID="{DB471B66-1022-4941-A76C-30006DE0412F}" presName="node" presStyleLbl="node1" presStyleIdx="3" presStyleCnt="5">
        <dgm:presLayoutVars>
          <dgm:bulletEnabled val="1"/>
        </dgm:presLayoutVars>
      </dgm:prSet>
      <dgm:spPr/>
    </dgm:pt>
    <dgm:pt modelId="{B49A456C-239C-46F1-9912-FCCDDDE4FBE6}" type="pres">
      <dgm:prSet presAssocID="{327073DE-8ED4-445B-9774-DC264031584F}" presName="sibTrans" presStyleLbl="sibTrans2D1" presStyleIdx="3" presStyleCnt="5"/>
      <dgm:spPr/>
    </dgm:pt>
    <dgm:pt modelId="{342C5EFD-3915-41D3-9221-9F0B7A8D4DDB}" type="pres">
      <dgm:prSet presAssocID="{327073DE-8ED4-445B-9774-DC264031584F}" presName="connectorText" presStyleLbl="sibTrans2D1" presStyleIdx="3" presStyleCnt="5"/>
      <dgm:spPr/>
    </dgm:pt>
    <dgm:pt modelId="{03BD917D-BA5D-4BB0-AAAD-FF8F286D6D11}" type="pres">
      <dgm:prSet presAssocID="{2FACD2B3-581F-4A21-B079-BD51B318279D}" presName="node" presStyleLbl="node1" presStyleIdx="4" presStyleCnt="5">
        <dgm:presLayoutVars>
          <dgm:bulletEnabled val="1"/>
        </dgm:presLayoutVars>
      </dgm:prSet>
      <dgm:spPr/>
    </dgm:pt>
    <dgm:pt modelId="{E8753520-3B3C-41C3-94F1-DEBA79C556C0}" type="pres">
      <dgm:prSet presAssocID="{9B2C709C-1124-4C97-BB08-429962C8F171}" presName="sibTrans" presStyleLbl="sibTrans2D1" presStyleIdx="4" presStyleCnt="5"/>
      <dgm:spPr/>
    </dgm:pt>
    <dgm:pt modelId="{7166CAFA-6471-4031-8A46-DCA8FC3C612F}" type="pres">
      <dgm:prSet presAssocID="{9B2C709C-1124-4C97-BB08-429962C8F171}" presName="connectorText" presStyleLbl="sibTrans2D1" presStyleIdx="4" presStyleCnt="5"/>
      <dgm:spPr/>
    </dgm:pt>
  </dgm:ptLst>
  <dgm:cxnLst>
    <dgm:cxn modelId="{498DFC06-1490-44A4-B26A-C0DAEEEE0ED8}" type="presOf" srcId="{8BDD3AA8-9CC1-43BF-B3AA-57035D188139}" destId="{74F20803-10D9-487B-AF99-9414950974BA}" srcOrd="1" destOrd="0" presId="urn:microsoft.com/office/officeart/2005/8/layout/cycle2"/>
    <dgm:cxn modelId="{27B32007-49E6-40E5-BC0A-088DE4D8691F}" srcId="{743BABA6-0D36-457E-8F62-F06C0558650B}" destId="{2FACD2B3-581F-4A21-B079-BD51B318279D}" srcOrd="4" destOrd="0" parTransId="{8A46C03F-9C45-4E5A-9B74-3C9794A89EE9}" sibTransId="{9B2C709C-1124-4C97-BB08-429962C8F171}"/>
    <dgm:cxn modelId="{A025E20B-9F6D-4F5F-9D63-D09982479D7D}" srcId="{743BABA6-0D36-457E-8F62-F06C0558650B}" destId="{55464E99-74E3-42A1-8247-776E08AB0C2C}" srcOrd="2" destOrd="0" parTransId="{7462A31B-0EEE-46D0-89EA-B5E37EE95051}" sibTransId="{8BDD3AA8-9CC1-43BF-B3AA-57035D188139}"/>
    <dgm:cxn modelId="{DC064B25-740D-4C3B-8532-26C57CD70F4A}" type="presOf" srcId="{DB471B66-1022-4941-A76C-30006DE0412F}" destId="{44DDF2CC-303E-4754-8FFF-1F46EAAAB69E}" srcOrd="0" destOrd="0" presId="urn:microsoft.com/office/officeart/2005/8/layout/cycle2"/>
    <dgm:cxn modelId="{68BCEE25-3B33-4AD4-BE0F-02B1222B9221}" type="presOf" srcId="{327073DE-8ED4-445B-9774-DC264031584F}" destId="{342C5EFD-3915-41D3-9221-9F0B7A8D4DDB}" srcOrd="1" destOrd="0" presId="urn:microsoft.com/office/officeart/2005/8/layout/cycle2"/>
    <dgm:cxn modelId="{CB849765-C22A-4126-98CE-B561D6E08203}" type="presOf" srcId="{158789DC-6380-42F2-8F5B-883BBC0FE79A}" destId="{5418F933-765F-42DE-8589-AEF2C754AF32}" srcOrd="0" destOrd="0" presId="urn:microsoft.com/office/officeart/2005/8/layout/cycle2"/>
    <dgm:cxn modelId="{F886FF67-FC51-4119-A4C2-F54C8594F970}" type="presOf" srcId="{8BDD3AA8-9CC1-43BF-B3AA-57035D188139}" destId="{A58741F0-FDEE-494B-AE92-70C60EC73DFD}" srcOrd="0" destOrd="0" presId="urn:microsoft.com/office/officeart/2005/8/layout/cycle2"/>
    <dgm:cxn modelId="{A6738B49-3823-4881-8800-94CDCFE64C50}" type="presOf" srcId="{158789DC-6380-42F2-8F5B-883BBC0FE79A}" destId="{5384D8B4-9499-4E59-B394-FDC5B41D0D5B}" srcOrd="1" destOrd="0" presId="urn:microsoft.com/office/officeart/2005/8/layout/cycle2"/>
    <dgm:cxn modelId="{6E23807B-7DBC-4FEE-8754-E14FE8AD188E}" srcId="{743BABA6-0D36-457E-8F62-F06C0558650B}" destId="{B0D8B19A-9179-4F9B-A831-DDFFBB8A9C56}" srcOrd="0" destOrd="0" parTransId="{2AEADC2B-FE6D-4549-B490-9EDE274C4E39}" sibTransId="{D728F7B5-50F0-4AC8-9BFB-838E162DF32E}"/>
    <dgm:cxn modelId="{387BD9AD-EDB9-4363-B0A2-685E067BD2AF}" type="presOf" srcId="{B0D8B19A-9179-4F9B-A831-DDFFBB8A9C56}" destId="{2D742346-4305-4E5F-882D-5A0D7B70D9D8}" srcOrd="0" destOrd="0" presId="urn:microsoft.com/office/officeart/2005/8/layout/cycle2"/>
    <dgm:cxn modelId="{3F399EAE-3CE4-4A8F-BA52-AF10C88D281B}" type="presOf" srcId="{9B2C709C-1124-4C97-BB08-429962C8F171}" destId="{E8753520-3B3C-41C3-94F1-DEBA79C556C0}" srcOrd="0" destOrd="0" presId="urn:microsoft.com/office/officeart/2005/8/layout/cycle2"/>
    <dgm:cxn modelId="{DF5303B3-E40B-4204-9B81-750B1F7E4009}" type="presOf" srcId="{D728F7B5-50F0-4AC8-9BFB-838E162DF32E}" destId="{79443A58-67B5-4374-8EAD-EC1713E4B02A}" srcOrd="1" destOrd="0" presId="urn:microsoft.com/office/officeart/2005/8/layout/cycle2"/>
    <dgm:cxn modelId="{047F06C2-7BD6-45AD-94D0-8811A2758B9A}" type="presOf" srcId="{D728F7B5-50F0-4AC8-9BFB-838E162DF32E}" destId="{8EB47A5E-A81F-4CD2-85C7-5CED09C9A92D}" srcOrd="0" destOrd="0" presId="urn:microsoft.com/office/officeart/2005/8/layout/cycle2"/>
    <dgm:cxn modelId="{BDC180C8-A719-49E5-9D0A-8C01895309C1}" type="presOf" srcId="{743BABA6-0D36-457E-8F62-F06C0558650B}" destId="{D56B87FA-E155-4157-A5E0-FBF823335274}" srcOrd="0" destOrd="0" presId="urn:microsoft.com/office/officeart/2005/8/layout/cycle2"/>
    <dgm:cxn modelId="{E6560ECD-ECB8-4398-9AB7-D96497267EC7}" srcId="{743BABA6-0D36-457E-8F62-F06C0558650B}" destId="{DB471B66-1022-4941-A76C-30006DE0412F}" srcOrd="3" destOrd="0" parTransId="{CE0EFCD6-6DCD-46A3-A90B-28B517810D7F}" sibTransId="{327073DE-8ED4-445B-9774-DC264031584F}"/>
    <dgm:cxn modelId="{83AEACE1-3BF8-441B-89DA-002FAEF0545D}" type="presOf" srcId="{9B2C709C-1124-4C97-BB08-429962C8F171}" destId="{7166CAFA-6471-4031-8A46-DCA8FC3C612F}" srcOrd="1" destOrd="0" presId="urn:microsoft.com/office/officeart/2005/8/layout/cycle2"/>
    <dgm:cxn modelId="{D61D46E6-0013-468F-AE81-16A84BD9DD7A}" type="presOf" srcId="{CAEC6FC6-D052-4DF7-91B0-E59003886A56}" destId="{BD0B0458-8635-44DD-BED8-003FD37DF9C1}" srcOrd="0" destOrd="0" presId="urn:microsoft.com/office/officeart/2005/8/layout/cycle2"/>
    <dgm:cxn modelId="{D8A41BF3-B9EF-401B-9234-3A61664177B6}" srcId="{743BABA6-0D36-457E-8F62-F06C0558650B}" destId="{CAEC6FC6-D052-4DF7-91B0-E59003886A56}" srcOrd="1" destOrd="0" parTransId="{126EB273-50E0-48A3-AE90-9B77E75166E4}" sibTransId="{158789DC-6380-42F2-8F5B-883BBC0FE79A}"/>
    <dgm:cxn modelId="{5C684CF3-2EBE-4F62-ADCC-E5949B2B625A}" type="presOf" srcId="{327073DE-8ED4-445B-9774-DC264031584F}" destId="{B49A456C-239C-46F1-9912-FCCDDDE4FBE6}" srcOrd="0" destOrd="0" presId="urn:microsoft.com/office/officeart/2005/8/layout/cycle2"/>
    <dgm:cxn modelId="{1F34F2FB-EA32-4751-960F-BA1C7BFCBB9B}" type="presOf" srcId="{2FACD2B3-581F-4A21-B079-BD51B318279D}" destId="{03BD917D-BA5D-4BB0-AAAD-FF8F286D6D11}" srcOrd="0" destOrd="0" presId="urn:microsoft.com/office/officeart/2005/8/layout/cycle2"/>
    <dgm:cxn modelId="{41D7D6FC-A210-4F9B-AB1B-EF018FE54405}" type="presOf" srcId="{55464E99-74E3-42A1-8247-776E08AB0C2C}" destId="{5D28BC58-D189-4B2F-9753-0321B9F77411}" srcOrd="0" destOrd="0" presId="urn:microsoft.com/office/officeart/2005/8/layout/cycle2"/>
    <dgm:cxn modelId="{9F543E50-6DDD-4A36-A7FD-B9112D82178C}" type="presParOf" srcId="{D56B87FA-E155-4157-A5E0-FBF823335274}" destId="{2D742346-4305-4E5F-882D-5A0D7B70D9D8}" srcOrd="0" destOrd="0" presId="urn:microsoft.com/office/officeart/2005/8/layout/cycle2"/>
    <dgm:cxn modelId="{DE2EC1CD-A942-4DAE-A82B-7223AFA1FE12}" type="presParOf" srcId="{D56B87FA-E155-4157-A5E0-FBF823335274}" destId="{8EB47A5E-A81F-4CD2-85C7-5CED09C9A92D}" srcOrd="1" destOrd="0" presId="urn:microsoft.com/office/officeart/2005/8/layout/cycle2"/>
    <dgm:cxn modelId="{9C3A3161-9331-4ABB-A54D-FABD287B0304}" type="presParOf" srcId="{8EB47A5E-A81F-4CD2-85C7-5CED09C9A92D}" destId="{79443A58-67B5-4374-8EAD-EC1713E4B02A}" srcOrd="0" destOrd="0" presId="urn:microsoft.com/office/officeart/2005/8/layout/cycle2"/>
    <dgm:cxn modelId="{7C4597B4-0AC4-4086-A021-54B8A23BE152}" type="presParOf" srcId="{D56B87FA-E155-4157-A5E0-FBF823335274}" destId="{BD0B0458-8635-44DD-BED8-003FD37DF9C1}" srcOrd="2" destOrd="0" presId="urn:microsoft.com/office/officeart/2005/8/layout/cycle2"/>
    <dgm:cxn modelId="{63742909-D56C-4C9A-B4C4-69912F29CDE4}" type="presParOf" srcId="{D56B87FA-E155-4157-A5E0-FBF823335274}" destId="{5418F933-765F-42DE-8589-AEF2C754AF32}" srcOrd="3" destOrd="0" presId="urn:microsoft.com/office/officeart/2005/8/layout/cycle2"/>
    <dgm:cxn modelId="{F7A382B9-25C5-426F-87E1-B11B3B4668FD}" type="presParOf" srcId="{5418F933-765F-42DE-8589-AEF2C754AF32}" destId="{5384D8B4-9499-4E59-B394-FDC5B41D0D5B}" srcOrd="0" destOrd="0" presId="urn:microsoft.com/office/officeart/2005/8/layout/cycle2"/>
    <dgm:cxn modelId="{22A44483-1649-47E9-B3CE-9BFAC6F0656C}" type="presParOf" srcId="{D56B87FA-E155-4157-A5E0-FBF823335274}" destId="{5D28BC58-D189-4B2F-9753-0321B9F77411}" srcOrd="4" destOrd="0" presId="urn:microsoft.com/office/officeart/2005/8/layout/cycle2"/>
    <dgm:cxn modelId="{07608084-B74B-43D4-AEB1-09DE88CC1B94}" type="presParOf" srcId="{D56B87FA-E155-4157-A5E0-FBF823335274}" destId="{A58741F0-FDEE-494B-AE92-70C60EC73DFD}" srcOrd="5" destOrd="0" presId="urn:microsoft.com/office/officeart/2005/8/layout/cycle2"/>
    <dgm:cxn modelId="{D7DC0764-3051-4DCB-A9F4-EFB1323830F5}" type="presParOf" srcId="{A58741F0-FDEE-494B-AE92-70C60EC73DFD}" destId="{74F20803-10D9-487B-AF99-9414950974BA}" srcOrd="0" destOrd="0" presId="urn:microsoft.com/office/officeart/2005/8/layout/cycle2"/>
    <dgm:cxn modelId="{BC674485-E376-4BED-BDE1-175C63B41CE6}" type="presParOf" srcId="{D56B87FA-E155-4157-A5E0-FBF823335274}" destId="{44DDF2CC-303E-4754-8FFF-1F46EAAAB69E}" srcOrd="6" destOrd="0" presId="urn:microsoft.com/office/officeart/2005/8/layout/cycle2"/>
    <dgm:cxn modelId="{BAEA786A-70D9-4466-A183-9BB7D3CA4848}" type="presParOf" srcId="{D56B87FA-E155-4157-A5E0-FBF823335274}" destId="{B49A456C-239C-46F1-9912-FCCDDDE4FBE6}" srcOrd="7" destOrd="0" presId="urn:microsoft.com/office/officeart/2005/8/layout/cycle2"/>
    <dgm:cxn modelId="{35329BA2-5E03-4B0D-AFC8-6FAED91CF73A}" type="presParOf" srcId="{B49A456C-239C-46F1-9912-FCCDDDE4FBE6}" destId="{342C5EFD-3915-41D3-9221-9F0B7A8D4DDB}" srcOrd="0" destOrd="0" presId="urn:microsoft.com/office/officeart/2005/8/layout/cycle2"/>
    <dgm:cxn modelId="{096A7081-97A4-4AC6-BE5E-516C2AC4A8AE}" type="presParOf" srcId="{D56B87FA-E155-4157-A5E0-FBF823335274}" destId="{03BD917D-BA5D-4BB0-AAAD-FF8F286D6D11}" srcOrd="8" destOrd="0" presId="urn:microsoft.com/office/officeart/2005/8/layout/cycle2"/>
    <dgm:cxn modelId="{F1812B17-8756-4358-9FD7-B1076FFCCED3}" type="presParOf" srcId="{D56B87FA-E155-4157-A5E0-FBF823335274}" destId="{E8753520-3B3C-41C3-94F1-DEBA79C556C0}" srcOrd="9" destOrd="0" presId="urn:microsoft.com/office/officeart/2005/8/layout/cycle2"/>
    <dgm:cxn modelId="{6F6A1678-BD29-40FE-8DBB-3E1802886F65}" type="presParOf" srcId="{E8753520-3B3C-41C3-94F1-DEBA79C556C0}" destId="{7166CAFA-6471-4031-8A46-DCA8FC3C612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42346-4305-4E5F-882D-5A0D7B70D9D8}">
      <dsp:nvSpPr>
        <dsp:cNvPr id="0" name=""/>
        <dsp:cNvSpPr/>
      </dsp:nvSpPr>
      <dsp:spPr>
        <a:xfrm>
          <a:off x="1737477" y="634"/>
          <a:ext cx="1314215" cy="13142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Les titulaires ont perdu </a:t>
          </a:r>
          <a:r>
            <a:rPr lang="fr-FR" sz="1000" b="1" kern="1200"/>
            <a:t>25%</a:t>
          </a:r>
          <a:r>
            <a:rPr lang="fr-FR" sz="1000" kern="1200"/>
            <a:t> de pouvoir d’achat</a:t>
          </a:r>
          <a:r>
            <a:rPr lang="fr-FR" sz="1000" kern="1200" baseline="30000"/>
            <a:t>1</a:t>
          </a:r>
          <a:endParaRPr lang="en-US" sz="1000" kern="1200"/>
        </a:p>
      </dsp:txBody>
      <dsp:txXfrm>
        <a:off x="1929939" y="193096"/>
        <a:ext cx="929291" cy="929291"/>
      </dsp:txXfrm>
    </dsp:sp>
    <dsp:sp modelId="{8EB47A5E-A81F-4CD2-85C7-5CED09C9A92D}">
      <dsp:nvSpPr>
        <dsp:cNvPr id="0" name=""/>
        <dsp:cNvSpPr/>
      </dsp:nvSpPr>
      <dsp:spPr>
        <a:xfrm rot="2160000">
          <a:off x="3010084" y="1009957"/>
          <a:ext cx="349059" cy="4435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020084" y="1067890"/>
        <a:ext cx="244341" cy="266129"/>
      </dsp:txXfrm>
    </dsp:sp>
    <dsp:sp modelId="{BD0B0458-8635-44DD-BED8-003FD37DF9C1}">
      <dsp:nvSpPr>
        <dsp:cNvPr id="0" name=""/>
        <dsp:cNvSpPr/>
      </dsp:nvSpPr>
      <dsp:spPr>
        <a:xfrm>
          <a:off x="3333520" y="1160227"/>
          <a:ext cx="1314215" cy="13142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Le taux de rentabilité médian (EBE/CA) a baissé de 3 points</a:t>
          </a:r>
          <a:r>
            <a:rPr lang="fr-FR" sz="1000" kern="1200" baseline="30000"/>
            <a:t>2</a:t>
          </a:r>
          <a:endParaRPr lang="en-US" sz="1000" kern="1200"/>
        </a:p>
      </dsp:txBody>
      <dsp:txXfrm>
        <a:off x="3525982" y="1352689"/>
        <a:ext cx="929291" cy="929291"/>
      </dsp:txXfrm>
    </dsp:sp>
    <dsp:sp modelId="{5418F933-765F-42DE-8589-AEF2C754AF32}">
      <dsp:nvSpPr>
        <dsp:cNvPr id="0" name=""/>
        <dsp:cNvSpPr/>
      </dsp:nvSpPr>
      <dsp:spPr>
        <a:xfrm rot="6480000">
          <a:off x="3514334" y="2524296"/>
          <a:ext cx="349059" cy="4435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582873" y="2563209"/>
        <a:ext cx="244341" cy="266129"/>
      </dsp:txXfrm>
    </dsp:sp>
    <dsp:sp modelId="{5D28BC58-D189-4B2F-9753-0321B9F77411}">
      <dsp:nvSpPr>
        <dsp:cNvPr id="0" name=""/>
        <dsp:cNvSpPr/>
      </dsp:nvSpPr>
      <dsp:spPr>
        <a:xfrm>
          <a:off x="2723886" y="3036488"/>
          <a:ext cx="1314215" cy="13142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L’excédent brut d’exploitation (EBE) des officines a chuté de </a:t>
          </a:r>
          <a:r>
            <a:rPr lang="fr-FR" sz="1000" b="1" kern="1200"/>
            <a:t>11%</a:t>
          </a:r>
          <a:r>
            <a:rPr lang="fr-FR" sz="1000" kern="1200" baseline="30000"/>
            <a:t>2</a:t>
          </a:r>
          <a:endParaRPr lang="en-US" sz="1000" kern="1200"/>
        </a:p>
      </dsp:txBody>
      <dsp:txXfrm>
        <a:off x="2916348" y="3228950"/>
        <a:ext cx="929291" cy="929291"/>
      </dsp:txXfrm>
    </dsp:sp>
    <dsp:sp modelId="{A58741F0-FDEE-494B-AE92-70C60EC73DFD}">
      <dsp:nvSpPr>
        <dsp:cNvPr id="0" name=""/>
        <dsp:cNvSpPr/>
      </dsp:nvSpPr>
      <dsp:spPr>
        <a:xfrm rot="10800000">
          <a:off x="2229934" y="3471822"/>
          <a:ext cx="349059" cy="4435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334652" y="3560531"/>
        <a:ext cx="244341" cy="266129"/>
      </dsp:txXfrm>
    </dsp:sp>
    <dsp:sp modelId="{44DDF2CC-303E-4754-8FFF-1F46EAAAB69E}">
      <dsp:nvSpPr>
        <dsp:cNvPr id="0" name=""/>
        <dsp:cNvSpPr/>
      </dsp:nvSpPr>
      <dsp:spPr>
        <a:xfrm>
          <a:off x="751068" y="3036488"/>
          <a:ext cx="1314215" cy="13142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Le taux de marge a baissé de </a:t>
          </a:r>
          <a:r>
            <a:rPr lang="fr-FR" sz="1000" b="1" kern="1200"/>
            <a:t>10 points</a:t>
          </a:r>
          <a:r>
            <a:rPr lang="fr-FR" sz="1000" kern="1200" baseline="30000"/>
            <a:t>2</a:t>
          </a:r>
          <a:endParaRPr lang="en-US" sz="1000" kern="1200"/>
        </a:p>
      </dsp:txBody>
      <dsp:txXfrm>
        <a:off x="943530" y="3228950"/>
        <a:ext cx="929291" cy="929291"/>
      </dsp:txXfrm>
    </dsp:sp>
    <dsp:sp modelId="{B49A456C-239C-46F1-9912-FCCDDDE4FBE6}">
      <dsp:nvSpPr>
        <dsp:cNvPr id="0" name=""/>
        <dsp:cNvSpPr/>
      </dsp:nvSpPr>
      <dsp:spPr>
        <a:xfrm rot="15120000">
          <a:off x="931882" y="2543087"/>
          <a:ext cx="349059" cy="4435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1000421" y="2681592"/>
        <a:ext cx="244341" cy="266129"/>
      </dsp:txXfrm>
    </dsp:sp>
    <dsp:sp modelId="{03BD917D-BA5D-4BB0-AAAD-FF8F286D6D11}">
      <dsp:nvSpPr>
        <dsp:cNvPr id="0" name=""/>
        <dsp:cNvSpPr/>
      </dsp:nvSpPr>
      <dsp:spPr>
        <a:xfrm>
          <a:off x="141434" y="1160227"/>
          <a:ext cx="1314215" cy="13142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Les charges de personnel ont augmenté de </a:t>
          </a:r>
          <a:r>
            <a:rPr lang="fr-FR" sz="1000" b="1" kern="1200"/>
            <a:t>66%</a:t>
          </a:r>
          <a:r>
            <a:rPr lang="fr-FR" sz="1000" kern="1200" baseline="30000"/>
            <a:t>2</a:t>
          </a:r>
          <a:endParaRPr lang="en-US" sz="1000" kern="1200"/>
        </a:p>
      </dsp:txBody>
      <dsp:txXfrm>
        <a:off x="333896" y="1352689"/>
        <a:ext cx="929291" cy="929291"/>
      </dsp:txXfrm>
    </dsp:sp>
    <dsp:sp modelId="{E8753520-3B3C-41C3-94F1-DEBA79C556C0}">
      <dsp:nvSpPr>
        <dsp:cNvPr id="0" name=""/>
        <dsp:cNvSpPr/>
      </dsp:nvSpPr>
      <dsp:spPr>
        <a:xfrm rot="19440000">
          <a:off x="1414041" y="1021571"/>
          <a:ext cx="349059" cy="4435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424041" y="1141056"/>
        <a:ext cx="244341" cy="2661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90A25-28B9-459C-BA71-084F97FD0E1B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A7AAB-7B87-4AAE-B96B-32C755600A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938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862A2-7179-894D-B549-490DE095770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296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A0375-FC46-6087-00F1-5F2045BCE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DAF7C4-B50E-2193-760D-2D12C8009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B27FAF-12BA-6C8B-1A13-11C3E6FBB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1CB43-66F6-FA32-400C-CD1B2BED1C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862A2-7179-894D-B549-490DE095770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416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E786F877-FD4F-2F4F-C580-AA0384607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>
            <a:extLst>
              <a:ext uri="{FF2B5EF4-FFF2-40B4-BE49-F238E27FC236}">
                <a16:creationId xmlns:a16="http://schemas.microsoft.com/office/drawing/2014/main" id="{E36B9131-BBDE-277B-F761-F981CF57D8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6:notes">
            <a:extLst>
              <a:ext uri="{FF2B5EF4-FFF2-40B4-BE49-F238E27FC236}">
                <a16:creationId xmlns:a16="http://schemas.microsoft.com/office/drawing/2014/main" id="{4707EB40-1F64-42D2-D481-1976A2F64D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2125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F469DF0A-17E3-BBC9-510F-B8A008875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>
            <a:extLst>
              <a:ext uri="{FF2B5EF4-FFF2-40B4-BE49-F238E27FC236}">
                <a16:creationId xmlns:a16="http://schemas.microsoft.com/office/drawing/2014/main" id="{B99BD4F4-77FD-9CF4-5EE6-70EB4473B0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6:notes">
            <a:extLst>
              <a:ext uri="{FF2B5EF4-FFF2-40B4-BE49-F238E27FC236}">
                <a16:creationId xmlns:a16="http://schemas.microsoft.com/office/drawing/2014/main" id="{50863E1A-9562-7A98-22D0-E97EF2441B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629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B99F87C3-8FDA-9BA8-E0AE-A22D0027C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>
            <a:extLst>
              <a:ext uri="{FF2B5EF4-FFF2-40B4-BE49-F238E27FC236}">
                <a16:creationId xmlns:a16="http://schemas.microsoft.com/office/drawing/2014/main" id="{423EDD32-2CA5-391C-2B06-E0609702D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6:notes">
            <a:extLst>
              <a:ext uri="{FF2B5EF4-FFF2-40B4-BE49-F238E27FC236}">
                <a16:creationId xmlns:a16="http://schemas.microsoft.com/office/drawing/2014/main" id="{0D90AF17-210B-A61C-6969-DCB5AD3550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245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DF382D54-3771-538C-90E9-318CF9827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5:notes">
            <a:extLst>
              <a:ext uri="{FF2B5EF4-FFF2-40B4-BE49-F238E27FC236}">
                <a16:creationId xmlns:a16="http://schemas.microsoft.com/office/drawing/2014/main" id="{E31A6B9E-ECDE-6E39-A282-A0AD57F13A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15:notes">
            <a:extLst>
              <a:ext uri="{FF2B5EF4-FFF2-40B4-BE49-F238E27FC236}">
                <a16:creationId xmlns:a16="http://schemas.microsoft.com/office/drawing/2014/main" id="{A1C908D2-AD17-0BCD-C1AA-8F5783DCBB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8" name="Google Shape;418;p15:notes">
            <a:extLst>
              <a:ext uri="{FF2B5EF4-FFF2-40B4-BE49-F238E27FC236}">
                <a16:creationId xmlns:a16="http://schemas.microsoft.com/office/drawing/2014/main" id="{B2B5E319-6741-F4EA-776D-244AE0DA49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3912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F9774631-F809-59D6-F337-60A470BEC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5:notes">
            <a:extLst>
              <a:ext uri="{FF2B5EF4-FFF2-40B4-BE49-F238E27FC236}">
                <a16:creationId xmlns:a16="http://schemas.microsoft.com/office/drawing/2014/main" id="{28B89FB3-A11E-309D-20D7-26659BCB4A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15:notes">
            <a:extLst>
              <a:ext uri="{FF2B5EF4-FFF2-40B4-BE49-F238E27FC236}">
                <a16:creationId xmlns:a16="http://schemas.microsoft.com/office/drawing/2014/main" id="{23DC23B4-B6A0-7BF1-35ED-CCEC3FB6BD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8" name="Google Shape;418;p15:notes">
            <a:extLst>
              <a:ext uri="{FF2B5EF4-FFF2-40B4-BE49-F238E27FC236}">
                <a16:creationId xmlns:a16="http://schemas.microsoft.com/office/drawing/2014/main" id="{5E5B8A06-A63B-43F3-5A16-C56FF20320F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028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3FAAD16A-D9D7-D99E-5367-FA92B33E7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5:notes">
            <a:extLst>
              <a:ext uri="{FF2B5EF4-FFF2-40B4-BE49-F238E27FC236}">
                <a16:creationId xmlns:a16="http://schemas.microsoft.com/office/drawing/2014/main" id="{0538C935-FDAF-4D92-BBD8-572832D72F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7" name="Google Shape;417;p15:notes">
            <a:extLst>
              <a:ext uri="{FF2B5EF4-FFF2-40B4-BE49-F238E27FC236}">
                <a16:creationId xmlns:a16="http://schemas.microsoft.com/office/drawing/2014/main" id="{07A63D3D-9141-FA41-BC8D-8D04F3F3DF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8" name="Google Shape;418;p15:notes">
            <a:extLst>
              <a:ext uri="{FF2B5EF4-FFF2-40B4-BE49-F238E27FC236}">
                <a16:creationId xmlns:a16="http://schemas.microsoft.com/office/drawing/2014/main" id="{7FBB8B55-FA79-1589-3C2A-95458D475B0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769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5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805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3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063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25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42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839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8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5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137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91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35F37-B23D-4C04-876D-BDF0B184A37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14/10/2026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EC3A8-A1CB-4FA4-801E-B445087D726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83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lepharmaciendefrance.fr/forte-erosion-du-pouvoir-dachat-des-titulaires/" TargetMode="External"/><Relationship Id="rId13" Type="http://schemas.openxmlformats.org/officeDocument/2006/relationships/image" Target="../media/image3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s://uspo.fr/rapport-igas-igf-sur-la-chaine-de-distribution-pharmaceutique/" TargetMode="External"/><Relationship Id="rId4" Type="http://schemas.openxmlformats.org/officeDocument/2006/relationships/diagramLayout" Target="../diagrams/layout1.xml"/><Relationship Id="rId9" Type="http://schemas.openxmlformats.org/officeDocument/2006/relationships/hyperlink" Target="https://igas.gouv.fr/la-chaine-de-distribution-pharmaceutique" TargetMode="External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upgf.fr/stopper-la-baisse-continue-des-prix-des-medicaments/" TargetMode="External"/><Relationship Id="rId7" Type="http://schemas.openxmlformats.org/officeDocument/2006/relationships/image" Target="../media/image3.jpg"/><Relationship Id="rId2" Type="http://schemas.openxmlformats.org/officeDocument/2006/relationships/hyperlink" Target="https://www.extencia.fr/rentabilite-pharmacie-2025-facture-electroniqu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sante.gouv.fr/IMG/pdf/ceps_ra2024_version_definitive_decembre_2025.pdf" TargetMode="External"/><Relationship Id="rId4" Type="http://schemas.openxmlformats.org/officeDocument/2006/relationships/hyperlink" Target="https://www.lemoniteurdespharmacies.fr/profession/socio-professionnel/remises-sur-les-generiques-les-55-000-e-qui-font-tenir-les-pharmacie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gf.fr/proteger-et-renforcer-le-maillage-officinal/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3.svg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23.jpg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6.svg"/><Relationship Id="rId4" Type="http://schemas.openxmlformats.org/officeDocument/2006/relationships/image" Target="../media/image23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2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6.svg"/><Relationship Id="rId4" Type="http://schemas.openxmlformats.org/officeDocument/2006/relationships/image" Target="../media/image2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eric_myon@yahoo.f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5" descr="http://www.pharmaciedelpech.fr/Assets/Img/Site/Accueil.jpg"/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2534"/>
            <a:ext cx="9142356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28650" y="2665177"/>
            <a:ext cx="6606117" cy="126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br>
              <a:rPr lang="fr-FR" altLang="fr-FR" sz="4000" dirty="0">
                <a:solidFill>
                  <a:srgbClr val="056542"/>
                </a:solidFill>
                <a:latin typeface="Signika" panose="02010003020600000004" pitchFamily="2" charset="0"/>
              </a:rPr>
            </a:br>
            <a:r>
              <a:rPr lang="fr-FR" altLang="fr-FR" sz="3600" b="1" dirty="0">
                <a:solidFill>
                  <a:schemeClr val="tx1"/>
                </a:solidFill>
                <a:latin typeface="Signika" panose="02010003020600000004" pitchFamily="2" charset="0"/>
              </a:rPr>
              <a:t>Economie de l’officine : où en sommes-nous ?</a:t>
            </a:r>
          </a:p>
          <a:p>
            <a:pPr>
              <a:spcBef>
                <a:spcPts val="600"/>
              </a:spcBef>
              <a:defRPr/>
            </a:pPr>
            <a:r>
              <a:rPr lang="fr-FR" altLang="fr-FR" sz="3600" b="1" dirty="0">
                <a:solidFill>
                  <a:schemeClr val="tx1"/>
                </a:solidFill>
                <a:latin typeface="Signika" panose="02010003020600000004" pitchFamily="2" charset="0"/>
              </a:rPr>
              <a:t>Préparations Magistrales : une solution efficace face aux ruptures</a:t>
            </a:r>
          </a:p>
          <a:p>
            <a:pPr>
              <a:spcBef>
                <a:spcPts val="600"/>
              </a:spcBef>
              <a:defRPr/>
            </a:pPr>
            <a:r>
              <a:rPr lang="fr-FR" sz="3600" b="1" dirty="0">
                <a:solidFill>
                  <a:schemeClr val="tx1"/>
                </a:solidFill>
                <a:latin typeface="Signika" panose="02010003020600000004" pitchFamily="2" charset="0"/>
              </a:rPr>
              <a:t>Quelles évolutions pour notre métier, quelques exemples de l’</a:t>
            </a:r>
            <a:r>
              <a:rPr lang="fr-FR" sz="3600" b="1" dirty="0" err="1">
                <a:solidFill>
                  <a:schemeClr val="tx1"/>
                </a:solidFill>
                <a:latin typeface="Signika" panose="02010003020600000004" pitchFamily="2" charset="0"/>
              </a:rPr>
              <a:t>Interpro</a:t>
            </a:r>
            <a:endParaRPr lang="fr-FR" sz="3600" b="1" dirty="0">
              <a:solidFill>
                <a:schemeClr val="tx1"/>
              </a:solidFill>
              <a:latin typeface="Signika" panose="02010003020600000004" pitchFamily="2" charset="0"/>
            </a:endParaRPr>
          </a:p>
          <a:p>
            <a:pPr>
              <a:spcBef>
                <a:spcPts val="600"/>
              </a:spcBef>
              <a:defRPr/>
            </a:pPr>
            <a:endParaRPr lang="fr-FR" altLang="fr-FR" sz="3600" b="1" dirty="0">
              <a:solidFill>
                <a:srgbClr val="056542"/>
              </a:solidFill>
              <a:latin typeface="Signika" panose="02010003020600000004" pitchFamily="2" charset="0"/>
            </a:endParaRPr>
          </a:p>
          <a:p>
            <a:pPr>
              <a:spcBef>
                <a:spcPts val="600"/>
              </a:spcBef>
              <a:defRPr/>
            </a:pPr>
            <a:endParaRPr lang="fr-FR" sz="3600" b="1" dirty="0">
              <a:solidFill>
                <a:srgbClr val="056542"/>
              </a:solidFill>
              <a:latin typeface="Signika" panose="02010003020600000004" pitchFamily="2" charset="0"/>
            </a:endParaRPr>
          </a:p>
          <a:p>
            <a:pPr>
              <a:defRPr/>
            </a:pPr>
            <a:r>
              <a:rPr lang="fr-FR" altLang="fr-FR" sz="4000" dirty="0">
                <a:solidFill>
                  <a:srgbClr val="056542"/>
                </a:solidFill>
                <a:latin typeface="Signika" panose="02010003020600000004" pitchFamily="2" charset="0"/>
              </a:rPr>
              <a:t>	</a:t>
            </a:r>
            <a:endParaRPr lang="fr-FR" sz="2000" dirty="0">
              <a:solidFill>
                <a:srgbClr val="FFFFFF"/>
              </a:solidFill>
              <a:latin typeface="Signika" panose="02010003020600000004" pitchFamily="2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49301" y="5518572"/>
            <a:ext cx="5579533" cy="1357102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24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400" b="1" dirty="0">
                <a:solidFill>
                  <a:srgbClr val="056542"/>
                </a:solidFill>
              </a:rPr>
              <a:t>Le 15 octobre 2026</a:t>
            </a:r>
            <a:endParaRPr lang="fr-FR" altLang="fr-FR" sz="10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10" name="Image 0" descr="/home/claude/icons/image1.png">
            <a:extLst>
              <a:ext uri="{FF2B5EF4-FFF2-40B4-BE49-F238E27FC236}">
                <a16:creationId xmlns:a16="http://schemas.microsoft.com/office/drawing/2014/main" id="{BA6B9B1D-3400-6C84-925E-005B8FADFD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36" b="21043"/>
          <a:stretch>
            <a:fillRect/>
          </a:stretch>
        </p:blipFill>
        <p:spPr>
          <a:xfrm>
            <a:off x="6197042" y="5690616"/>
            <a:ext cx="2946958" cy="11673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0EF0CB-03A8-E879-AED7-E4AD5AF62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610" y="5690616"/>
            <a:ext cx="788670" cy="10153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B02911-4CB0-EA2B-B898-05390B8A6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121920" y="5760721"/>
            <a:ext cx="2194560" cy="101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0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6378" y="1750000"/>
            <a:ext cx="4500000" cy="3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sz="2000" b="1" dirty="0">
                <a:solidFill>
                  <a:srgbClr val="056542"/>
                </a:solidFill>
              </a:rPr>
              <a:t>1   </a:t>
            </a:r>
            <a:r>
              <a:rPr lang="fr-FR" sz="2000" b="1" dirty="0">
                <a:solidFill>
                  <a:srgbClr val="056542"/>
                </a:solidFill>
              </a:rPr>
              <a:t>Difficultés économiques du réseau</a:t>
            </a:r>
          </a:p>
          <a:p>
            <a:pPr algn="l" eaLnBrk="1" hangingPunct="1">
              <a:lnSpc>
                <a:spcPct val="150000"/>
              </a:lnSpc>
              <a:spcBef>
                <a:spcPts val="0"/>
              </a:spcBef>
            </a:pPr>
            <a:r>
              <a:rPr lang="fr-FR" sz="1400" dirty="0">
                <a:solidFill>
                  <a:srgbClr val="5C5C5C"/>
                </a:solidFill>
              </a:rPr>
              <a:t>Des officines économiquement fragiles</a:t>
            </a:r>
          </a:p>
          <a:p>
            <a:pPr marL="0" indent="0" algn="l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2000" b="1" dirty="0">
                <a:solidFill>
                  <a:srgbClr val="056542"/>
                </a:solidFill>
              </a:rPr>
              <a:t>2  </a:t>
            </a:r>
            <a:r>
              <a:rPr sz="2000" b="1" dirty="0" err="1">
                <a:solidFill>
                  <a:srgbClr val="056542"/>
                </a:solidFill>
              </a:rPr>
              <a:t>Préparations</a:t>
            </a:r>
            <a:r>
              <a:rPr sz="2000" b="1" dirty="0">
                <a:solidFill>
                  <a:srgbClr val="056542"/>
                </a:solidFill>
              </a:rPr>
              <a:t> </a:t>
            </a:r>
            <a:r>
              <a:rPr sz="2000" b="1" dirty="0" err="1">
                <a:solidFill>
                  <a:srgbClr val="056542"/>
                </a:solidFill>
              </a:rPr>
              <a:t>magistrales</a:t>
            </a:r>
            <a:endParaRPr sz="2000" b="1" dirty="0">
              <a:solidFill>
                <a:srgbClr val="056542"/>
              </a:solidFill>
            </a:endParaRPr>
          </a:p>
          <a:p>
            <a:pPr marL="0" indent="0" algn="l">
              <a:spcBef>
                <a:spcPts val="200"/>
              </a:spcBef>
              <a:buNone/>
            </a:pPr>
            <a:r>
              <a:rPr lang="fr-FR" sz="1400" b="0" dirty="0">
                <a:solidFill>
                  <a:srgbClr val="5C5C5C"/>
                </a:solidFill>
              </a:rPr>
              <a:t>Leur pertinence face aux ruptures</a:t>
            </a:r>
          </a:p>
          <a:p>
            <a:pPr marL="0" indent="0" algn="l">
              <a:spcBef>
                <a:spcPts val="1600"/>
              </a:spcBef>
              <a:buNone/>
            </a:pPr>
            <a:r>
              <a:rPr sz="2000" b="1" dirty="0">
                <a:solidFill>
                  <a:srgbClr val="056542"/>
                </a:solidFill>
              </a:rPr>
              <a:t>3   CPTS Paris 8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lang="fr-FR" sz="1400" b="0" dirty="0">
                <a:solidFill>
                  <a:srgbClr val="5C5C5C"/>
                </a:solidFill>
              </a:rPr>
              <a:t>Des évolutions métiers grâce à l’</a:t>
            </a:r>
            <a:r>
              <a:rPr lang="fr-FR" sz="1400" b="0" dirty="0" err="1">
                <a:solidFill>
                  <a:srgbClr val="5C5C5C"/>
                </a:solidFill>
              </a:rPr>
              <a:t>interpro</a:t>
            </a:r>
            <a:endParaRPr sz="1400" b="0" dirty="0">
              <a:solidFill>
                <a:srgbClr val="5C5C5C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142178" y="457202"/>
            <a:ext cx="6858000" cy="960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3600" b="1" u="sng" dirty="0">
                <a:solidFill>
                  <a:srgbClr val="64897C"/>
                </a:solidFill>
                <a:latin typeface="Barlow Condensed"/>
              </a:rPr>
              <a:t>Sommaire</a:t>
            </a:r>
            <a:endParaRPr lang="fr-FR" sz="3600" b="1" dirty="0">
              <a:solidFill>
                <a:srgbClr val="64897C"/>
              </a:solidFill>
              <a:latin typeface="Barlow Condensed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778" y="457202"/>
            <a:ext cx="3575200" cy="48598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76A98B5-0B8A-BBC3-43BC-209E5C2E4753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8" name="Image 0" descr="/home/claude/icons/image1.png">
            <a:extLst>
              <a:ext uri="{FF2B5EF4-FFF2-40B4-BE49-F238E27FC236}">
                <a16:creationId xmlns:a16="http://schemas.microsoft.com/office/drawing/2014/main" id="{70B8E782-411C-7E5E-FC60-5687FDC23A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F9D13A-3210-0D19-8830-91F266209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A42F57-794B-4DCE-52E3-2D7513674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90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B7F8B2-5652-095E-2E2F-2A04E2A3C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725" y="2013347"/>
            <a:ext cx="7153275" cy="17907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FR" sz="3000" b="1">
                <a:latin typeface="Poppins" panose="02000000000000000000" pitchFamily="2" charset="77"/>
                <a:cs typeface="Poppins" panose="02000000000000000000" pitchFamily="2" charset="77"/>
              </a:rPr>
              <a:t>Difficultés économiques de l’officine en 2026</a:t>
            </a:r>
            <a:endParaRPr lang="fr-FR" sz="3000" b="1" dirty="0">
              <a:latin typeface="Poppins" panose="02000000000000000000" pitchFamily="2" charset="77"/>
              <a:cs typeface="Poppins" panose="02000000000000000000" pitchFamily="2" charset="77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45E1E6-E5FC-7AAC-2791-16E216375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48" y="952949"/>
            <a:ext cx="1053003" cy="135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61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9C1B-D26D-7EC3-B3AA-74538DAFE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CBEF63-1847-20C4-C827-C90EEA445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667"/>
            <a:ext cx="7886700" cy="853123"/>
          </a:xfrm>
        </p:spPr>
        <p:txBody>
          <a:bodyPr/>
          <a:lstStyle/>
          <a:p>
            <a:r>
              <a:rPr lang="fr-FR" dirty="0"/>
              <a:t>En 10 ans…</a:t>
            </a:r>
          </a:p>
        </p:txBody>
      </p:sp>
      <p:graphicFrame>
        <p:nvGraphicFramePr>
          <p:cNvPr id="17" name="Espace réservé du contenu 2">
            <a:extLst>
              <a:ext uri="{FF2B5EF4-FFF2-40B4-BE49-F238E27FC236}">
                <a16:creationId xmlns:a16="http://schemas.microsoft.com/office/drawing/2014/main" id="{7426BCED-1644-7D08-66DB-57281A5AF0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216524"/>
              </p:ext>
            </p:extLst>
          </p:nvPr>
        </p:nvGraphicFramePr>
        <p:xfrm>
          <a:off x="438802" y="966790"/>
          <a:ext cx="478917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9679EC-DC19-D812-3881-8D743E83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5691028"/>
            <a:ext cx="8248650" cy="273844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CAVP d’après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https://lepharmaciendefrance.fr/forte-erosion-du-pouvoir-dachat-des-titulaires/</a:t>
            </a:r>
            <a:endParaRPr lang="fr-FR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Igas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-IGF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https://igas.gouv.fr/la-chaine-de-distribution-pharmaceutique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;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https://uspo.fr/rapport-igas-igf-sur-la-chaine-de-distribution-pharmaceutique/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l"/>
            <a:endParaRPr lang="fr-FR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753A57-1DFD-FF8A-AA85-8BCCF2F3FC4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9000" t="41385" r="26250" b="8462"/>
          <a:stretch>
            <a:fillRect/>
          </a:stretch>
        </p:blipFill>
        <p:spPr>
          <a:xfrm>
            <a:off x="5367687" y="1980464"/>
            <a:ext cx="3530990" cy="2897072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2C88A7A7-E5B7-2ADF-E7E3-B8568634A7C1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11" name="Image 0" descr="/home/claude/icons/image1.png">
            <a:extLst>
              <a:ext uri="{FF2B5EF4-FFF2-40B4-BE49-F238E27FC236}">
                <a16:creationId xmlns:a16="http://schemas.microsoft.com/office/drawing/2014/main" id="{974F2DC3-FCAB-5E61-30FF-A2C0C96F61B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8578BC-A7AE-717C-D404-2669197EA3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E71B92-388C-A146-C205-7168FCC85C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3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DA549-B94C-7A26-4EC2-0DD8D66E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0" y="0"/>
            <a:ext cx="7886700" cy="1325563"/>
          </a:xfrm>
        </p:spPr>
        <p:txBody>
          <a:bodyPr/>
          <a:lstStyle/>
          <a:p>
            <a:r>
              <a:rPr lang="fr-FR" dirty="0"/>
              <a:t>Une croissance en trompe-l’œil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B1C442-73E8-E311-229A-10CFC8C72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" y="1138912"/>
            <a:ext cx="8220075" cy="342845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+5,6 % de chiffre d’affaires en 2025, mais </a:t>
            </a:r>
            <a:r>
              <a:rPr lang="fr-FR" sz="1600" b="1" dirty="0">
                <a:latin typeface="Poppins" panose="02000000000000000000" pitchFamily="2" charset="77"/>
                <a:cs typeface="Poppins" panose="02000000000000000000" pitchFamily="2" charset="77"/>
              </a:rPr>
              <a:t>1 une pharmacie sur 4</a:t>
            </a:r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 recule</a:t>
            </a:r>
            <a:r>
              <a:rPr lang="fr-FR" sz="16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</a:p>
          <a:p>
            <a:pPr>
              <a:lnSpc>
                <a:spcPct val="110000"/>
              </a:lnSpc>
            </a:pPr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Une hausse portée par les médicaments chers, qui pèsent </a:t>
            </a:r>
            <a:r>
              <a:rPr lang="fr-FR" sz="1600" b="1" dirty="0">
                <a:latin typeface="Poppins" panose="02000000000000000000" pitchFamily="2" charset="77"/>
                <a:cs typeface="Poppins" panose="02000000000000000000" pitchFamily="2" charset="77"/>
              </a:rPr>
              <a:t>44 %</a:t>
            </a:r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 du remboursable (x3 en 10 ans), pour une marge d’environ 5 %</a:t>
            </a:r>
            <a:r>
              <a:rPr lang="fr-FR" sz="16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</a:p>
          <a:p>
            <a:pPr>
              <a:lnSpc>
                <a:spcPct val="110000"/>
              </a:lnSpc>
            </a:pPr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Effet ciseau : contraction des marges et inflation des coûts fixes</a:t>
            </a:r>
          </a:p>
          <a:p>
            <a:pPr>
              <a:lnSpc>
                <a:spcPct val="110000"/>
              </a:lnSpc>
            </a:pPr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Baisses de prix massives sur les médicaments notamment matures (1,3 Md€/an)</a:t>
            </a:r>
            <a:r>
              <a:rPr lang="fr-FR" sz="16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2</a:t>
            </a:r>
          </a:p>
          <a:p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Baisse du volume sur prescription : −2 % en 2025</a:t>
            </a:r>
            <a:r>
              <a:rPr lang="fr-FR" sz="16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</a:p>
          <a:p>
            <a:r>
              <a:rPr lang="fr-FR" sz="1600" dirty="0">
                <a:latin typeface="Poppins" panose="02000000000000000000" pitchFamily="2" charset="77"/>
                <a:cs typeface="Poppins" panose="02000000000000000000" pitchFamily="2" charset="77"/>
              </a:rPr>
              <a:t>Marges génériques : un pilier menacé</a:t>
            </a:r>
          </a:p>
          <a:p>
            <a:pPr lvl="1"/>
            <a:r>
              <a:rPr lang="fr-FR" sz="1400" dirty="0">
                <a:latin typeface="Poppins" panose="02000000000000000000" pitchFamily="2" charset="77"/>
                <a:cs typeface="Poppins" panose="02000000000000000000" pitchFamily="2" charset="77"/>
              </a:rPr>
              <a:t>55 000 € / an par officine en moyenne, &gt; 50 % de l’EBE médian</a:t>
            </a:r>
            <a:r>
              <a:rPr lang="fr-FR" sz="14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3</a:t>
            </a:r>
          </a:p>
          <a:p>
            <a:pPr lvl="1"/>
            <a:r>
              <a:rPr lang="fr-FR" sz="1400" dirty="0">
                <a:latin typeface="Poppins" panose="02000000000000000000" pitchFamily="2" charset="77"/>
                <a:cs typeface="Poppins" panose="02000000000000000000" pitchFamily="2" charset="77"/>
              </a:rPr>
              <a:t>Taux moyen tombé à 22,75 % en 2024</a:t>
            </a:r>
            <a:r>
              <a:rPr lang="fr-FR" sz="14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4</a:t>
            </a:r>
            <a:r>
              <a:rPr lang="fr-FR" sz="1400" dirty="0">
                <a:latin typeface="Poppins" panose="02000000000000000000" pitchFamily="2" charset="77"/>
                <a:cs typeface="Poppins" panose="02000000000000000000" pitchFamily="2" charset="77"/>
              </a:rPr>
              <a:t> (-2,55 points) et baisse du montant global de -3,81 %</a:t>
            </a:r>
          </a:p>
          <a:p>
            <a:pPr lvl="1"/>
            <a:r>
              <a:rPr lang="fr-FR" sz="1400" dirty="0">
                <a:latin typeface="Poppins" panose="02000000000000000000" pitchFamily="2" charset="77"/>
                <a:cs typeface="Poppins" panose="02000000000000000000" pitchFamily="2" charset="77"/>
              </a:rPr>
              <a:t>Projet de baisse du plafond de 40 à 20 % en 2025 : un impact de -480 à -550 M€ sur les officines</a:t>
            </a:r>
            <a:r>
              <a:rPr lang="fr-FR" sz="14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BD0C36-A4CB-2BF3-C493-10821ED79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63A1-F4F2-8E40-B6B7-F7FF81154299}" type="slidenum">
              <a:rPr lang="fr-FR" smtClean="0"/>
              <a:t>5</a:t>
            </a:fld>
            <a:endParaRPr lang="fr-FR" dirty="0"/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F6F7424-4FC9-5A8F-7BB7-994FFD617AE2}"/>
              </a:ext>
            </a:extLst>
          </p:cNvPr>
          <p:cNvSpPr txBox="1">
            <a:spLocks/>
          </p:cNvSpPr>
          <p:nvPr/>
        </p:nvSpPr>
        <p:spPr>
          <a:xfrm>
            <a:off x="556260" y="5363091"/>
            <a:ext cx="8467725" cy="71199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CGP : </a:t>
            </a:r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https://www.extencia.fr/rentabilite-pharmacie-2025-facture-electronique</a:t>
            </a:r>
            <a:endParaRPr lang="fr-FR" sz="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fr-FR" sz="9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https://www.upgf.fr/stopper-la-baisse-continue-des-prix-des-medicaments/</a:t>
            </a:r>
            <a:endParaRPr lang="fr-FR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https://www.lemoniteurdespharmacies.fr/profession/socio-professionnel/remises-sur-les-generiques-les-55-000-e-qui-font-tenir-les-pharmacies</a:t>
            </a:r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CEPS : </a:t>
            </a:r>
            <a:r>
              <a:rPr lang="fr-FR" sz="9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https://sante.gouv.fr/IMG/pdf/ceps_ra2024_version_definitive_decembre_2025.pdf</a:t>
            </a:r>
            <a:r>
              <a:rPr lang="fr-FR" sz="9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fr-F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Igas</a:t>
            </a:r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-IGF (op. </a:t>
            </a:r>
            <a:r>
              <a:rPr lang="fr-FR" sz="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</a:t>
            </a:r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C8ADC04-55F1-71AD-A1FA-B3FF9CE0E1C8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11" name="Image 0" descr="/home/claude/icons/image1.png">
            <a:extLst>
              <a:ext uri="{FF2B5EF4-FFF2-40B4-BE49-F238E27FC236}">
                <a16:creationId xmlns:a16="http://schemas.microsoft.com/office/drawing/2014/main" id="{4646888F-25B9-ABD8-C40B-66A280CB15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940F2B-29C7-CB58-12FD-D35576E8A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A1253F0-E02E-0694-1737-206508AD0F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8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C262-4216-B8C2-2705-3BBF213D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BCFE0-3405-8BD6-C279-08D9AE27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Érosion de la marge = érosion du réseau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FEEC4D-CB7D-D217-98CA-690766C23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830" y="1431668"/>
            <a:ext cx="7572375" cy="1707356"/>
          </a:xfrm>
        </p:spPr>
        <p:txBody>
          <a:bodyPr>
            <a:normAutofit lnSpcReduction="10000"/>
          </a:bodyPr>
          <a:lstStyle/>
          <a:p>
            <a:r>
              <a:rPr lang="fr-FR" sz="1650" dirty="0">
                <a:latin typeface="Poppins" panose="02000000000000000000" pitchFamily="2" charset="77"/>
                <a:cs typeface="Poppins" panose="02000000000000000000" pitchFamily="2" charset="77"/>
              </a:rPr>
              <a:t>Le réseau a </a:t>
            </a:r>
            <a:r>
              <a:rPr lang="fr-FR" sz="1650" b="1" dirty="0">
                <a:latin typeface="Poppins" panose="02000000000000000000" pitchFamily="2" charset="77"/>
                <a:cs typeface="Poppins" panose="02000000000000000000" pitchFamily="2" charset="77"/>
              </a:rPr>
              <a:t>perdu 2 500 officines</a:t>
            </a:r>
            <a:r>
              <a:rPr lang="fr-FR" sz="1650" dirty="0">
                <a:latin typeface="Poppins" panose="02000000000000000000" pitchFamily="2" charset="77"/>
                <a:cs typeface="Poppins" panose="02000000000000000000" pitchFamily="2" charset="77"/>
              </a:rPr>
              <a:t> en une dizaine d’années</a:t>
            </a:r>
            <a:r>
              <a:rPr lang="fr-FR" sz="165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  <a:endParaRPr lang="fr-FR" sz="1650" dirty="0">
              <a:latin typeface="Poppins" panose="02000000000000000000" pitchFamily="2" charset="77"/>
              <a:cs typeface="Poppins" panose="02000000000000000000" pitchFamily="2" charset="77"/>
            </a:endParaRPr>
          </a:p>
          <a:p>
            <a:r>
              <a:rPr lang="fr-FR" sz="1650" dirty="0">
                <a:latin typeface="Poppins" panose="02000000000000000000" pitchFamily="2" charset="77"/>
                <a:cs typeface="Poppins" panose="02000000000000000000" pitchFamily="2" charset="77"/>
              </a:rPr>
              <a:t>De 21 914 en 2014 à 19 434 en 2025</a:t>
            </a:r>
            <a:endParaRPr lang="fr-FR" sz="1650" baseline="30000" dirty="0">
              <a:latin typeface="Poppins" panose="02000000000000000000" pitchFamily="2" charset="77"/>
              <a:cs typeface="Poppins" panose="02000000000000000000" pitchFamily="2" charset="77"/>
            </a:endParaRPr>
          </a:p>
          <a:p>
            <a:r>
              <a:rPr lang="fr-FR" sz="1650" dirty="0">
                <a:latin typeface="Poppins" panose="02000000000000000000" pitchFamily="2" charset="77"/>
                <a:cs typeface="Poppins" panose="02000000000000000000" pitchFamily="2" charset="77"/>
              </a:rPr>
              <a:t>À ce rythme, le réseau pourrait chuter à 17 000 officines en 2035</a:t>
            </a:r>
          </a:p>
          <a:p>
            <a:r>
              <a:rPr lang="fr-FR" sz="1400" dirty="0">
                <a:latin typeface="Poppins" panose="02000000000000000000" pitchFamily="2" charset="77"/>
                <a:cs typeface="Poppins" panose="02000000000000000000" pitchFamily="2" charset="77"/>
              </a:rPr>
              <a:t>L’Île-de-France fait partie des trois régions françaises — avec la Nouvelle-Aquitaine et l'Auvergne-Rhône-Alpes — qui concentrent à elles seules 42 % des fermetures d’officines au niveau national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2CFFFC-34D6-C223-AD82-A8CDD05F6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5373609"/>
            <a:ext cx="4362450" cy="273844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GERS Data, d’après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https://www.upgf.fr/proteger-et-renforcer-le-maillage-officinal/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BDFCAC-9B12-016F-7D17-33A4D8BC2C8E}"/>
              </a:ext>
            </a:extLst>
          </p:cNvPr>
          <p:cNvSpPr txBox="1"/>
          <p:nvPr/>
        </p:nvSpPr>
        <p:spPr>
          <a:xfrm>
            <a:off x="668568" y="3280105"/>
            <a:ext cx="4591050" cy="1448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fr-FR" sz="1650" b="1" dirty="0">
                <a:latin typeface="Poppins" panose="02000000000000000000" pitchFamily="2" charset="77"/>
                <a:cs typeface="Poppins" panose="02000000000000000000" pitchFamily="2" charset="77"/>
              </a:rPr>
              <a:t>Vers un destin à l’allemande ? </a:t>
            </a:r>
          </a:p>
          <a:p>
            <a:pPr>
              <a:lnSpc>
                <a:spcPct val="114000"/>
              </a:lnSpc>
            </a:pPr>
            <a:endParaRPr lang="fr-FR" sz="1650" dirty="0">
              <a:latin typeface="Poppins" panose="02000000000000000000" pitchFamily="2" charset="77"/>
              <a:cs typeface="Poppins" panose="02000000000000000000" pitchFamily="2" charset="77"/>
            </a:endParaRPr>
          </a:p>
          <a:p>
            <a:pPr>
              <a:lnSpc>
                <a:spcPct val="114000"/>
              </a:lnSpc>
            </a:pP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En Allemagne : -19 % de pharmacies en 10 ans, un honoraire de dispensation figé depuis 2013 alors que les coûts ont augmenté de +65 %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6390675-E175-640B-0650-8235928A1602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10" name="Image 0" descr="/home/claude/icons/image1.png">
            <a:extLst>
              <a:ext uri="{FF2B5EF4-FFF2-40B4-BE49-F238E27FC236}">
                <a16:creationId xmlns:a16="http://schemas.microsoft.com/office/drawing/2014/main" id="{A3E1EF99-889E-E105-AD99-D6E5D322DC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1718AD4-9C05-8E47-7BE6-423969107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B56437-B55A-1026-49D2-E71E591ACB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AD3D754-7F95-645A-E55D-33B97D8FB3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583" t="28615" r="27416" b="2923"/>
          <a:stretch>
            <a:fillRect/>
          </a:stretch>
        </p:blipFill>
        <p:spPr>
          <a:xfrm>
            <a:off x="5259618" y="3059377"/>
            <a:ext cx="3734803" cy="28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3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F7542-0053-12DB-1DC7-DBBAC62E6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Actuellement…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F99817-ECD6-E9C2-3446-D3C8B19C0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1500" b="1" dirty="0">
                <a:latin typeface="Poppins" panose="02000000000000000000" pitchFamily="2" charset="77"/>
                <a:cs typeface="Poppins" panose="02000000000000000000" pitchFamily="2" charset="77"/>
              </a:rPr>
              <a:t>60 %</a:t>
            </a: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 des officines françaises sous tension économique</a:t>
            </a:r>
            <a:r>
              <a:rPr lang="fr-FR" sz="15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</a:p>
          <a:p>
            <a:pPr>
              <a:lnSpc>
                <a:spcPct val="120000"/>
              </a:lnSpc>
            </a:pP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Trésoreries sous pression</a:t>
            </a:r>
          </a:p>
          <a:p>
            <a:pPr>
              <a:lnSpc>
                <a:spcPct val="120000"/>
              </a:lnSpc>
            </a:pP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Taux de marge brute tombé à </a:t>
            </a:r>
            <a:r>
              <a:rPr lang="fr-FR" sz="1500" b="1" dirty="0">
                <a:latin typeface="Poppins" panose="02000000000000000000" pitchFamily="2" charset="77"/>
                <a:cs typeface="Poppins" panose="02000000000000000000" pitchFamily="2" charset="77"/>
              </a:rPr>
              <a:t>28 %</a:t>
            </a: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 du CA HT (</a:t>
            </a:r>
            <a:r>
              <a:rPr lang="fr-FR" sz="1500" i="1" dirty="0">
                <a:latin typeface="Poppins" panose="02000000000000000000" pitchFamily="2" charset="77"/>
                <a:cs typeface="Poppins" panose="02000000000000000000" pitchFamily="2" charset="77"/>
              </a:rPr>
              <a:t>voir graphique page suivante</a:t>
            </a: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)</a:t>
            </a:r>
            <a:r>
              <a:rPr lang="fr-FR" sz="15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fr-FR" sz="1500" b="1" dirty="0">
                <a:latin typeface="Poppins" panose="02000000000000000000" pitchFamily="2" charset="77"/>
                <a:cs typeface="Poppins" panose="02000000000000000000" pitchFamily="2" charset="77"/>
              </a:rPr>
              <a:t>20 fermetures de pharmacies par mois</a:t>
            </a: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 en moyenne</a:t>
            </a:r>
            <a:r>
              <a:rPr lang="fr-FR" sz="15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2</a:t>
            </a: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Besoins d’investissement en hausse, capacités de financement en baisse</a:t>
            </a:r>
          </a:p>
          <a:p>
            <a:pPr>
              <a:lnSpc>
                <a:spcPct val="100000"/>
              </a:lnSpc>
            </a:pP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Toujours plus de missions mais toujours moins de moyens</a:t>
            </a:r>
          </a:p>
          <a:p>
            <a:pPr>
              <a:lnSpc>
                <a:spcPct val="100000"/>
              </a:lnSpc>
            </a:pPr>
            <a:endParaRPr lang="fr-FR" sz="1500" dirty="0">
              <a:latin typeface="Poppins" panose="02000000000000000000" pitchFamily="2" charset="77"/>
              <a:cs typeface="Poppins" panose="02000000000000000000" pitchFamily="2" charset="77"/>
            </a:endParaRPr>
          </a:p>
          <a:p>
            <a:pPr>
              <a:lnSpc>
                <a:spcPct val="120000"/>
              </a:lnSpc>
            </a:pPr>
            <a:endParaRPr lang="fr-FR" sz="1500" dirty="0">
              <a:latin typeface="Poppins" panose="02000000000000000000" pitchFamily="2" charset="77"/>
              <a:cs typeface="Poppins" panose="02000000000000000000" pitchFamily="2" charset="77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AD7BF3-60D3-2A54-C349-74980F38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63A1-F4F2-8E40-B6B7-F7FF81154299}" type="slidenum">
              <a:rPr lang="fr-FR" smtClean="0"/>
              <a:t>7</a:t>
            </a:fld>
            <a:endParaRPr lang="fr-FR"/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4558708C-7FD4-A080-F1C2-6019D67076BA}"/>
              </a:ext>
            </a:extLst>
          </p:cNvPr>
          <p:cNvSpPr txBox="1">
            <a:spLocks/>
          </p:cNvSpPr>
          <p:nvPr/>
        </p:nvSpPr>
        <p:spPr>
          <a:xfrm>
            <a:off x="628650" y="4631056"/>
            <a:ext cx="2495550" cy="32623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Journée économique de l’officine 2026 </a:t>
            </a:r>
          </a:p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La Longue Vue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65F3447-4BEA-59CB-C9FA-DF64120D400F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9" name="Image 0" descr="/home/claude/icons/image1.png">
            <a:extLst>
              <a:ext uri="{FF2B5EF4-FFF2-40B4-BE49-F238E27FC236}">
                <a16:creationId xmlns:a16="http://schemas.microsoft.com/office/drawing/2014/main" id="{0F9F5EF5-E6A7-4146-87A4-3663BED392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7F1B33-C1DC-D0CB-CEAD-1F3DB53BA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F1B01D-72DF-A711-DD93-EA7AD82CF4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9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79D7D9-211E-47F2-DBA7-2028780E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63A1-F4F2-8E40-B6B7-F7FF81154299}" type="slidenum">
              <a:rPr lang="fr-FR" smtClean="0"/>
              <a:t>8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91E5E7-85D0-9903-971D-EC37DC3F3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80" y="1148088"/>
            <a:ext cx="7603040" cy="45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14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F4BB-A70B-86BD-89F0-A110B70AB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2ADE85-46B3-01B6-D0F2-578409D79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l’avenir n’est pas rose…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F7FBA5-50C4-5539-78DF-CAA5DD8B9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1500" b="1" dirty="0">
                <a:latin typeface="Poppins" panose="02000000000000000000" pitchFamily="2" charset="77"/>
                <a:cs typeface="Poppins" panose="02000000000000000000" pitchFamily="2" charset="77"/>
              </a:rPr>
              <a:t>15 %</a:t>
            </a: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 Contribution des groupements sur certaines rémunérations</a:t>
            </a:r>
            <a:r>
              <a:rPr lang="fr-FR" sz="15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</a:p>
          <a:p>
            <a:pPr marL="0" indent="0">
              <a:lnSpc>
                <a:spcPct val="120000"/>
              </a:lnSpc>
              <a:buNone/>
            </a:pPr>
            <a:endParaRPr lang="fr-FR" sz="1500" baseline="30000" dirty="0">
              <a:latin typeface="Poppins" panose="02000000000000000000" pitchFamily="2" charset="77"/>
              <a:cs typeface="Poppins" panose="02000000000000000000" pitchFamily="2" charset="77"/>
            </a:endParaRPr>
          </a:p>
          <a:p>
            <a:pPr>
              <a:lnSpc>
                <a:spcPct val="120000"/>
              </a:lnSpc>
            </a:pPr>
            <a:r>
              <a:rPr lang="fr-FR" sz="1500" dirty="0">
                <a:latin typeface="Poppins" panose="02000000000000000000" pitchFamily="2" charset="77"/>
                <a:cs typeface="Poppins" panose="02000000000000000000" pitchFamily="2" charset="77"/>
              </a:rPr>
              <a:t>- 0,08€ baisse du plancher de marge des grossistes-répartiteurs</a:t>
            </a:r>
            <a:r>
              <a:rPr lang="fr-FR" sz="15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</a:t>
            </a:r>
            <a:endParaRPr lang="fr-FR" sz="1500" dirty="0">
              <a:latin typeface="Poppins" panose="02000000000000000000" pitchFamily="2" charset="77"/>
              <a:cs typeface="Poppins" panose="02000000000000000000" pitchFamily="2" charset="77"/>
            </a:endParaRPr>
          </a:p>
          <a:p>
            <a:r>
              <a:rPr lang="fr-FR" sz="1500" b="1" dirty="0">
                <a:latin typeface="Poppins" panose="02000000000000000000" pitchFamily="2" charset="77"/>
                <a:cs typeface="Poppins" panose="02000000000000000000" pitchFamily="2" charset="77"/>
              </a:rPr>
              <a:t>5,1 Mds d'euros d'économies </a:t>
            </a:r>
            <a:r>
              <a:rPr lang="fr-FR" sz="1400" baseline="30000" dirty="0">
                <a:latin typeface="Poppins" panose="02000000000000000000" pitchFamily="2" charset="77"/>
                <a:cs typeface="Poppins" panose="02000000000000000000" pitchFamily="2" charset="77"/>
              </a:rPr>
              <a:t>1 </a:t>
            </a:r>
            <a:r>
              <a:rPr lang="fr-FR" dirty="0"/>
              <a:t>:</a:t>
            </a:r>
          </a:p>
          <a:p>
            <a:pPr lvl="1"/>
            <a:r>
              <a:rPr lang="fr-FR" sz="1100" dirty="0">
                <a:latin typeface="Poppins" panose="02000000000000000000" pitchFamily="2" charset="77"/>
                <a:cs typeface="Poppins" panose="02000000000000000000" pitchFamily="2" charset="77"/>
              </a:rPr>
              <a:t>Les produits de santé et médicaments (2,1 milliards d'euros) : baisses de prix négociées, actions sur les volumes de prescription et mesures de bon usage. </a:t>
            </a:r>
          </a:p>
          <a:p>
            <a:pPr lvl="1"/>
            <a:r>
              <a:rPr lang="fr-FR" sz="1100" dirty="0">
                <a:latin typeface="Poppins" panose="02000000000000000000" pitchFamily="2" charset="77"/>
                <a:cs typeface="Poppins" panose="02000000000000000000" pitchFamily="2" charset="77"/>
              </a:rPr>
              <a:t>Les indemnités journalières (1 milliard d'euros) : De nouvelles restrictions sur les arrêts maladie. </a:t>
            </a:r>
          </a:p>
          <a:p>
            <a:pPr lvl="1"/>
            <a:r>
              <a:rPr lang="fr-FR" sz="1100" dirty="0">
                <a:latin typeface="Poppins" panose="02000000000000000000" pitchFamily="2" charset="77"/>
                <a:cs typeface="Poppins" panose="02000000000000000000" pitchFamily="2" charset="77"/>
              </a:rPr>
              <a:t>Les soins de ville (300 millions d'euros) : Économies attendues sur la médecine de ville (via la pertinence des soins). </a:t>
            </a:r>
          </a:p>
          <a:p>
            <a:pPr lvl="1"/>
            <a:r>
              <a:rPr lang="fr-FR" sz="1100" dirty="0">
                <a:latin typeface="Poppins" panose="02000000000000000000" pitchFamily="2" charset="77"/>
                <a:cs typeface="Poppins" panose="02000000000000000000" pitchFamily="2" charset="77"/>
              </a:rPr>
              <a:t>La maîtrise de l'ONDAM :  progression limitée à +2,0 % pour l'année 2027. </a:t>
            </a:r>
            <a:endParaRPr lang="fr-FR" sz="1500" dirty="0">
              <a:latin typeface="Poppins" panose="02000000000000000000" pitchFamily="2" charset="77"/>
              <a:cs typeface="Poppins" panose="02000000000000000000" pitchFamily="2" charset="77"/>
            </a:endParaRPr>
          </a:p>
          <a:p>
            <a:pPr>
              <a:lnSpc>
                <a:spcPct val="120000"/>
              </a:lnSpc>
            </a:pPr>
            <a:endParaRPr lang="fr-FR" sz="1500" dirty="0">
              <a:latin typeface="Poppins" panose="02000000000000000000" pitchFamily="2" charset="77"/>
              <a:cs typeface="Poppins" panose="02000000000000000000" pitchFamily="2" charset="77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CDC7C7-606F-A662-49E7-E45EA926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F63A1-F4F2-8E40-B6B7-F7FF81154299}" type="slidenum">
              <a:rPr lang="fr-FR" smtClean="0"/>
              <a:t>9</a:t>
            </a:fld>
            <a:endParaRPr lang="fr-FR"/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6AD6CE20-566F-9FCB-4A78-1C0BAEE99B19}"/>
              </a:ext>
            </a:extLst>
          </p:cNvPr>
          <p:cNvSpPr txBox="1">
            <a:spLocks/>
          </p:cNvSpPr>
          <p:nvPr/>
        </p:nvSpPr>
        <p:spPr>
          <a:xfrm>
            <a:off x="628650" y="5475376"/>
            <a:ext cx="2495550" cy="32623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PLFSS 2027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8543816-F86A-B3AC-007D-1F1B900750F0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9" name="Image 0" descr="/home/claude/icons/image1.png">
            <a:extLst>
              <a:ext uri="{FF2B5EF4-FFF2-40B4-BE49-F238E27FC236}">
                <a16:creationId xmlns:a16="http://schemas.microsoft.com/office/drawing/2014/main" id="{AA7E01DD-C91E-3A8A-F20A-0E39909D36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3266D5-FEB8-C5AB-F7EF-414ECF76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320161-E1A7-35B1-6FF3-59811F3F6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81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B9AC9-3783-D37B-D49F-7D6AD59E2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36D985-3F89-B464-12C9-FFA3A07E8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445" y="2533650"/>
            <a:ext cx="7153275" cy="17907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FR" sz="3000" b="1" dirty="0">
                <a:latin typeface="Poppins" panose="02000000000000000000" pitchFamily="2" charset="77"/>
                <a:cs typeface="Poppins" panose="02000000000000000000" pitchFamily="2" charset="77"/>
              </a:rPr>
              <a:t>Les préparations : une solution concrète face aux ruptures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D53B20-EFE3-99BF-F814-521E4FA17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384810" y="783781"/>
            <a:ext cx="2357476" cy="109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3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 txBox="1">
            <a:spLocks/>
          </p:cNvSpPr>
          <p:nvPr/>
        </p:nvSpPr>
        <p:spPr>
          <a:xfrm>
            <a:off x="437589" y="90000"/>
            <a:ext cx="8040222" cy="560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3200" b="1" u="sng" dirty="0">
                <a:solidFill>
                  <a:srgbClr val="64897C"/>
                </a:solidFill>
                <a:latin typeface="Barlow Condensed"/>
              </a:rPr>
              <a:t>Utilité des préparations</a:t>
            </a:r>
            <a:endParaRPr lang="fr-FR" sz="3600" b="1" dirty="0">
              <a:solidFill>
                <a:srgbClr val="64897C"/>
              </a:solidFill>
              <a:latin typeface="Barlow Condensed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89" y="669819"/>
            <a:ext cx="8040222" cy="4534533"/>
          </a:xfrm>
          <a:prstGeom prst="rect">
            <a:avLst/>
          </a:prstGeom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F2CC61-D467-1522-9185-A697BA821669}"/>
              </a:ext>
            </a:extLst>
          </p:cNvPr>
          <p:cNvSpPr txBox="1"/>
          <p:nvPr/>
        </p:nvSpPr>
        <p:spPr>
          <a:xfrm>
            <a:off x="227477" y="5196732"/>
            <a:ext cx="8689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Et depuis l’</a:t>
            </a:r>
            <a:r>
              <a:rPr lang="fr-FR" sz="1600" dirty="0" err="1"/>
              <a:t>aprépitant</a:t>
            </a:r>
            <a:r>
              <a:rPr lang="fr-FR" sz="1600" dirty="0"/>
              <a:t> pédiatrique, le BICAFRES®, la Fluoxétine, le Lithium, la </a:t>
            </a:r>
            <a:r>
              <a:rPr lang="fr-FR" sz="1600" dirty="0" err="1"/>
              <a:t>Diprosone</a:t>
            </a:r>
            <a:r>
              <a:rPr lang="fr-FR" sz="1600" dirty="0"/>
              <a:t>®, le </a:t>
            </a:r>
            <a:r>
              <a:rPr lang="fr-FR" sz="1600" dirty="0" err="1"/>
              <a:t>Tanganil</a:t>
            </a:r>
            <a:r>
              <a:rPr lang="fr-FR" sz="1600" dirty="0"/>
              <a:t>®…</a:t>
            </a:r>
          </a:p>
          <a:p>
            <a:endParaRPr lang="fr-FR" sz="1600" dirty="0"/>
          </a:p>
          <a:p>
            <a:r>
              <a:rPr lang="fr-FR" sz="1600" dirty="0"/>
              <a:t>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1B04643-C06E-002C-A9DF-72B514410FEE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6" name="Image 0" descr="/home/claude/icons/image1.png">
            <a:extLst>
              <a:ext uri="{FF2B5EF4-FFF2-40B4-BE49-F238E27FC236}">
                <a16:creationId xmlns:a16="http://schemas.microsoft.com/office/drawing/2014/main" id="{59E5BC16-961C-D257-544C-EE3E35B2FB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6B6DB-032F-EE57-555C-161D3A96F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89096F-5290-3A7E-A864-AF23E2EB1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89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B8301-44B5-1430-A486-2F36CCAAB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74747C0-329C-2D47-9C3A-38C2A5AAA717}"/>
              </a:ext>
            </a:extLst>
          </p:cNvPr>
          <p:cNvSpPr txBox="1">
            <a:spLocks/>
          </p:cNvSpPr>
          <p:nvPr/>
        </p:nvSpPr>
        <p:spPr>
          <a:xfrm>
            <a:off x="437589" y="90000"/>
            <a:ext cx="8040222" cy="560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3200" b="1" u="sng" dirty="0">
                <a:solidFill>
                  <a:srgbClr val="64897C"/>
                </a:solidFill>
                <a:latin typeface="Barlow Condensed"/>
              </a:rPr>
              <a:t>Des chiffres éloquents</a:t>
            </a:r>
            <a:endParaRPr lang="fr-FR" sz="3600" b="1" dirty="0">
              <a:solidFill>
                <a:srgbClr val="64897C"/>
              </a:solidFill>
              <a:latin typeface="Barlow Condensed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20F511C-F063-FEFE-DEA5-AB18F843BA19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6" name="Image 0" descr="/home/claude/icons/image1.png">
            <a:extLst>
              <a:ext uri="{FF2B5EF4-FFF2-40B4-BE49-F238E27FC236}">
                <a16:creationId xmlns:a16="http://schemas.microsoft.com/office/drawing/2014/main" id="{3F1B77DE-35FE-6089-461B-43CBA0FD68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DF7F31-8FD5-9F4E-FD02-053EDA699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87F7589-9BEA-D450-38C6-2C3E63A9E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815D045-6357-80E5-9586-AA9DA18E5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332256"/>
              </p:ext>
            </p:extLst>
          </p:nvPr>
        </p:nvGraphicFramePr>
        <p:xfrm>
          <a:off x="346710" y="1905980"/>
          <a:ext cx="8617215" cy="259080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58257">
                  <a:extLst>
                    <a:ext uri="{9D8B030D-6E8A-4147-A177-3AD203B41FA5}">
                      <a16:colId xmlns:a16="http://schemas.microsoft.com/office/drawing/2014/main" val="2336084458"/>
                    </a:ext>
                  </a:extLst>
                </a:gridCol>
                <a:gridCol w="1053596">
                  <a:extLst>
                    <a:ext uri="{9D8B030D-6E8A-4147-A177-3AD203B41FA5}">
                      <a16:colId xmlns:a16="http://schemas.microsoft.com/office/drawing/2014/main" val="867681832"/>
                    </a:ext>
                  </a:extLst>
                </a:gridCol>
                <a:gridCol w="1010767">
                  <a:extLst>
                    <a:ext uri="{9D8B030D-6E8A-4147-A177-3AD203B41FA5}">
                      <a16:colId xmlns:a16="http://schemas.microsoft.com/office/drawing/2014/main" val="341025164"/>
                    </a:ext>
                  </a:extLst>
                </a:gridCol>
                <a:gridCol w="1016271">
                  <a:extLst>
                    <a:ext uri="{9D8B030D-6E8A-4147-A177-3AD203B41FA5}">
                      <a16:colId xmlns:a16="http://schemas.microsoft.com/office/drawing/2014/main" val="1332621655"/>
                    </a:ext>
                  </a:extLst>
                </a:gridCol>
                <a:gridCol w="1094581">
                  <a:extLst>
                    <a:ext uri="{9D8B030D-6E8A-4147-A177-3AD203B41FA5}">
                      <a16:colId xmlns:a16="http://schemas.microsoft.com/office/drawing/2014/main" val="3231545348"/>
                    </a:ext>
                  </a:extLst>
                </a:gridCol>
                <a:gridCol w="1094581">
                  <a:extLst>
                    <a:ext uri="{9D8B030D-6E8A-4147-A177-3AD203B41FA5}">
                      <a16:colId xmlns:a16="http://schemas.microsoft.com/office/drawing/2014/main" val="1918024157"/>
                    </a:ext>
                  </a:extLst>
                </a:gridCol>
                <a:gridCol w="1094581">
                  <a:extLst>
                    <a:ext uri="{9D8B030D-6E8A-4147-A177-3AD203B41FA5}">
                      <a16:colId xmlns:a16="http://schemas.microsoft.com/office/drawing/2014/main" val="1113068732"/>
                    </a:ext>
                  </a:extLst>
                </a:gridCol>
                <a:gridCol w="1094581">
                  <a:extLst>
                    <a:ext uri="{9D8B030D-6E8A-4147-A177-3AD203B41FA5}">
                      <a16:colId xmlns:a16="http://schemas.microsoft.com/office/drawing/2014/main" val="919601672"/>
                    </a:ext>
                  </a:extLst>
                </a:gridCol>
              </a:tblGrid>
              <a:tr h="522486"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Total semaines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Moyenne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Total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Semaine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Max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Moyenne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86623"/>
                  </a:ext>
                </a:extLst>
              </a:tr>
              <a:tr h="302492"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Amox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Nb de prep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121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5 295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640 680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S49 -</a:t>
                      </a:r>
                      <a:r>
                        <a:rPr lang="fr-FR" sz="1600" b="0" baseline="0" dirty="0"/>
                        <a:t> 2023</a:t>
                      </a:r>
                      <a:endParaRPr lang="fr-FR" sz="16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37 893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15 gélules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855974"/>
                  </a:ext>
                </a:extLst>
              </a:tr>
              <a:tr h="30249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Nb d’unités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79 194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9 582 491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573 933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3329833"/>
                  </a:ext>
                </a:extLst>
              </a:tr>
              <a:tr h="302492"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Quétiapine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Nb de prep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54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1 993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107 619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S10 - 2025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7 207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80 gélules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881841"/>
                  </a:ext>
                </a:extLst>
              </a:tr>
              <a:tr h="30249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Nb d’unités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165 761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8 951 118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558 682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576970"/>
                  </a:ext>
                </a:extLst>
              </a:tr>
              <a:tr h="302492"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Propranolol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Nb de prep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11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2 775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30 527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S4</a:t>
                      </a:r>
                      <a:r>
                        <a:rPr lang="fr-FR" sz="1600" b="0" baseline="0" dirty="0"/>
                        <a:t> - 2026</a:t>
                      </a:r>
                      <a:endParaRPr lang="fr-FR" sz="1600" b="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11 036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56 gélules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060028"/>
                  </a:ext>
                </a:extLst>
              </a:tr>
              <a:tr h="30249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Nb d’unités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155 162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1 706 785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623 460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8883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355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F6950-DC91-85F0-3B5C-5F175C423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334896-32E4-1375-DD21-89C53318F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3" y="86802"/>
            <a:ext cx="4280069" cy="42489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C481B5-EE82-A76C-4F9B-A6BC4D783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6" y="1304511"/>
            <a:ext cx="4269806" cy="42489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999C4E-E457-1D50-C6F1-FE31422A1E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583" t="17627" r="34250" b="8154"/>
          <a:stretch>
            <a:fillRect/>
          </a:stretch>
        </p:blipFill>
        <p:spPr>
          <a:xfrm>
            <a:off x="4450080" y="109689"/>
            <a:ext cx="2941320" cy="3676016"/>
          </a:xfrm>
          <a:prstGeom prst="rect">
            <a:avLst/>
          </a:prstGeom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B0F889B2-42EA-7E5D-690F-214BB4F24A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34260" t="18751" r="34533" b="8473"/>
          <a:stretch>
            <a:fillRect/>
          </a:stretch>
        </p:blipFill>
        <p:spPr>
          <a:xfrm>
            <a:off x="6034278" y="3142648"/>
            <a:ext cx="2941320" cy="371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27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77" y="0"/>
            <a:ext cx="3948790" cy="560493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066" y="37697"/>
            <a:ext cx="3943973" cy="556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68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9E6E2-5D1C-33CB-46B7-14D325F17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CB6CBCE-25F0-C442-47C7-EE524D07AC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" y="5827593"/>
            <a:ext cx="1439435" cy="736033"/>
          </a:xfrm>
          <a:prstGeom prst="rect">
            <a:avLst/>
          </a:prstGeom>
        </p:spPr>
      </p:pic>
      <p:pic>
        <p:nvPicPr>
          <p:cNvPr id="4" name="Image 3" descr="Capture d’écran 2013-09-14 à 16.54.33.png">
            <a:extLst>
              <a:ext uri="{FF2B5EF4-FFF2-40B4-BE49-F238E27FC236}">
                <a16:creationId xmlns:a16="http://schemas.microsoft.com/office/drawing/2014/main" id="{E397758A-52E5-F4D8-E5CD-FE1991DAE7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83" y="302953"/>
            <a:ext cx="2271791" cy="54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1" descr="ISO_9001.gif">
            <a:extLst>
              <a:ext uri="{FF2B5EF4-FFF2-40B4-BE49-F238E27FC236}">
                <a16:creationId xmlns:a16="http://schemas.microsoft.com/office/drawing/2014/main" id="{A7F576CB-5A27-9614-2922-5670C30F1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66685" y="115890"/>
            <a:ext cx="1873929" cy="102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646BB1B-A24A-FDBE-7B98-0DD979098D5C}"/>
              </a:ext>
            </a:extLst>
          </p:cNvPr>
          <p:cNvSpPr txBox="1"/>
          <p:nvPr/>
        </p:nvSpPr>
        <p:spPr>
          <a:xfrm>
            <a:off x="2612918" y="5789048"/>
            <a:ext cx="19190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/>
              <a:t>https://sn2p.org/wp-content/uploads/2023/11/livret_douleur2024_version-en-ligne-1.pdf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185E27-C06A-3559-75BB-6C9A44F6EB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041" t="21795" r="24949" b="12004"/>
          <a:stretch>
            <a:fillRect/>
          </a:stretch>
        </p:blipFill>
        <p:spPr>
          <a:xfrm>
            <a:off x="156883" y="851648"/>
            <a:ext cx="8257444" cy="580473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4C919AD-9896-A7EB-B6CF-3FF79E6FE3D3}"/>
              </a:ext>
            </a:extLst>
          </p:cNvPr>
          <p:cNvSpPr txBox="1"/>
          <p:nvPr/>
        </p:nvSpPr>
        <p:spPr>
          <a:xfrm>
            <a:off x="2822482" y="5642926"/>
            <a:ext cx="3227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https://sn2p.org/cnge-2025/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3C9C58-DA4B-3FEA-EA5C-EFA90A0C85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621" t="17332" r="27383" b="4088"/>
          <a:stretch>
            <a:fillRect/>
          </a:stretch>
        </p:blipFill>
        <p:spPr>
          <a:xfrm>
            <a:off x="7066685" y="4756943"/>
            <a:ext cx="1207128" cy="177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47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1389FB5-0A8C-8BB0-19BC-15C3F3B06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98" y="0"/>
            <a:ext cx="4830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51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5B2CB-BD96-C544-F971-D94B03FAF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5B6790-D707-84CE-9F8E-3A40E7FD3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445" y="2533650"/>
            <a:ext cx="7153275" cy="17907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FR" sz="3000" b="1" dirty="0">
                <a:latin typeface="Poppins" panose="02000000000000000000" pitchFamily="2" charset="77"/>
                <a:cs typeface="Poppins" panose="02000000000000000000" pitchFamily="2" charset="77"/>
              </a:rPr>
              <a:t>L’</a:t>
            </a:r>
            <a:r>
              <a:rPr lang="fr-FR" sz="3000" b="1" dirty="0" err="1">
                <a:latin typeface="Poppins" panose="02000000000000000000" pitchFamily="2" charset="77"/>
                <a:cs typeface="Poppins" panose="02000000000000000000" pitchFamily="2" charset="77"/>
              </a:rPr>
              <a:t>interpro</a:t>
            </a:r>
            <a:r>
              <a:rPr lang="fr-FR" sz="3000" b="1" dirty="0">
                <a:latin typeface="Poppins" panose="02000000000000000000" pitchFamily="2" charset="77"/>
                <a:cs typeface="Poppins" panose="02000000000000000000" pitchFamily="2" charset="77"/>
              </a:rPr>
              <a:t>  : la solution pour faire du pharmacien d’officine le lieu du soin de premiers recours</a:t>
            </a:r>
          </a:p>
        </p:txBody>
      </p:sp>
      <p:pic>
        <p:nvPicPr>
          <p:cNvPr id="4" name="Image 0" descr="/home/claude/icons/image1.png">
            <a:extLst>
              <a:ext uri="{FF2B5EF4-FFF2-40B4-BE49-F238E27FC236}">
                <a16:creationId xmlns:a16="http://schemas.microsoft.com/office/drawing/2014/main" id="{2357C947-B72F-1584-182E-3BEDC0783D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36" b="21043"/>
          <a:stretch>
            <a:fillRect/>
          </a:stretch>
        </p:blipFill>
        <p:spPr>
          <a:xfrm>
            <a:off x="332071" y="546802"/>
            <a:ext cx="2236018" cy="88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6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677B684F-F2F4-2BCC-5947-46B97FDBF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>
            <a:extLst>
              <a:ext uri="{FF2B5EF4-FFF2-40B4-BE49-F238E27FC236}">
                <a16:creationId xmlns:a16="http://schemas.microsoft.com/office/drawing/2014/main" id="{2A1D6F1A-6EC2-FB4F-A891-8B4E11AF8C1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4277" y="290417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1</a:t>
            </a:r>
            <a:b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Amélioration de l’accès aux soins</a:t>
            </a:r>
            <a:endParaRPr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6">
            <a:extLst>
              <a:ext uri="{FF2B5EF4-FFF2-40B4-BE49-F238E27FC236}">
                <a16:creationId xmlns:a16="http://schemas.microsoft.com/office/drawing/2014/main" id="{15C15013-D4CE-548A-2355-58187BFFF9CA}"/>
              </a:ext>
            </a:extLst>
          </p:cNvPr>
          <p:cNvGrpSpPr/>
          <p:nvPr/>
        </p:nvGrpSpPr>
        <p:grpSpPr>
          <a:xfrm>
            <a:off x="6756432" y="2071079"/>
            <a:ext cx="1662113" cy="883443"/>
            <a:chOff x="4987925" y="2840038"/>
            <a:chExt cx="2216150" cy="1177924"/>
          </a:xfrm>
        </p:grpSpPr>
        <p:sp>
          <p:nvSpPr>
            <p:cNvPr id="190" name="Google Shape;190;p6">
              <a:extLst>
                <a:ext uri="{FF2B5EF4-FFF2-40B4-BE49-F238E27FC236}">
                  <a16:creationId xmlns:a16="http://schemas.microsoft.com/office/drawing/2014/main" id="{1BA88B3D-03DC-3925-ABE5-B6BC83E0EF0A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lt2">
                <a:alpha val="0"/>
              </a:scheme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endParaRPr sz="135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191" name="Google Shape;191;p6">
              <a:extLst>
                <a:ext uri="{FF2B5EF4-FFF2-40B4-BE49-F238E27FC236}">
                  <a16:creationId xmlns:a16="http://schemas.microsoft.com/office/drawing/2014/main" id="{B0AFB5AD-C582-D477-2F30-6294E463751D}"/>
                </a:ext>
              </a:extLst>
            </p:cNvPr>
            <p:cNvGrpSpPr/>
            <p:nvPr/>
          </p:nvGrpSpPr>
          <p:grpSpPr>
            <a:xfrm>
              <a:off x="5422657" y="2958667"/>
              <a:ext cx="1332015" cy="987941"/>
              <a:chOff x="6580978" y="2958667"/>
              <a:chExt cx="1332015" cy="987941"/>
            </a:xfrm>
          </p:grpSpPr>
          <p:grpSp>
            <p:nvGrpSpPr>
              <p:cNvPr id="192" name="Google Shape;192;p6">
                <a:extLst>
                  <a:ext uri="{FF2B5EF4-FFF2-40B4-BE49-F238E27FC236}">
                    <a16:creationId xmlns:a16="http://schemas.microsoft.com/office/drawing/2014/main" id="{9C86422D-1120-1517-0699-94F494D67111}"/>
                  </a:ext>
                </a:extLst>
              </p:cNvPr>
              <p:cNvGrpSpPr/>
              <p:nvPr/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3" name="Google Shape;193;p6">
                  <a:extLst>
                    <a:ext uri="{FF2B5EF4-FFF2-40B4-BE49-F238E27FC236}">
                      <a16:creationId xmlns:a16="http://schemas.microsoft.com/office/drawing/2014/main" id="{5ABC0883-3E8D-8EFA-A6F3-378869982A68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194" name="Google Shape;194;p6">
                  <a:extLst>
                    <a:ext uri="{FF2B5EF4-FFF2-40B4-BE49-F238E27FC236}">
                      <a16:creationId xmlns:a16="http://schemas.microsoft.com/office/drawing/2014/main" id="{A17C48C5-AD21-2E96-ED69-6CC4FDBDC6E4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195" name="Google Shape;195;p6">
                  <a:extLst>
                    <a:ext uri="{FF2B5EF4-FFF2-40B4-BE49-F238E27FC236}">
                      <a16:creationId xmlns:a16="http://schemas.microsoft.com/office/drawing/2014/main" id="{A2E4988D-285D-6A60-422A-D32E5ADE581B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6" name="Google Shape;196;p6">
                <a:extLst>
                  <a:ext uri="{FF2B5EF4-FFF2-40B4-BE49-F238E27FC236}">
                    <a16:creationId xmlns:a16="http://schemas.microsoft.com/office/drawing/2014/main" id="{829169B4-F723-5050-BE98-60DA47133BEF}"/>
                  </a:ext>
                </a:extLst>
              </p:cNvPr>
              <p:cNvGrpSpPr/>
              <p:nvPr/>
            </p:nvGrpSpPr>
            <p:grpSpPr>
              <a:xfrm rot="-27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7" name="Google Shape;197;p6">
                  <a:extLst>
                    <a:ext uri="{FF2B5EF4-FFF2-40B4-BE49-F238E27FC236}">
                      <a16:creationId xmlns:a16="http://schemas.microsoft.com/office/drawing/2014/main" id="{88321D30-E216-DAAD-ED27-A353EB2E34F6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198" name="Google Shape;198;p6">
                  <a:extLst>
                    <a:ext uri="{FF2B5EF4-FFF2-40B4-BE49-F238E27FC236}">
                      <a16:creationId xmlns:a16="http://schemas.microsoft.com/office/drawing/2014/main" id="{8956CF48-CEC6-5F55-544F-1480B2556377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199" name="Google Shape;199;p6">
                  <a:extLst>
                    <a:ext uri="{FF2B5EF4-FFF2-40B4-BE49-F238E27FC236}">
                      <a16:creationId xmlns:a16="http://schemas.microsoft.com/office/drawing/2014/main" id="{6F202918-F224-6B73-D99D-FE89B009ADA8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200" name="Google Shape;200;p6">
            <a:extLst>
              <a:ext uri="{FF2B5EF4-FFF2-40B4-BE49-F238E27FC236}">
                <a16:creationId xmlns:a16="http://schemas.microsoft.com/office/drawing/2014/main" id="{BA6B47F3-770F-A0F6-3A96-CE2A21D600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958" b="6241"/>
          <a:stretch/>
        </p:blipFill>
        <p:spPr>
          <a:xfrm>
            <a:off x="5440786" y="125982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 descr="Conception abstraite de pétales de fleurs en pastel">
            <a:extLst>
              <a:ext uri="{FF2B5EF4-FFF2-40B4-BE49-F238E27FC236}">
                <a16:creationId xmlns:a16="http://schemas.microsoft.com/office/drawing/2014/main" id="{BF6EDEF7-57B6-F062-75A4-76031E09857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157" b="7157"/>
          <a:stretch/>
        </p:blipFill>
        <p:spPr>
          <a:xfrm>
            <a:off x="7287883" y="125983"/>
            <a:ext cx="1856117" cy="10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6">
            <a:extLst>
              <a:ext uri="{FF2B5EF4-FFF2-40B4-BE49-F238E27FC236}">
                <a16:creationId xmlns:a16="http://schemas.microsoft.com/office/drawing/2014/main" id="{1EF783F0-464C-536D-7D2C-A1A81C3A9891}"/>
              </a:ext>
            </a:extLst>
          </p:cNvPr>
          <p:cNvSpPr txBox="1"/>
          <p:nvPr/>
        </p:nvSpPr>
        <p:spPr>
          <a:xfrm>
            <a:off x="2121416" y="1977178"/>
            <a:ext cx="4570857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fr-FR" sz="135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 </a:t>
            </a:r>
            <a:endParaRPr sz="135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3" name="Google Shape;203;p6">
            <a:extLst>
              <a:ext uri="{FF2B5EF4-FFF2-40B4-BE49-F238E27FC236}">
                <a16:creationId xmlns:a16="http://schemas.microsoft.com/office/drawing/2014/main" id="{EAED9E20-C84F-6F91-2355-DCC071C658F7}"/>
              </a:ext>
            </a:extLst>
          </p:cNvPr>
          <p:cNvSpPr txBox="1"/>
          <p:nvPr/>
        </p:nvSpPr>
        <p:spPr>
          <a:xfrm>
            <a:off x="239625" y="1405959"/>
            <a:ext cx="8664750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fr-FR" sz="1400" b="1" u="sng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Protocoles locaux de coopération validés :</a:t>
            </a:r>
            <a:endParaRPr sz="1400" u="sng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291EF8C-1AD9-4281-B16E-4BEED2A0D1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8904" y="2954522"/>
            <a:ext cx="2150000" cy="301100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6516C4-3F91-9C34-C0DE-A26983C10561}"/>
              </a:ext>
            </a:extLst>
          </p:cNvPr>
          <p:cNvSpPr txBox="1"/>
          <p:nvPr/>
        </p:nvSpPr>
        <p:spPr>
          <a:xfrm>
            <a:off x="168544" y="1908736"/>
            <a:ext cx="8038195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fr-FR" sz="1200" b="1" dirty="0"/>
              <a:t>Dépistage de l’insuffisance cardiaque des patients âgés de 60 ans et plus, et/ou porteurs d’au moins un facteur de risque et/ou présentant un signe clinique d’insuffisance cardiaque par le pharmacien d’officine</a:t>
            </a:r>
            <a:r>
              <a:rPr lang="fr-FR" sz="1200" dirty="0"/>
              <a:t>, dans le cadre d’une structure d’exercice coordonné ou d’une communauté professionnelle territoriale de santé (CPTS)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3443E1-9CB4-ABBA-841D-5E576F090215}"/>
              </a:ext>
            </a:extLst>
          </p:cNvPr>
          <p:cNvSpPr txBox="1"/>
          <p:nvPr/>
        </p:nvSpPr>
        <p:spPr>
          <a:xfrm>
            <a:off x="3545082" y="4302934"/>
            <a:ext cx="2600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chemeClr val="accent1"/>
                </a:solidFill>
                <a:latin typeface="Arial" panose="020B0604020202020204" pitchFamily="34" charset="0"/>
              </a:rPr>
              <a:t>A ce jour, le protocole a inspiré 6 CPTS sur le territoire national, une structure médicale d’accueil ambulatoire, ainsi que la Fédération Nationale des CPTS (FCPTS)</a:t>
            </a:r>
            <a:endParaRPr lang="fr-FR" sz="1350" b="1" dirty="0">
              <a:solidFill>
                <a:schemeClr val="accent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9CF8D2-AA8A-11E1-455C-79695F0A63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441" t="14902" r="31750" b="19693"/>
          <a:stretch>
            <a:fillRect/>
          </a:stretch>
        </p:blipFill>
        <p:spPr>
          <a:xfrm>
            <a:off x="6606842" y="2878820"/>
            <a:ext cx="2028629" cy="289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81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B152EF9B-B84C-CA48-EB2E-7D5D7EB20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>
            <a:extLst>
              <a:ext uri="{FF2B5EF4-FFF2-40B4-BE49-F238E27FC236}">
                <a16:creationId xmlns:a16="http://schemas.microsoft.com/office/drawing/2014/main" id="{A0A3CA47-CB68-56F6-D97F-6EB1513064C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625" y="296383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1</a:t>
            </a:r>
            <a:b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Amélioration de l’accès aux soins</a:t>
            </a:r>
            <a:endParaRPr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6">
            <a:extLst>
              <a:ext uri="{FF2B5EF4-FFF2-40B4-BE49-F238E27FC236}">
                <a16:creationId xmlns:a16="http://schemas.microsoft.com/office/drawing/2014/main" id="{A17D146D-1F32-7747-DD66-589081CC79FA}"/>
              </a:ext>
            </a:extLst>
          </p:cNvPr>
          <p:cNvGrpSpPr/>
          <p:nvPr/>
        </p:nvGrpSpPr>
        <p:grpSpPr>
          <a:xfrm>
            <a:off x="6756432" y="2071079"/>
            <a:ext cx="1662113" cy="883443"/>
            <a:chOff x="4987925" y="2840038"/>
            <a:chExt cx="2216150" cy="1177924"/>
          </a:xfrm>
        </p:grpSpPr>
        <p:sp>
          <p:nvSpPr>
            <p:cNvPr id="190" name="Google Shape;190;p6">
              <a:extLst>
                <a:ext uri="{FF2B5EF4-FFF2-40B4-BE49-F238E27FC236}">
                  <a16:creationId xmlns:a16="http://schemas.microsoft.com/office/drawing/2014/main" id="{940A4814-E9AD-70FB-0407-3C621504CD21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lt2">
                <a:alpha val="0"/>
              </a:scheme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endParaRPr sz="135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191" name="Google Shape;191;p6">
              <a:extLst>
                <a:ext uri="{FF2B5EF4-FFF2-40B4-BE49-F238E27FC236}">
                  <a16:creationId xmlns:a16="http://schemas.microsoft.com/office/drawing/2014/main" id="{9648016D-90B9-9753-9808-8F3AFDA83A3F}"/>
                </a:ext>
              </a:extLst>
            </p:cNvPr>
            <p:cNvGrpSpPr/>
            <p:nvPr/>
          </p:nvGrpSpPr>
          <p:grpSpPr>
            <a:xfrm>
              <a:off x="5422657" y="2958667"/>
              <a:ext cx="1332015" cy="987941"/>
              <a:chOff x="6580978" y="2958667"/>
              <a:chExt cx="1332015" cy="987941"/>
            </a:xfrm>
          </p:grpSpPr>
          <p:grpSp>
            <p:nvGrpSpPr>
              <p:cNvPr id="192" name="Google Shape;192;p6">
                <a:extLst>
                  <a:ext uri="{FF2B5EF4-FFF2-40B4-BE49-F238E27FC236}">
                    <a16:creationId xmlns:a16="http://schemas.microsoft.com/office/drawing/2014/main" id="{050B4EA2-8E7D-4A74-0320-886C449F95B0}"/>
                  </a:ext>
                </a:extLst>
              </p:cNvPr>
              <p:cNvGrpSpPr/>
              <p:nvPr/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3" name="Google Shape;193;p6">
                  <a:extLst>
                    <a:ext uri="{FF2B5EF4-FFF2-40B4-BE49-F238E27FC236}">
                      <a16:creationId xmlns:a16="http://schemas.microsoft.com/office/drawing/2014/main" id="{D79F5310-F86F-2DA6-5156-823D7AB99EA9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194" name="Google Shape;194;p6">
                  <a:extLst>
                    <a:ext uri="{FF2B5EF4-FFF2-40B4-BE49-F238E27FC236}">
                      <a16:creationId xmlns:a16="http://schemas.microsoft.com/office/drawing/2014/main" id="{65EDE5BA-0566-E305-47AD-ED5B0D3C8076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195" name="Google Shape;195;p6">
                  <a:extLst>
                    <a:ext uri="{FF2B5EF4-FFF2-40B4-BE49-F238E27FC236}">
                      <a16:creationId xmlns:a16="http://schemas.microsoft.com/office/drawing/2014/main" id="{D3171E2A-C9DC-39E8-6029-7350A3EE2EFC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6" name="Google Shape;196;p6">
                <a:extLst>
                  <a:ext uri="{FF2B5EF4-FFF2-40B4-BE49-F238E27FC236}">
                    <a16:creationId xmlns:a16="http://schemas.microsoft.com/office/drawing/2014/main" id="{CC51377E-B6C2-553B-6976-BFF55D994BD2}"/>
                  </a:ext>
                </a:extLst>
              </p:cNvPr>
              <p:cNvGrpSpPr/>
              <p:nvPr/>
            </p:nvGrpSpPr>
            <p:grpSpPr>
              <a:xfrm rot="-27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7" name="Google Shape;197;p6">
                  <a:extLst>
                    <a:ext uri="{FF2B5EF4-FFF2-40B4-BE49-F238E27FC236}">
                      <a16:creationId xmlns:a16="http://schemas.microsoft.com/office/drawing/2014/main" id="{61A39372-0DC1-B2AA-7C91-669532B73A7F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198" name="Google Shape;198;p6">
                  <a:extLst>
                    <a:ext uri="{FF2B5EF4-FFF2-40B4-BE49-F238E27FC236}">
                      <a16:creationId xmlns:a16="http://schemas.microsoft.com/office/drawing/2014/main" id="{BE08B7CC-4869-9947-557D-67CF3A1C4357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199" name="Google Shape;199;p6">
                  <a:extLst>
                    <a:ext uri="{FF2B5EF4-FFF2-40B4-BE49-F238E27FC236}">
                      <a16:creationId xmlns:a16="http://schemas.microsoft.com/office/drawing/2014/main" id="{1DA4770B-6F25-3B16-F874-EA0314F7A5A0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200" name="Google Shape;200;p6">
            <a:extLst>
              <a:ext uri="{FF2B5EF4-FFF2-40B4-BE49-F238E27FC236}">
                <a16:creationId xmlns:a16="http://schemas.microsoft.com/office/drawing/2014/main" id="{BE9BD825-6712-C37B-68F3-29AC812ED1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958" b="6241"/>
          <a:stretch/>
        </p:blipFill>
        <p:spPr>
          <a:xfrm>
            <a:off x="5426134" y="131948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 descr="Conception abstraite de pétales de fleurs en pastel">
            <a:extLst>
              <a:ext uri="{FF2B5EF4-FFF2-40B4-BE49-F238E27FC236}">
                <a16:creationId xmlns:a16="http://schemas.microsoft.com/office/drawing/2014/main" id="{DB527570-0274-055D-3AF2-A5DBB885872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157" b="7157"/>
          <a:stretch/>
        </p:blipFill>
        <p:spPr>
          <a:xfrm>
            <a:off x="7273231" y="131949"/>
            <a:ext cx="1856117" cy="10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6">
            <a:extLst>
              <a:ext uri="{FF2B5EF4-FFF2-40B4-BE49-F238E27FC236}">
                <a16:creationId xmlns:a16="http://schemas.microsoft.com/office/drawing/2014/main" id="{59FC49D4-FD56-5E93-3A16-C1B110BED54D}"/>
              </a:ext>
            </a:extLst>
          </p:cNvPr>
          <p:cNvSpPr txBox="1"/>
          <p:nvPr/>
        </p:nvSpPr>
        <p:spPr>
          <a:xfrm>
            <a:off x="239625" y="1906243"/>
            <a:ext cx="8664750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fr-FR" sz="1200" b="1" u="sng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Protocoles locaux de coopération validés :</a:t>
            </a:r>
            <a:endParaRPr sz="1200" u="sng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8E5938-C8F0-C05A-115F-490418A344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06010" y="2795353"/>
            <a:ext cx="2046117" cy="29095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8729FE-FA2C-0CCC-7002-024117AB73CD}"/>
              </a:ext>
            </a:extLst>
          </p:cNvPr>
          <p:cNvSpPr txBox="1"/>
          <p:nvPr/>
        </p:nvSpPr>
        <p:spPr>
          <a:xfrm>
            <a:off x="185267" y="2212247"/>
            <a:ext cx="8719108" cy="5078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/>
              <a:t>Dépistage du VIH (Virus de l'Immunodéficience Humaine) par le pharmacien d’officine </a:t>
            </a:r>
            <a:r>
              <a:rPr lang="fr-FR" sz="1200" dirty="0"/>
              <a:t>dans le cadre d’une structure d’exercice coordonné ou d’une communauté professionnelle territoriale de santé (CPTS)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D450A9-1091-1E25-E70D-876BD5B4D2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59179" y="2795353"/>
            <a:ext cx="2043958" cy="29095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285536-97B9-C373-594B-33DDDF75326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692691" y="2795353"/>
            <a:ext cx="2049494" cy="29095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3FA4F4A-ACA8-1E96-3567-984B7711242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928220" y="2824356"/>
            <a:ext cx="1976942" cy="28599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14154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C36FA-6FF9-166B-811C-4A808C5F2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5AA913-0DA5-B3CF-2F7D-7C166A5EC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92" y="1933883"/>
            <a:ext cx="7593140" cy="38954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b="1" dirty="0"/>
          </a:p>
          <a:p>
            <a:pPr marL="0" indent="0" algn="just">
              <a:buNone/>
            </a:pPr>
            <a:endParaRPr lang="fr-FR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250B1C-3C12-B670-2F25-3A61E33FDA79}"/>
              </a:ext>
            </a:extLst>
          </p:cNvPr>
          <p:cNvSpPr txBox="1"/>
          <p:nvPr/>
        </p:nvSpPr>
        <p:spPr>
          <a:xfrm>
            <a:off x="-107575" y="1891933"/>
            <a:ext cx="6664434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b="1" dirty="0"/>
              <a:t>Prise en charge des douleurs dentaires (ATB, AI, </a:t>
            </a:r>
            <a:r>
              <a:rPr lang="fr-FR" b="1" dirty="0" err="1"/>
              <a:t>anta</a:t>
            </a:r>
            <a:r>
              <a:rPr lang="fr-FR" b="1" dirty="0"/>
              <a:t>) </a:t>
            </a:r>
            <a:r>
              <a:rPr lang="fr-FR" dirty="0"/>
              <a:t>par le pharmacien d’officine 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endParaRPr lang="fr-FR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b="1" dirty="0"/>
              <a:t>Premiers soins des plaies et des traumatismes fermés de la main et/ou du poignet </a:t>
            </a:r>
            <a:r>
              <a:rPr lang="fr-FR" dirty="0"/>
              <a:t>par le pharmacien d’officine</a:t>
            </a:r>
            <a:br>
              <a:rPr lang="fr-FR" dirty="0"/>
            </a:br>
            <a:endParaRPr lang="fr-FR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b="1" u="sng" dirty="0"/>
              <a:t>En cours d’écriture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endParaRPr lang="fr-FR" b="1" dirty="0"/>
          </a:p>
          <a:p>
            <a:pPr marL="1057275" lvl="2" indent="-257175">
              <a:buFont typeface="Arial" panose="020B0604020202020204" pitchFamily="34" charset="0"/>
              <a:buChar char="•"/>
            </a:pPr>
            <a:r>
              <a:rPr lang="fr-FR" b="1" dirty="0"/>
              <a:t>Dépistage de l’insuffisance rénale </a:t>
            </a:r>
            <a:r>
              <a:rPr lang="fr-FR" dirty="0"/>
              <a:t>par le pharmacien d’officine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endParaRPr lang="fr-FR" dirty="0"/>
          </a:p>
          <a:p>
            <a:pPr marL="1057275" lvl="2" indent="-257175">
              <a:buFont typeface="Arial" panose="020B0604020202020204" pitchFamily="34" charset="0"/>
              <a:buChar char="•"/>
            </a:pPr>
            <a:r>
              <a:rPr lang="fr-FR" b="1" dirty="0"/>
              <a:t>Consultation de préparation au voyage par le pharmacien d’officine, </a:t>
            </a:r>
            <a:r>
              <a:rPr lang="fr-FR" sz="1050" dirty="0"/>
              <a:t>incluant le conseil, la prescription et l’administration de vaccins, et la prescription d’une chimioprophylaxie antipaludique, dans le cadre d’une structure d’exercice coordonné ou d’une communauté professionnelle territoriale de santé (CPTS)</a:t>
            </a:r>
            <a:endParaRPr lang="fr-FR" dirty="0">
              <a:sym typeface="Wingdings" panose="05000000000000000000" pitchFamily="2" charset="2"/>
            </a:endParaRPr>
          </a:p>
          <a:p>
            <a:pPr lvl="1"/>
            <a:endParaRPr lang="fr-FR" dirty="0"/>
          </a:p>
          <a:p>
            <a:pPr lvl="1"/>
            <a:br>
              <a:rPr lang="fr-FR" dirty="0"/>
            </a:b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733BA10-BF3F-B567-A1E2-23B7B58F120E}"/>
              </a:ext>
            </a:extLst>
          </p:cNvPr>
          <p:cNvSpPr txBox="1"/>
          <p:nvPr/>
        </p:nvSpPr>
        <p:spPr>
          <a:xfrm>
            <a:off x="220998" y="808575"/>
            <a:ext cx="62497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fr-FR" sz="2400" b="1" u="sng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fr-FR" sz="2400" b="1" u="sng" dirty="0">
                <a:solidFill>
                  <a:schemeClr val="tx2">
                    <a:lumMod val="75000"/>
                  </a:schemeClr>
                </a:solidFill>
              </a:rPr>
              <a:t>PROTOCOLES LOCAUX DE COOPERATION</a:t>
            </a:r>
            <a:endParaRPr lang="fr-FR" sz="135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10CB69B-B2EC-3695-DDC1-3639255BB2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181" y="1690453"/>
            <a:ext cx="2607820" cy="1738547"/>
          </a:xfrm>
          <a:prstGeom prst="rect">
            <a:avLst/>
          </a:prstGeom>
        </p:spPr>
      </p:pic>
      <p:sp>
        <p:nvSpPr>
          <p:cNvPr id="2" name="Google Shape;188;p6">
            <a:extLst>
              <a:ext uri="{FF2B5EF4-FFF2-40B4-BE49-F238E27FC236}">
                <a16:creationId xmlns:a16="http://schemas.microsoft.com/office/drawing/2014/main" id="{57CEB244-66BB-A406-2AB1-1B28D4A18994}"/>
              </a:ext>
            </a:extLst>
          </p:cNvPr>
          <p:cNvSpPr txBox="1">
            <a:spLocks/>
          </p:cNvSpPr>
          <p:nvPr/>
        </p:nvSpPr>
        <p:spPr>
          <a:xfrm>
            <a:off x="254277" y="290417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1</a:t>
            </a:r>
            <a:br>
              <a:rPr lang="fr-FR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Amélioration de l’accès aux soins</a:t>
            </a:r>
            <a:endParaRPr lang="fr-FR"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200;p6">
            <a:extLst>
              <a:ext uri="{FF2B5EF4-FFF2-40B4-BE49-F238E27FC236}">
                <a16:creationId xmlns:a16="http://schemas.microsoft.com/office/drawing/2014/main" id="{6571FF20-08DD-0549-2E5C-10A984EF69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958" b="6241"/>
          <a:stretch/>
        </p:blipFill>
        <p:spPr>
          <a:xfrm>
            <a:off x="5440786" y="125982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1;p6" descr="Conception abstraite de pétales de fleurs en pastel">
            <a:extLst>
              <a:ext uri="{FF2B5EF4-FFF2-40B4-BE49-F238E27FC236}">
                <a16:creationId xmlns:a16="http://schemas.microsoft.com/office/drawing/2014/main" id="{A05D7442-FB02-F61C-695D-8BEF52671C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157" b="7157"/>
          <a:stretch/>
        </p:blipFill>
        <p:spPr>
          <a:xfrm>
            <a:off x="7287883" y="125983"/>
            <a:ext cx="1856117" cy="1041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368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E6B4-8964-2CB5-FCD5-B559DB9F6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F402B0-132D-D605-2E9E-81B25846A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92" y="1933883"/>
            <a:ext cx="7593140" cy="38954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b="1" dirty="0"/>
          </a:p>
          <a:p>
            <a:pPr marL="0" indent="0" algn="just">
              <a:buNone/>
            </a:pPr>
            <a:endParaRPr lang="fr-FR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B27FAB-8121-ABE7-5075-351744DE5994}"/>
              </a:ext>
            </a:extLst>
          </p:cNvPr>
          <p:cNvSpPr txBox="1"/>
          <p:nvPr/>
        </p:nvSpPr>
        <p:spPr>
          <a:xfrm>
            <a:off x="454171" y="2084878"/>
            <a:ext cx="78756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Tx/>
              <a:buChar char="-"/>
            </a:pPr>
            <a:r>
              <a:rPr lang="fr-FR" b="1" dirty="0"/>
              <a:t>Parcours Endométriose et douleurs pelviennes </a:t>
            </a:r>
            <a:r>
              <a:rPr lang="fr-FR" dirty="0"/>
              <a:t>– Dépistage des douleurs pelviennes pathologiques 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</a:rPr>
              <a:t>(pharmacien &gt; sage-femme &gt; </a:t>
            </a:r>
            <a:r>
              <a:rPr lang="fr-FR" dirty="0" err="1">
                <a:solidFill>
                  <a:schemeClr val="accent4">
                    <a:lumMod val="50000"/>
                  </a:schemeClr>
                </a:solidFill>
              </a:rPr>
              <a:t>Hdj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</a:rPr>
              <a:t> Turin)</a:t>
            </a:r>
            <a:endParaRPr lang="fr-FR" dirty="0"/>
          </a:p>
          <a:p>
            <a:pPr marL="214313" indent="-214313">
              <a:buFontTx/>
              <a:buChar char="-"/>
            </a:pPr>
            <a:endParaRPr lang="fr-FR" dirty="0"/>
          </a:p>
          <a:p>
            <a:pPr marL="214313" indent="-214313">
              <a:buFontTx/>
              <a:buChar char="-"/>
            </a:pPr>
            <a:r>
              <a:rPr lang="fr-FR" b="1" dirty="0"/>
              <a:t>Parcours Dermatologie </a:t>
            </a:r>
            <a:r>
              <a:rPr lang="fr-FR" dirty="0"/>
              <a:t>– Dépistage dermatologique avec adaptation de la prise en charge selon priorité de manière sécuritaire 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</a:rPr>
              <a:t>(pharmacien &gt; dermato-expertise, médecin généraliste, dermatologue)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C2A280-BF8E-D00C-6B62-2985EE9E0D9A}"/>
              </a:ext>
            </a:extLst>
          </p:cNvPr>
          <p:cNvSpPr txBox="1"/>
          <p:nvPr/>
        </p:nvSpPr>
        <p:spPr>
          <a:xfrm>
            <a:off x="454170" y="761913"/>
            <a:ext cx="1729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fr-FR" sz="2400" b="1" u="sng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fr-FR" sz="2400" b="1" u="sng" dirty="0">
                <a:solidFill>
                  <a:schemeClr val="tx2">
                    <a:lumMod val="75000"/>
                  </a:schemeClr>
                </a:solidFill>
              </a:rPr>
              <a:t>PARCOURS</a:t>
            </a:r>
            <a:endParaRPr lang="fr-FR" sz="135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Le dermatoscope HEINE DELTA 30 PRO - Inventé pour découvrir - HEINE  Optotechnik">
            <a:extLst>
              <a:ext uri="{FF2B5EF4-FFF2-40B4-BE49-F238E27FC236}">
                <a16:creationId xmlns:a16="http://schemas.microsoft.com/office/drawing/2014/main" id="{93868248-5D58-7937-150C-D04CE9250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599" y="3942394"/>
            <a:ext cx="3464433" cy="203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doAct France | Endométriose | Pharmacie">
            <a:extLst>
              <a:ext uri="{FF2B5EF4-FFF2-40B4-BE49-F238E27FC236}">
                <a16:creationId xmlns:a16="http://schemas.microsoft.com/office/drawing/2014/main" id="{010D0FD1-1AFC-797E-7B12-22DE4CBE4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037" y="4073071"/>
            <a:ext cx="1756229" cy="175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88;p6">
            <a:extLst>
              <a:ext uri="{FF2B5EF4-FFF2-40B4-BE49-F238E27FC236}">
                <a16:creationId xmlns:a16="http://schemas.microsoft.com/office/drawing/2014/main" id="{7EBAF85B-D122-2C84-5F9D-4B7BA2FD92FF}"/>
              </a:ext>
            </a:extLst>
          </p:cNvPr>
          <p:cNvSpPr txBox="1">
            <a:spLocks/>
          </p:cNvSpPr>
          <p:nvPr/>
        </p:nvSpPr>
        <p:spPr>
          <a:xfrm>
            <a:off x="209214" y="182922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1</a:t>
            </a:r>
            <a:br>
              <a:rPr lang="fr-FR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Amélioration de l’accès aux soins</a:t>
            </a:r>
            <a:endParaRPr lang="fr-FR"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200;p6">
            <a:extLst>
              <a:ext uri="{FF2B5EF4-FFF2-40B4-BE49-F238E27FC236}">
                <a16:creationId xmlns:a16="http://schemas.microsoft.com/office/drawing/2014/main" id="{A5DF12BF-28C6-DB2D-ABDE-0DDE0672C3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958" b="6241"/>
          <a:stretch/>
        </p:blipFill>
        <p:spPr>
          <a:xfrm>
            <a:off x="5395723" y="18487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1;p6" descr="Conception abstraite de pétales de fleurs en pastel">
            <a:extLst>
              <a:ext uri="{FF2B5EF4-FFF2-40B4-BE49-F238E27FC236}">
                <a16:creationId xmlns:a16="http://schemas.microsoft.com/office/drawing/2014/main" id="{90179687-C122-49B0-2D4C-02575E3B95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7157" b="7157"/>
          <a:stretch/>
        </p:blipFill>
        <p:spPr>
          <a:xfrm>
            <a:off x="7242820" y="18488"/>
            <a:ext cx="1856117" cy="1041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918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26D7835C-769A-F67F-C774-A6FA1973C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>
            <a:extLst>
              <a:ext uri="{FF2B5EF4-FFF2-40B4-BE49-F238E27FC236}">
                <a16:creationId xmlns:a16="http://schemas.microsoft.com/office/drawing/2014/main" id="{2054D1A4-0E02-7107-E2EF-6492D7891BF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4277" y="259784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2</a:t>
            </a:r>
            <a:b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Parcours pluriprofessionnels</a:t>
            </a:r>
            <a:endParaRPr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6">
            <a:extLst>
              <a:ext uri="{FF2B5EF4-FFF2-40B4-BE49-F238E27FC236}">
                <a16:creationId xmlns:a16="http://schemas.microsoft.com/office/drawing/2014/main" id="{BFC913BF-0710-02E1-4B7E-141A8CD888CB}"/>
              </a:ext>
            </a:extLst>
          </p:cNvPr>
          <p:cNvGrpSpPr/>
          <p:nvPr/>
        </p:nvGrpSpPr>
        <p:grpSpPr>
          <a:xfrm>
            <a:off x="6756432" y="2071079"/>
            <a:ext cx="1662113" cy="883443"/>
            <a:chOff x="4987925" y="2840038"/>
            <a:chExt cx="2216150" cy="1177924"/>
          </a:xfrm>
        </p:grpSpPr>
        <p:sp>
          <p:nvSpPr>
            <p:cNvPr id="190" name="Google Shape;190;p6">
              <a:extLst>
                <a:ext uri="{FF2B5EF4-FFF2-40B4-BE49-F238E27FC236}">
                  <a16:creationId xmlns:a16="http://schemas.microsoft.com/office/drawing/2014/main" id="{42FE2A81-E1DF-5281-C576-E96ED5EEB5C0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lt2">
                <a:alpha val="0"/>
              </a:scheme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endParaRPr sz="135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191" name="Google Shape;191;p6">
              <a:extLst>
                <a:ext uri="{FF2B5EF4-FFF2-40B4-BE49-F238E27FC236}">
                  <a16:creationId xmlns:a16="http://schemas.microsoft.com/office/drawing/2014/main" id="{EF045B5E-A41C-4EC9-C221-91AE3CF9C6F2}"/>
                </a:ext>
              </a:extLst>
            </p:cNvPr>
            <p:cNvGrpSpPr/>
            <p:nvPr/>
          </p:nvGrpSpPr>
          <p:grpSpPr>
            <a:xfrm>
              <a:off x="5422657" y="2958667"/>
              <a:ext cx="1332015" cy="987941"/>
              <a:chOff x="6580978" y="2958667"/>
              <a:chExt cx="1332015" cy="987941"/>
            </a:xfrm>
          </p:grpSpPr>
          <p:grpSp>
            <p:nvGrpSpPr>
              <p:cNvPr id="192" name="Google Shape;192;p6">
                <a:extLst>
                  <a:ext uri="{FF2B5EF4-FFF2-40B4-BE49-F238E27FC236}">
                    <a16:creationId xmlns:a16="http://schemas.microsoft.com/office/drawing/2014/main" id="{5E8854BE-20EC-F251-5CFD-2CC87710B698}"/>
                  </a:ext>
                </a:extLst>
              </p:cNvPr>
              <p:cNvGrpSpPr/>
              <p:nvPr/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3" name="Google Shape;193;p6">
                  <a:extLst>
                    <a:ext uri="{FF2B5EF4-FFF2-40B4-BE49-F238E27FC236}">
                      <a16:creationId xmlns:a16="http://schemas.microsoft.com/office/drawing/2014/main" id="{B838B6B4-AF1B-41D7-8B11-AA350FDE3BC3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194" name="Google Shape;194;p6">
                  <a:extLst>
                    <a:ext uri="{FF2B5EF4-FFF2-40B4-BE49-F238E27FC236}">
                      <a16:creationId xmlns:a16="http://schemas.microsoft.com/office/drawing/2014/main" id="{87A09246-49D0-3223-B2DF-CBF45E95C782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195" name="Google Shape;195;p6">
                  <a:extLst>
                    <a:ext uri="{FF2B5EF4-FFF2-40B4-BE49-F238E27FC236}">
                      <a16:creationId xmlns:a16="http://schemas.microsoft.com/office/drawing/2014/main" id="{DB1D3F47-058E-6F5C-96E6-8F4BF6BD3294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6" name="Google Shape;196;p6">
                <a:extLst>
                  <a:ext uri="{FF2B5EF4-FFF2-40B4-BE49-F238E27FC236}">
                    <a16:creationId xmlns:a16="http://schemas.microsoft.com/office/drawing/2014/main" id="{CA4FF498-0C93-78D4-B9F4-2B5C52D1D925}"/>
                  </a:ext>
                </a:extLst>
              </p:cNvPr>
              <p:cNvGrpSpPr/>
              <p:nvPr/>
            </p:nvGrpSpPr>
            <p:grpSpPr>
              <a:xfrm rot="-27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97" name="Google Shape;197;p6">
                  <a:extLst>
                    <a:ext uri="{FF2B5EF4-FFF2-40B4-BE49-F238E27FC236}">
                      <a16:creationId xmlns:a16="http://schemas.microsoft.com/office/drawing/2014/main" id="{B2433120-F582-51B9-17FE-FE83982696C3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198" name="Google Shape;198;p6">
                  <a:extLst>
                    <a:ext uri="{FF2B5EF4-FFF2-40B4-BE49-F238E27FC236}">
                      <a16:creationId xmlns:a16="http://schemas.microsoft.com/office/drawing/2014/main" id="{9E8D248D-A2EB-53B7-5046-04D4FEB15CF2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199" name="Google Shape;199;p6">
                  <a:extLst>
                    <a:ext uri="{FF2B5EF4-FFF2-40B4-BE49-F238E27FC236}">
                      <a16:creationId xmlns:a16="http://schemas.microsoft.com/office/drawing/2014/main" id="{DEFAB2D3-6F35-DCE0-2C90-8D7053CA2085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200" name="Google Shape;200;p6">
            <a:extLst>
              <a:ext uri="{FF2B5EF4-FFF2-40B4-BE49-F238E27FC236}">
                <a16:creationId xmlns:a16="http://schemas.microsoft.com/office/drawing/2014/main" id="{1A792F64-F492-426A-56B2-04EA50DD5D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958" b="6241"/>
          <a:stretch/>
        </p:blipFill>
        <p:spPr>
          <a:xfrm>
            <a:off x="5440786" y="95349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 descr="Conception abstraite de pétales de fleurs en pastel">
            <a:extLst>
              <a:ext uri="{FF2B5EF4-FFF2-40B4-BE49-F238E27FC236}">
                <a16:creationId xmlns:a16="http://schemas.microsoft.com/office/drawing/2014/main" id="{B650C8B3-3EC7-6FBF-C34C-93882BBE51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157" b="7157"/>
          <a:stretch/>
        </p:blipFill>
        <p:spPr>
          <a:xfrm>
            <a:off x="7287883" y="95350"/>
            <a:ext cx="1856117" cy="10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6">
            <a:extLst>
              <a:ext uri="{FF2B5EF4-FFF2-40B4-BE49-F238E27FC236}">
                <a16:creationId xmlns:a16="http://schemas.microsoft.com/office/drawing/2014/main" id="{7B5BBDD9-6D7C-0A02-5F59-A4FCCC358C5E}"/>
              </a:ext>
            </a:extLst>
          </p:cNvPr>
          <p:cNvSpPr txBox="1"/>
          <p:nvPr/>
        </p:nvSpPr>
        <p:spPr>
          <a:xfrm>
            <a:off x="1549879" y="2171573"/>
            <a:ext cx="581195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lvl="0">
              <a:buSzPts val="1600"/>
            </a:pPr>
            <a:r>
              <a:rPr lang="fr-FR" sz="1200" b="1" u="sng" dirty="0">
                <a:solidFill>
                  <a:schemeClr val="accent2"/>
                </a:solidFill>
              </a:rPr>
              <a:t>Projets Année 5 et 6</a:t>
            </a:r>
          </a:p>
          <a:p>
            <a:pPr lvl="0">
              <a:buSzPts val="1600"/>
            </a:pPr>
            <a:r>
              <a:rPr lang="fr-FR" sz="1200" b="1" u="sng" dirty="0">
                <a:solidFill>
                  <a:schemeClr val="accent2"/>
                </a:solidFill>
              </a:rPr>
              <a:t>Ecriture de nouveaux parcours pluriprofessionnels</a:t>
            </a:r>
            <a:endParaRPr lang="fr-FR" sz="1200" u="sng" dirty="0">
              <a:solidFill>
                <a:schemeClr val="accent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EFFA8B-A9DE-AEB5-3E2F-85286C76E174}"/>
              </a:ext>
            </a:extLst>
          </p:cNvPr>
          <p:cNvSpPr txBox="1"/>
          <p:nvPr/>
        </p:nvSpPr>
        <p:spPr>
          <a:xfrm>
            <a:off x="484744" y="2769843"/>
            <a:ext cx="860138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accent5"/>
                </a:solidFill>
              </a:rPr>
              <a:t>« Prise en charge de la personne en situation de surpoids ou d’obésité en ville »</a:t>
            </a:r>
          </a:p>
          <a:p>
            <a:r>
              <a:rPr lang="fr-FR" sz="1200" b="1" dirty="0">
                <a:solidFill>
                  <a:schemeClr val="accent5"/>
                </a:solidFill>
              </a:rPr>
              <a:t>Nom temporaire du parcours : « Préserve ton cœur »</a:t>
            </a:r>
          </a:p>
          <a:p>
            <a:endParaRPr lang="fr-FR" sz="1200" dirty="0"/>
          </a:p>
          <a:p>
            <a:r>
              <a:rPr lang="fr-FR" sz="1200" u="sng" dirty="0"/>
              <a:t>Constats :</a:t>
            </a:r>
            <a:r>
              <a:rPr lang="fr-FR" sz="1200" dirty="0"/>
              <a:t> Demande des structures spécialisées à pouvoir faire appel à des parcours coordonnés en ville pour les cas dits « simples », afin d’avoir plus de places pour les cas dits « complexes ». Collaboration professionnels et acteurs de santé de ville et CSO Bichat.</a:t>
            </a:r>
          </a:p>
          <a:p>
            <a:br>
              <a:rPr lang="fr-FR" sz="1200" dirty="0"/>
            </a:br>
            <a:r>
              <a:rPr lang="fr-FR" sz="1200" u="sng" dirty="0"/>
              <a:t>1</a:t>
            </a:r>
            <a:r>
              <a:rPr lang="fr-FR" sz="1200" u="sng" baseline="30000" dirty="0"/>
              <a:t>er</a:t>
            </a:r>
            <a:r>
              <a:rPr lang="fr-FR" sz="1200" u="sng" dirty="0"/>
              <a:t> objectif :</a:t>
            </a:r>
            <a:r>
              <a:rPr lang="fr-FR" sz="1200" dirty="0"/>
              <a:t> Préserver la santé cardiovasculaire des personnes en situation de surpoids ou d’obésité</a:t>
            </a:r>
          </a:p>
          <a:p>
            <a:endParaRPr lang="fr-FR" sz="1200" dirty="0"/>
          </a:p>
          <a:p>
            <a:r>
              <a:rPr lang="fr-FR" sz="1200" dirty="0">
                <a:sym typeface="Wingdings" panose="05000000000000000000" pitchFamily="2" charset="2"/>
              </a:rPr>
              <a:t> Prise en charge ciblée des patients avec </a:t>
            </a:r>
            <a:r>
              <a:rPr lang="fr-FR" sz="1200" dirty="0"/>
              <a:t>IMC &gt; 27 – 35</a:t>
            </a:r>
          </a:p>
          <a:p>
            <a:pPr marL="214313" lvl="2" indent="-214313">
              <a:buFont typeface="Wingdings" panose="05000000000000000000" pitchFamily="2" charset="2"/>
              <a:buChar char="à"/>
            </a:pPr>
            <a:r>
              <a:rPr lang="fr-FR" sz="1200" dirty="0">
                <a:sym typeface="Wingdings" panose="05000000000000000000" pitchFamily="2" charset="2"/>
              </a:rPr>
              <a:t>P</a:t>
            </a:r>
            <a:r>
              <a:rPr lang="fr-FR" sz="1200" dirty="0"/>
              <a:t>arcours complet médical et paramédical (cardiologie, activité physique et/ou sportive, médecin nutritionniste, diététique, psychologique…) </a:t>
            </a:r>
          </a:p>
          <a:p>
            <a:pPr lvl="2"/>
            <a:endParaRPr lang="fr-FR" sz="1200" dirty="0"/>
          </a:p>
          <a:p>
            <a:pPr marL="214313" lvl="2" indent="-214313">
              <a:buFont typeface="Wingdings" panose="05000000000000000000" pitchFamily="2" charset="2"/>
              <a:buChar char="à"/>
            </a:pPr>
            <a:r>
              <a:rPr lang="fr-FR" sz="1200" dirty="0">
                <a:sym typeface="Wingdings" panose="05000000000000000000" pitchFamily="2" charset="2"/>
              </a:rPr>
              <a:t>Phase pilote en cours – 6 patients inclus depuis fin juin 2026</a:t>
            </a:r>
          </a:p>
        </p:txBody>
      </p:sp>
      <p:pic>
        <p:nvPicPr>
          <p:cNvPr id="3" name="Graphique 2" descr="Machine à écrire contour">
            <a:extLst>
              <a:ext uri="{FF2B5EF4-FFF2-40B4-BE49-F238E27FC236}">
                <a16:creationId xmlns:a16="http://schemas.microsoft.com/office/drawing/2014/main" id="{2DC309E5-BE38-3CA2-03E9-FED53C5D94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079" y="1982189"/>
            <a:ext cx="685800" cy="685800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31B5EC56-5E35-5532-966F-42C0BBE2ABB6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16" name="Image 0" descr="/home/claude/icons/image1.png">
            <a:extLst>
              <a:ext uri="{FF2B5EF4-FFF2-40B4-BE49-F238E27FC236}">
                <a16:creationId xmlns:a16="http://schemas.microsoft.com/office/drawing/2014/main" id="{3C3BE7B1-C39E-4AE4-7146-3226F3312EB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AB146A4-CBD8-14C7-5886-810648DF8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EAD4C2-46C6-1BA2-8EC9-3FD7E8CAC7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33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5CD66-4F5A-F765-D95F-79789D33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CC6240-B0E9-DADE-B674-44AC8773A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984" y="927507"/>
            <a:ext cx="6665762" cy="1084913"/>
          </a:xfrm>
        </p:spPr>
        <p:txBody>
          <a:bodyPr>
            <a:noAutofit/>
          </a:bodyPr>
          <a:lstStyle/>
          <a:p>
            <a:r>
              <a:rPr lang="fr-FR" sz="2400" b="1" dirty="0"/>
              <a:t>Des innovations digitales de prévention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E3619E-1CD8-68E3-C4F6-3F2E978F5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872" y="1641270"/>
            <a:ext cx="4483295" cy="2395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650" b="1" u="sng" dirty="0"/>
              <a:t>Semaine du 18 au 22 mai :</a:t>
            </a:r>
          </a:p>
          <a:p>
            <a:pPr marL="0" indent="0" algn="ctr">
              <a:buNone/>
            </a:pPr>
            <a:r>
              <a:rPr lang="fr-FR" sz="1650" dirty="0">
                <a:solidFill>
                  <a:schemeClr val="accent4">
                    <a:lumMod val="50000"/>
                  </a:schemeClr>
                </a:solidFill>
              </a:rPr>
              <a:t>Opération de sensibilisation à la santé bucco-dentaire et de dépistage</a:t>
            </a:r>
          </a:p>
          <a:p>
            <a:pPr marL="0" indent="0" algn="ctr">
              <a:buNone/>
            </a:pPr>
            <a:r>
              <a:rPr lang="fr-FR" sz="1650" dirty="0"/>
              <a:t>Toute la semaine en officine &amp;</a:t>
            </a:r>
          </a:p>
          <a:p>
            <a:pPr marL="0" indent="0" algn="ctr">
              <a:buNone/>
            </a:pPr>
            <a:r>
              <a:rPr lang="fr-FR" sz="1650" dirty="0"/>
              <a:t>1 session le mercredi 20 mai à la Mairie du 8</a:t>
            </a:r>
            <a:r>
              <a:rPr lang="fr-FR" sz="1650" baseline="30000" dirty="0"/>
              <a:t>e</a:t>
            </a:r>
            <a:endParaRPr lang="fr-FR" sz="1650" dirty="0"/>
          </a:p>
          <a:p>
            <a:pPr marL="0" indent="0" algn="ctr">
              <a:buNone/>
            </a:pPr>
            <a:r>
              <a:rPr lang="fr-FR" sz="1650" b="1" i="1" dirty="0"/>
              <a:t>Plus de 200 personnes sensibilisées et près de 50 dépistages réalisés !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 descr="Une image contenant léger&#10;&#10;Le contenu généré par l’IA peut être incorrect.">
            <a:extLst>
              <a:ext uri="{FF2B5EF4-FFF2-40B4-BE49-F238E27FC236}">
                <a16:creationId xmlns:a16="http://schemas.microsoft.com/office/drawing/2014/main" id="{4F5BCF0A-5A42-2573-3E5C-EFB7253389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2"/>
          <a:stretch>
            <a:fillRect/>
          </a:stretch>
        </p:blipFill>
        <p:spPr>
          <a:xfrm>
            <a:off x="1451081" y="3893718"/>
            <a:ext cx="2390664" cy="139468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7059F3-E61D-2270-E821-3168B7E986D2}"/>
              </a:ext>
            </a:extLst>
          </p:cNvPr>
          <p:cNvSpPr txBox="1"/>
          <p:nvPr/>
        </p:nvSpPr>
        <p:spPr>
          <a:xfrm>
            <a:off x="1098755" y="5288406"/>
            <a:ext cx="34732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/>
              <a:t>En collaboration avec </a:t>
            </a:r>
            <a:r>
              <a:rPr lang="fr-FR" sz="1500" b="1" dirty="0"/>
              <a:t>Dental Monitoring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801371-6246-E8F9-FFDB-E2FDABC65D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0"/>
          <a:stretch>
            <a:fillRect/>
          </a:stretch>
        </p:blipFill>
        <p:spPr>
          <a:xfrm>
            <a:off x="5297528" y="1809013"/>
            <a:ext cx="2907120" cy="3116433"/>
          </a:xfrm>
          <a:prstGeom prst="rect">
            <a:avLst/>
          </a:prstGeom>
        </p:spPr>
      </p:pic>
      <p:sp>
        <p:nvSpPr>
          <p:cNvPr id="4" name="Google Shape;188;p6">
            <a:extLst>
              <a:ext uri="{FF2B5EF4-FFF2-40B4-BE49-F238E27FC236}">
                <a16:creationId xmlns:a16="http://schemas.microsoft.com/office/drawing/2014/main" id="{A769A15B-9C8C-823F-99BA-926E643E8077}"/>
              </a:ext>
            </a:extLst>
          </p:cNvPr>
          <p:cNvSpPr txBox="1">
            <a:spLocks/>
          </p:cNvSpPr>
          <p:nvPr/>
        </p:nvSpPr>
        <p:spPr>
          <a:xfrm>
            <a:off x="81786" y="255587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3</a:t>
            </a:r>
            <a:b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Actions territoriales de prévention</a:t>
            </a:r>
            <a:endParaRPr lang="fr-FR"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200;p6">
            <a:extLst>
              <a:ext uri="{FF2B5EF4-FFF2-40B4-BE49-F238E27FC236}">
                <a16:creationId xmlns:a16="http://schemas.microsoft.com/office/drawing/2014/main" id="{09CC62E9-7C0E-F822-C3ED-69963AF0661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958" b="6241"/>
          <a:stretch/>
        </p:blipFill>
        <p:spPr>
          <a:xfrm>
            <a:off x="5440786" y="95349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1;p6" descr="Conception abstraite de pétales de fleurs en pastel">
            <a:extLst>
              <a:ext uri="{FF2B5EF4-FFF2-40B4-BE49-F238E27FC236}">
                <a16:creationId xmlns:a16="http://schemas.microsoft.com/office/drawing/2014/main" id="{DCF298AA-7AAB-026C-5FFD-9DBD5F72F8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7157" b="7157"/>
          <a:stretch/>
        </p:blipFill>
        <p:spPr>
          <a:xfrm>
            <a:off x="7287883" y="95350"/>
            <a:ext cx="1856117" cy="10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436;p15">
            <a:extLst>
              <a:ext uri="{FF2B5EF4-FFF2-40B4-BE49-F238E27FC236}">
                <a16:creationId xmlns:a16="http://schemas.microsoft.com/office/drawing/2014/main" id="{651B34AE-4D47-65D1-CDC6-E652449B9CCA}"/>
              </a:ext>
            </a:extLst>
          </p:cNvPr>
          <p:cNvSpPr txBox="1"/>
          <p:nvPr/>
        </p:nvSpPr>
        <p:spPr>
          <a:xfrm>
            <a:off x="1576262" y="5806952"/>
            <a:ext cx="5594158" cy="6924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lvl="0" algn="ctr"/>
            <a:r>
              <a:rPr lang="fr-FR" sz="1350" b="1" u="sng" dirty="0">
                <a:solidFill>
                  <a:schemeClr val="accent1"/>
                </a:solidFill>
              </a:rPr>
              <a:t>Juin 2026 :</a:t>
            </a:r>
            <a:endParaRPr lang="fr-FR" sz="1350" b="1" u="sng" dirty="0"/>
          </a:p>
          <a:p>
            <a:pPr lvl="0" algn="ctr"/>
            <a:r>
              <a:rPr lang="fr-FR" sz="1350" dirty="0"/>
              <a:t>Ecriture et réponse à l’Appel à Projet ARS : </a:t>
            </a:r>
            <a:r>
              <a:rPr lang="fr-FR" sz="1350" b="1" dirty="0"/>
              <a:t>« Innovations organisationnelles associées à une solution technologique ou numérique »</a:t>
            </a:r>
            <a:endParaRPr lang="fr-FR" sz="1350" dirty="0"/>
          </a:p>
        </p:txBody>
      </p:sp>
    </p:spTree>
    <p:extLst>
      <p:ext uri="{BB962C8B-B14F-4D97-AF65-F5344CB8AC3E}">
        <p14:creationId xmlns:p14="http://schemas.microsoft.com/office/powerpoint/2010/main" val="4263328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>
          <a:extLst>
            <a:ext uri="{FF2B5EF4-FFF2-40B4-BE49-F238E27FC236}">
              <a16:creationId xmlns:a16="http://schemas.microsoft.com/office/drawing/2014/main" id="{132D50BC-BBA1-BCD1-2B99-2965229F6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5">
            <a:extLst>
              <a:ext uri="{FF2B5EF4-FFF2-40B4-BE49-F238E27FC236}">
                <a16:creationId xmlns:a16="http://schemas.microsoft.com/office/drawing/2014/main" id="{AA4B8066-A7EE-0986-C670-A2CA6F38875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4277" y="237686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3</a:t>
            </a:r>
            <a:b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Actions territoriales de prévention</a:t>
            </a:r>
            <a:endParaRPr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2" name="Google Shape;422;p15">
            <a:extLst>
              <a:ext uri="{FF2B5EF4-FFF2-40B4-BE49-F238E27FC236}">
                <a16:creationId xmlns:a16="http://schemas.microsoft.com/office/drawing/2014/main" id="{71423F19-965B-20DF-9B98-32FF1B835692}"/>
              </a:ext>
            </a:extLst>
          </p:cNvPr>
          <p:cNvGrpSpPr/>
          <p:nvPr/>
        </p:nvGrpSpPr>
        <p:grpSpPr>
          <a:xfrm>
            <a:off x="1439644" y="2987279"/>
            <a:ext cx="1662113" cy="883443"/>
            <a:chOff x="4987925" y="2840038"/>
            <a:chExt cx="2216150" cy="1177924"/>
          </a:xfrm>
        </p:grpSpPr>
        <p:sp>
          <p:nvSpPr>
            <p:cNvPr id="423" name="Google Shape;423;p15">
              <a:extLst>
                <a:ext uri="{FF2B5EF4-FFF2-40B4-BE49-F238E27FC236}">
                  <a16:creationId xmlns:a16="http://schemas.microsoft.com/office/drawing/2014/main" id="{CB0C056B-AB5E-3D58-3BF7-AE68DFF9C43F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lt2">
                <a:alpha val="0"/>
              </a:scheme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endParaRPr sz="135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24" name="Google Shape;424;p15">
              <a:extLst>
                <a:ext uri="{FF2B5EF4-FFF2-40B4-BE49-F238E27FC236}">
                  <a16:creationId xmlns:a16="http://schemas.microsoft.com/office/drawing/2014/main" id="{412BCCBE-C793-FA66-F413-B09FFAE17807}"/>
                </a:ext>
              </a:extLst>
            </p:cNvPr>
            <p:cNvGrpSpPr/>
            <p:nvPr/>
          </p:nvGrpSpPr>
          <p:grpSpPr>
            <a:xfrm>
              <a:off x="5422657" y="2958667"/>
              <a:ext cx="1332015" cy="987941"/>
              <a:chOff x="6580978" y="2958667"/>
              <a:chExt cx="1332015" cy="987941"/>
            </a:xfrm>
          </p:grpSpPr>
          <p:grpSp>
            <p:nvGrpSpPr>
              <p:cNvPr id="425" name="Google Shape;425;p15">
                <a:extLst>
                  <a:ext uri="{FF2B5EF4-FFF2-40B4-BE49-F238E27FC236}">
                    <a16:creationId xmlns:a16="http://schemas.microsoft.com/office/drawing/2014/main" id="{0E39CB52-C99D-8E15-3D86-6E215CB99231}"/>
                  </a:ext>
                </a:extLst>
              </p:cNvPr>
              <p:cNvGrpSpPr/>
              <p:nvPr/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26" name="Google Shape;426;p15">
                  <a:extLst>
                    <a:ext uri="{FF2B5EF4-FFF2-40B4-BE49-F238E27FC236}">
                      <a16:creationId xmlns:a16="http://schemas.microsoft.com/office/drawing/2014/main" id="{7B73E74B-0B95-6A14-4303-6D5842A9A2DF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427" name="Google Shape;427;p15">
                  <a:extLst>
                    <a:ext uri="{FF2B5EF4-FFF2-40B4-BE49-F238E27FC236}">
                      <a16:creationId xmlns:a16="http://schemas.microsoft.com/office/drawing/2014/main" id="{679A9BD1-82F8-7413-6521-6A8B590065DA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428" name="Google Shape;428;p15">
                  <a:extLst>
                    <a:ext uri="{FF2B5EF4-FFF2-40B4-BE49-F238E27FC236}">
                      <a16:creationId xmlns:a16="http://schemas.microsoft.com/office/drawing/2014/main" id="{A6FD28C1-24E2-A1DB-71C7-FF4D0B8CFFB6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29" name="Google Shape;429;p15">
                <a:extLst>
                  <a:ext uri="{FF2B5EF4-FFF2-40B4-BE49-F238E27FC236}">
                    <a16:creationId xmlns:a16="http://schemas.microsoft.com/office/drawing/2014/main" id="{C742C6B7-5C20-DBFD-EEA5-78F4779E2595}"/>
                  </a:ext>
                </a:extLst>
              </p:cNvPr>
              <p:cNvGrpSpPr/>
              <p:nvPr/>
            </p:nvGrpSpPr>
            <p:grpSpPr>
              <a:xfrm rot="-27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30" name="Google Shape;430;p15">
                  <a:extLst>
                    <a:ext uri="{FF2B5EF4-FFF2-40B4-BE49-F238E27FC236}">
                      <a16:creationId xmlns:a16="http://schemas.microsoft.com/office/drawing/2014/main" id="{D19C752E-47F2-7CB6-320E-EE9BF124604E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431" name="Google Shape;431;p15">
                  <a:extLst>
                    <a:ext uri="{FF2B5EF4-FFF2-40B4-BE49-F238E27FC236}">
                      <a16:creationId xmlns:a16="http://schemas.microsoft.com/office/drawing/2014/main" id="{18AECF58-AD5A-DD8B-04A2-E9DDC3379718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432" name="Google Shape;432;p15">
                  <a:extLst>
                    <a:ext uri="{FF2B5EF4-FFF2-40B4-BE49-F238E27FC236}">
                      <a16:creationId xmlns:a16="http://schemas.microsoft.com/office/drawing/2014/main" id="{2552D70B-9E17-8E3C-1AED-CFF4CF789111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433" name="Google Shape;433;p15">
            <a:extLst>
              <a:ext uri="{FF2B5EF4-FFF2-40B4-BE49-F238E27FC236}">
                <a16:creationId xmlns:a16="http://schemas.microsoft.com/office/drawing/2014/main" id="{D0BCE09A-45B4-921E-9942-A3A17CBDB2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958" b="6241"/>
          <a:stretch/>
        </p:blipFill>
        <p:spPr>
          <a:xfrm>
            <a:off x="5440786" y="73251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15" descr="Conception abstraite de pétales de fleurs en pastel">
            <a:extLst>
              <a:ext uri="{FF2B5EF4-FFF2-40B4-BE49-F238E27FC236}">
                <a16:creationId xmlns:a16="http://schemas.microsoft.com/office/drawing/2014/main" id="{599B8BB7-6917-9980-77DB-DE9D238D7D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157" b="7157"/>
          <a:stretch/>
        </p:blipFill>
        <p:spPr>
          <a:xfrm>
            <a:off x="7287883" y="73252"/>
            <a:ext cx="1856117" cy="10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5">
            <a:extLst>
              <a:ext uri="{FF2B5EF4-FFF2-40B4-BE49-F238E27FC236}">
                <a16:creationId xmlns:a16="http://schemas.microsoft.com/office/drawing/2014/main" id="{12CA9183-101E-135D-C88F-10CACF80D011}"/>
              </a:ext>
            </a:extLst>
          </p:cNvPr>
          <p:cNvSpPr txBox="1"/>
          <p:nvPr/>
        </p:nvSpPr>
        <p:spPr>
          <a:xfrm>
            <a:off x="631478" y="2115997"/>
            <a:ext cx="5591745" cy="3042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fr-FR" sz="1200" b="1" u="sng" dirty="0">
                <a:solidFill>
                  <a:schemeClr val="accent1"/>
                </a:solidFill>
              </a:rPr>
              <a:t>LE PODCAST DE LA CPTS PARIS 8</a:t>
            </a:r>
          </a:p>
          <a:p>
            <a:pPr algn="ctr">
              <a:lnSpc>
                <a:spcPct val="115000"/>
              </a:lnSpc>
            </a:pPr>
            <a:endParaRPr lang="fr-FR" sz="1200" b="1" u="sng" dirty="0">
              <a:solidFill>
                <a:schemeClr val="accent1"/>
              </a:solidFill>
            </a:endParaRPr>
          </a:p>
          <a:p>
            <a:pPr algn="ctr">
              <a:lnSpc>
                <a:spcPct val="115000"/>
              </a:lnSpc>
            </a:pPr>
            <a:r>
              <a:rPr lang="fr-FR" sz="1200" dirty="0"/>
              <a:t>Poursuite de l’enregistrement de nombreux podcasts sur tous les sujets de santé qui nous semblent pertinents ou les opportunités qui se présentent</a:t>
            </a:r>
          </a:p>
          <a:p>
            <a:pPr algn="ctr">
              <a:lnSpc>
                <a:spcPct val="115000"/>
              </a:lnSpc>
            </a:pPr>
            <a:endParaRPr lang="fr-FR" sz="1200" dirty="0"/>
          </a:p>
          <a:p>
            <a:pPr algn="ctr">
              <a:lnSpc>
                <a:spcPct val="115000"/>
              </a:lnSpc>
            </a:pPr>
            <a:r>
              <a:rPr lang="fr-FR" sz="1200" b="1" dirty="0"/>
              <a:t>1 nouveau podcast tous les vendredis</a:t>
            </a:r>
          </a:p>
          <a:p>
            <a:pPr algn="ctr">
              <a:lnSpc>
                <a:spcPct val="115000"/>
              </a:lnSpc>
            </a:pPr>
            <a:r>
              <a:rPr lang="fr-FR" sz="1200" dirty="0"/>
              <a:t>En accès libre via le site internet, Spotify et réseaux sociaux</a:t>
            </a:r>
          </a:p>
          <a:p>
            <a:pPr algn="ctr">
              <a:lnSpc>
                <a:spcPct val="115000"/>
              </a:lnSpc>
            </a:pPr>
            <a:endParaRPr lang="fr-FR" sz="1200" dirty="0"/>
          </a:p>
          <a:p>
            <a:pPr algn="ctr">
              <a:lnSpc>
                <a:spcPct val="115000"/>
              </a:lnSpc>
            </a:pPr>
            <a:r>
              <a:rPr lang="fr-FR" sz="1200" dirty="0"/>
              <a:t>52 podcasts postés en année 5</a:t>
            </a:r>
          </a:p>
          <a:p>
            <a:pPr algn="ctr">
              <a:lnSpc>
                <a:spcPct val="115000"/>
              </a:lnSpc>
            </a:pPr>
            <a:r>
              <a:rPr lang="fr-FR" sz="1200" dirty="0"/>
              <a:t>Actif depuis février 2024 !</a:t>
            </a:r>
          </a:p>
          <a:p>
            <a:pPr algn="ctr">
              <a:lnSpc>
                <a:spcPct val="115000"/>
              </a:lnSpc>
            </a:pPr>
            <a:endParaRPr lang="fr-FR" sz="1200" dirty="0"/>
          </a:p>
          <a:p>
            <a:pPr algn="ctr">
              <a:lnSpc>
                <a:spcPct val="115000"/>
              </a:lnSpc>
            </a:pPr>
            <a:endParaRPr lang="fr-FR" sz="1200" dirty="0"/>
          </a:p>
          <a:p>
            <a:pPr algn="ctr">
              <a:lnSpc>
                <a:spcPct val="115000"/>
              </a:lnSpc>
            </a:pPr>
            <a:r>
              <a:rPr lang="fr-FR" sz="1200" dirty="0">
                <a:solidFill>
                  <a:schemeClr val="accent5"/>
                </a:solidFill>
              </a:rPr>
              <a:t>La CPTS Paris 8 est également toujours missionnée pour enregistrer des Podcasts pour les autres CPTS (CPTS Paris Neuf, CPTS Paris 17 …)</a:t>
            </a:r>
            <a:r>
              <a:rPr lang="fr-FR" sz="1200" b="1" i="1" dirty="0">
                <a:solidFill>
                  <a:schemeClr val="bg2"/>
                </a:solidFill>
                <a:sym typeface="Wingdings" panose="05000000000000000000" pitchFamily="2" charset="2"/>
              </a:rPr>
              <a:t>	</a:t>
            </a:r>
            <a:endParaRPr lang="fr-FR" sz="825" b="1" i="1" dirty="0">
              <a:solidFill>
                <a:schemeClr val="bg2"/>
              </a:solidFill>
            </a:endParaRPr>
          </a:p>
        </p:txBody>
      </p:sp>
      <p:sp>
        <p:nvSpPr>
          <p:cNvPr id="437" name="Google Shape;437;p15">
            <a:extLst>
              <a:ext uri="{FF2B5EF4-FFF2-40B4-BE49-F238E27FC236}">
                <a16:creationId xmlns:a16="http://schemas.microsoft.com/office/drawing/2014/main" id="{75528560-68F9-3FCE-9CFA-21DC239BF620}"/>
              </a:ext>
            </a:extLst>
          </p:cNvPr>
          <p:cNvSpPr/>
          <p:nvPr/>
        </p:nvSpPr>
        <p:spPr>
          <a:xfrm>
            <a:off x="1807515" y="3102836"/>
            <a:ext cx="6840916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>
              <a:buClr>
                <a:schemeClr val="dk1"/>
              </a:buClr>
              <a:buSzPts val="1800"/>
            </a:pPr>
            <a:br>
              <a:rPr lang="fr-FR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1800"/>
            </a:pPr>
            <a:br>
              <a:rPr lang="fr-FR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C7D88C-685B-4C49-B7E4-ACD0230AEB7D}"/>
              </a:ext>
            </a:extLst>
          </p:cNvPr>
          <p:cNvSpPr txBox="1"/>
          <p:nvPr/>
        </p:nvSpPr>
        <p:spPr>
          <a:xfrm>
            <a:off x="1106158" y="1562194"/>
            <a:ext cx="304276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fr-FR" sz="1350" b="1" u="sng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Les RDV de la santé</a:t>
            </a:r>
          </a:p>
        </p:txBody>
      </p:sp>
      <p:pic>
        <p:nvPicPr>
          <p:cNvPr id="7" name="Graphique 6" descr="Calendrier journalier contour">
            <a:extLst>
              <a:ext uri="{FF2B5EF4-FFF2-40B4-BE49-F238E27FC236}">
                <a16:creationId xmlns:a16="http://schemas.microsoft.com/office/drawing/2014/main" id="{EF08CFF2-2E02-6A0A-3851-1E26EB9F3E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0358" y="1320079"/>
            <a:ext cx="685800" cy="685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43F68B-F9E6-5A6B-9FFB-6ABCD5F2BF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3036" y="1609381"/>
            <a:ext cx="2423921" cy="4055571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3187995-7BC6-FD0F-CD64-5BA3D079E57F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17" name="Image 0" descr="/home/claude/icons/image1.png">
            <a:extLst>
              <a:ext uri="{FF2B5EF4-FFF2-40B4-BE49-F238E27FC236}">
                <a16:creationId xmlns:a16="http://schemas.microsoft.com/office/drawing/2014/main" id="{C4BC43DF-CCC6-1A0D-7918-8FB6E45600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AB0FBE8-1AB3-B312-BDE9-79EB06A701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96B112C-8297-73EB-3532-C29D6E3DB0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18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>
          <a:extLst>
            <a:ext uri="{FF2B5EF4-FFF2-40B4-BE49-F238E27FC236}">
              <a16:creationId xmlns:a16="http://schemas.microsoft.com/office/drawing/2014/main" id="{9B71DCC1-0239-F56E-0143-E006CB21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5">
            <a:extLst>
              <a:ext uri="{FF2B5EF4-FFF2-40B4-BE49-F238E27FC236}">
                <a16:creationId xmlns:a16="http://schemas.microsoft.com/office/drawing/2014/main" id="{E23950A8-7293-D301-34E6-5A21D3938FE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4277" y="341964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3</a:t>
            </a:r>
            <a:b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Actions territoriales de prévention</a:t>
            </a:r>
            <a:endParaRPr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2" name="Google Shape;422;p15">
            <a:extLst>
              <a:ext uri="{FF2B5EF4-FFF2-40B4-BE49-F238E27FC236}">
                <a16:creationId xmlns:a16="http://schemas.microsoft.com/office/drawing/2014/main" id="{D9DB79A4-C641-A3BB-E53B-CDCB8778948C}"/>
              </a:ext>
            </a:extLst>
          </p:cNvPr>
          <p:cNvGrpSpPr/>
          <p:nvPr/>
        </p:nvGrpSpPr>
        <p:grpSpPr>
          <a:xfrm>
            <a:off x="1439644" y="2987279"/>
            <a:ext cx="1662113" cy="883443"/>
            <a:chOff x="4987925" y="2840038"/>
            <a:chExt cx="2216150" cy="1177924"/>
          </a:xfrm>
        </p:grpSpPr>
        <p:sp>
          <p:nvSpPr>
            <p:cNvPr id="423" name="Google Shape;423;p15">
              <a:extLst>
                <a:ext uri="{FF2B5EF4-FFF2-40B4-BE49-F238E27FC236}">
                  <a16:creationId xmlns:a16="http://schemas.microsoft.com/office/drawing/2014/main" id="{D35C8A0B-2112-E2D1-7521-69870EA1452F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lt2">
                <a:alpha val="0"/>
              </a:scheme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endParaRPr sz="135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24" name="Google Shape;424;p15">
              <a:extLst>
                <a:ext uri="{FF2B5EF4-FFF2-40B4-BE49-F238E27FC236}">
                  <a16:creationId xmlns:a16="http://schemas.microsoft.com/office/drawing/2014/main" id="{867DFA54-AB1D-9752-3470-755C4E239496}"/>
                </a:ext>
              </a:extLst>
            </p:cNvPr>
            <p:cNvGrpSpPr/>
            <p:nvPr/>
          </p:nvGrpSpPr>
          <p:grpSpPr>
            <a:xfrm>
              <a:off x="5422657" y="2958667"/>
              <a:ext cx="1332015" cy="987941"/>
              <a:chOff x="6580978" y="2958667"/>
              <a:chExt cx="1332015" cy="987941"/>
            </a:xfrm>
          </p:grpSpPr>
          <p:grpSp>
            <p:nvGrpSpPr>
              <p:cNvPr id="425" name="Google Shape;425;p15">
                <a:extLst>
                  <a:ext uri="{FF2B5EF4-FFF2-40B4-BE49-F238E27FC236}">
                    <a16:creationId xmlns:a16="http://schemas.microsoft.com/office/drawing/2014/main" id="{C42C3240-4A7C-5BC6-40B2-BD96B67768F9}"/>
                  </a:ext>
                </a:extLst>
              </p:cNvPr>
              <p:cNvGrpSpPr/>
              <p:nvPr/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26" name="Google Shape;426;p15">
                  <a:extLst>
                    <a:ext uri="{FF2B5EF4-FFF2-40B4-BE49-F238E27FC236}">
                      <a16:creationId xmlns:a16="http://schemas.microsoft.com/office/drawing/2014/main" id="{0AF212DE-EE9B-A323-E2D2-42D94D29B134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427" name="Google Shape;427;p15">
                  <a:extLst>
                    <a:ext uri="{FF2B5EF4-FFF2-40B4-BE49-F238E27FC236}">
                      <a16:creationId xmlns:a16="http://schemas.microsoft.com/office/drawing/2014/main" id="{6506860C-D32B-6F62-A890-D0F61BAC43DA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428" name="Google Shape;428;p15">
                  <a:extLst>
                    <a:ext uri="{FF2B5EF4-FFF2-40B4-BE49-F238E27FC236}">
                      <a16:creationId xmlns:a16="http://schemas.microsoft.com/office/drawing/2014/main" id="{DDE2D1EA-B690-E692-21C7-6C584FE99B80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29" name="Google Shape;429;p15">
                <a:extLst>
                  <a:ext uri="{FF2B5EF4-FFF2-40B4-BE49-F238E27FC236}">
                    <a16:creationId xmlns:a16="http://schemas.microsoft.com/office/drawing/2014/main" id="{44E6407B-979F-7382-3FC4-094F42EECC32}"/>
                  </a:ext>
                </a:extLst>
              </p:cNvPr>
              <p:cNvGrpSpPr/>
              <p:nvPr/>
            </p:nvGrpSpPr>
            <p:grpSpPr>
              <a:xfrm rot="-27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30" name="Google Shape;430;p15">
                  <a:extLst>
                    <a:ext uri="{FF2B5EF4-FFF2-40B4-BE49-F238E27FC236}">
                      <a16:creationId xmlns:a16="http://schemas.microsoft.com/office/drawing/2014/main" id="{602217E9-7BF4-48D3-D67C-2881C5B78054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431" name="Google Shape;431;p15">
                  <a:extLst>
                    <a:ext uri="{FF2B5EF4-FFF2-40B4-BE49-F238E27FC236}">
                      <a16:creationId xmlns:a16="http://schemas.microsoft.com/office/drawing/2014/main" id="{188CDEA1-B7BB-252C-91C6-8105B9123A94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432" name="Google Shape;432;p15">
                  <a:extLst>
                    <a:ext uri="{FF2B5EF4-FFF2-40B4-BE49-F238E27FC236}">
                      <a16:creationId xmlns:a16="http://schemas.microsoft.com/office/drawing/2014/main" id="{6E9BFAFF-7D2E-77A0-24D4-78E51A79A030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433" name="Google Shape;433;p15">
            <a:extLst>
              <a:ext uri="{FF2B5EF4-FFF2-40B4-BE49-F238E27FC236}">
                <a16:creationId xmlns:a16="http://schemas.microsoft.com/office/drawing/2014/main" id="{60A04310-71D6-28B9-8B00-453DF3E481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958" b="6241"/>
          <a:stretch/>
        </p:blipFill>
        <p:spPr>
          <a:xfrm>
            <a:off x="5440786" y="177529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15" descr="Conception abstraite de pétales de fleurs en pastel">
            <a:extLst>
              <a:ext uri="{FF2B5EF4-FFF2-40B4-BE49-F238E27FC236}">
                <a16:creationId xmlns:a16="http://schemas.microsoft.com/office/drawing/2014/main" id="{FB9B768F-DE74-A5D2-5133-88E9409672A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157" b="7157"/>
          <a:stretch/>
        </p:blipFill>
        <p:spPr>
          <a:xfrm>
            <a:off x="7287883" y="177530"/>
            <a:ext cx="1856117" cy="10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5">
            <a:extLst>
              <a:ext uri="{FF2B5EF4-FFF2-40B4-BE49-F238E27FC236}">
                <a16:creationId xmlns:a16="http://schemas.microsoft.com/office/drawing/2014/main" id="{84E2C113-15C7-460C-B11A-A162B626D834}"/>
              </a:ext>
            </a:extLst>
          </p:cNvPr>
          <p:cNvSpPr/>
          <p:nvPr/>
        </p:nvSpPr>
        <p:spPr>
          <a:xfrm>
            <a:off x="1807515" y="3102836"/>
            <a:ext cx="6840916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>
              <a:buClr>
                <a:schemeClr val="dk1"/>
              </a:buClr>
              <a:buSzPts val="1800"/>
            </a:pPr>
            <a:br>
              <a:rPr lang="fr-FR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1800"/>
            </a:pPr>
            <a:br>
              <a:rPr lang="fr-FR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5F1A50-6B0C-ED78-8A57-1F0102131BD9}"/>
              </a:ext>
            </a:extLst>
          </p:cNvPr>
          <p:cNvSpPr txBox="1"/>
          <p:nvPr/>
        </p:nvSpPr>
        <p:spPr>
          <a:xfrm>
            <a:off x="992121" y="1514728"/>
            <a:ext cx="512925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fr-FR" sz="1350" b="1" u="sng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Les rencontres du Bon Usage et de la pertinence des soins</a:t>
            </a:r>
          </a:p>
          <a:p>
            <a:pPr>
              <a:buClr>
                <a:srgbClr val="000000"/>
              </a:buClr>
              <a:buSzPts val="1600"/>
            </a:pPr>
            <a:endParaRPr lang="fr-FR" sz="1350" b="1" u="sng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raphique 6" descr="Calendrier journalier contour">
            <a:extLst>
              <a:ext uri="{FF2B5EF4-FFF2-40B4-BE49-F238E27FC236}">
                <a16:creationId xmlns:a16="http://schemas.microsoft.com/office/drawing/2014/main" id="{9AC85CE2-0BEE-A184-3492-52BDA00E1C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06321" y="1272613"/>
            <a:ext cx="685800" cy="6858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DC814B-B82B-E2D7-F843-10748C4104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164" t="67955" r="50753" b="6105"/>
          <a:stretch>
            <a:fillRect/>
          </a:stretch>
        </p:blipFill>
        <p:spPr>
          <a:xfrm>
            <a:off x="495569" y="3548651"/>
            <a:ext cx="3479610" cy="256204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20F4F0A-9CFD-31B1-9C52-5D16D717654B}"/>
              </a:ext>
            </a:extLst>
          </p:cNvPr>
          <p:cNvSpPr txBox="1"/>
          <p:nvPr/>
        </p:nvSpPr>
        <p:spPr>
          <a:xfrm>
            <a:off x="239488" y="2291867"/>
            <a:ext cx="4310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Réunion </a:t>
            </a:r>
            <a:r>
              <a:rPr lang="fr-FR" dirty="0" err="1"/>
              <a:t>interpro</a:t>
            </a:r>
            <a:r>
              <a:rPr lang="fr-FR" dirty="0"/>
              <a:t> sur l’évolution de la réglementation de la délivrance des biosimilaires </a:t>
            </a:r>
            <a:r>
              <a:rPr lang="fr-FR" sz="1100" dirty="0"/>
              <a:t>(08 septembre 2026)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4CEC29-C68A-119E-3454-7E97D51BDB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2593" y="3605531"/>
            <a:ext cx="3340218" cy="25051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73736EE-418A-7184-594D-60B9395F737E}"/>
              </a:ext>
            </a:extLst>
          </p:cNvPr>
          <p:cNvSpPr txBox="1"/>
          <p:nvPr/>
        </p:nvSpPr>
        <p:spPr>
          <a:xfrm>
            <a:off x="4627331" y="2325613"/>
            <a:ext cx="4310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Formations des Kinés sur leurs nouveaux droits de prescriptions </a:t>
            </a:r>
            <a:r>
              <a:rPr lang="fr-FR" sz="1100" dirty="0"/>
              <a:t>(12 octobre2026)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1961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>
          <a:extLst>
            <a:ext uri="{FF2B5EF4-FFF2-40B4-BE49-F238E27FC236}">
              <a16:creationId xmlns:a16="http://schemas.microsoft.com/office/drawing/2014/main" id="{FCD3F994-F544-B7BE-7EB0-E699736D0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5">
            <a:extLst>
              <a:ext uri="{FF2B5EF4-FFF2-40B4-BE49-F238E27FC236}">
                <a16:creationId xmlns:a16="http://schemas.microsoft.com/office/drawing/2014/main" id="{3019CA99-50B1-64F6-EDB1-80B8CF0E33C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4277" y="184456"/>
            <a:ext cx="5129254" cy="8310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MISSION 3</a:t>
            </a:r>
            <a:b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Actions territoriales de prévention</a:t>
            </a:r>
            <a:endParaRPr sz="30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2" name="Google Shape;422;p15">
            <a:extLst>
              <a:ext uri="{FF2B5EF4-FFF2-40B4-BE49-F238E27FC236}">
                <a16:creationId xmlns:a16="http://schemas.microsoft.com/office/drawing/2014/main" id="{DEE964B5-B3C0-8052-A8BA-9BD9C04C43DF}"/>
              </a:ext>
            </a:extLst>
          </p:cNvPr>
          <p:cNvGrpSpPr/>
          <p:nvPr/>
        </p:nvGrpSpPr>
        <p:grpSpPr>
          <a:xfrm>
            <a:off x="1439644" y="2987279"/>
            <a:ext cx="1662113" cy="883443"/>
            <a:chOff x="4987925" y="2840038"/>
            <a:chExt cx="2216150" cy="1177924"/>
          </a:xfrm>
        </p:grpSpPr>
        <p:sp>
          <p:nvSpPr>
            <p:cNvPr id="423" name="Google Shape;423;p15">
              <a:extLst>
                <a:ext uri="{FF2B5EF4-FFF2-40B4-BE49-F238E27FC236}">
                  <a16:creationId xmlns:a16="http://schemas.microsoft.com/office/drawing/2014/main" id="{1CD37F6E-C236-78FD-DAD8-7AC00BF2D7F3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lt2">
                <a:alpha val="0"/>
              </a:schemeClr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endParaRPr sz="135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424" name="Google Shape;424;p15">
              <a:extLst>
                <a:ext uri="{FF2B5EF4-FFF2-40B4-BE49-F238E27FC236}">
                  <a16:creationId xmlns:a16="http://schemas.microsoft.com/office/drawing/2014/main" id="{6F9E299B-783D-045D-1054-6444B976FB5E}"/>
                </a:ext>
              </a:extLst>
            </p:cNvPr>
            <p:cNvGrpSpPr/>
            <p:nvPr/>
          </p:nvGrpSpPr>
          <p:grpSpPr>
            <a:xfrm>
              <a:off x="5422657" y="2958667"/>
              <a:ext cx="1332015" cy="987941"/>
              <a:chOff x="6580978" y="2958667"/>
              <a:chExt cx="1332015" cy="987941"/>
            </a:xfrm>
          </p:grpSpPr>
          <p:grpSp>
            <p:nvGrpSpPr>
              <p:cNvPr id="425" name="Google Shape;425;p15">
                <a:extLst>
                  <a:ext uri="{FF2B5EF4-FFF2-40B4-BE49-F238E27FC236}">
                    <a16:creationId xmlns:a16="http://schemas.microsoft.com/office/drawing/2014/main" id="{FEB873AE-289D-B811-50AA-6AD9C44E5414}"/>
                  </a:ext>
                </a:extLst>
              </p:cNvPr>
              <p:cNvGrpSpPr/>
              <p:nvPr/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26" name="Google Shape;426;p15">
                  <a:extLst>
                    <a:ext uri="{FF2B5EF4-FFF2-40B4-BE49-F238E27FC236}">
                      <a16:creationId xmlns:a16="http://schemas.microsoft.com/office/drawing/2014/main" id="{E90FFA94-1772-CBC5-87B6-3CE81E060871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427" name="Google Shape;427;p15">
                  <a:extLst>
                    <a:ext uri="{FF2B5EF4-FFF2-40B4-BE49-F238E27FC236}">
                      <a16:creationId xmlns:a16="http://schemas.microsoft.com/office/drawing/2014/main" id="{749644CE-8623-45BA-927B-D5DFF745622C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428" name="Google Shape;428;p15">
                  <a:extLst>
                    <a:ext uri="{FF2B5EF4-FFF2-40B4-BE49-F238E27FC236}">
                      <a16:creationId xmlns:a16="http://schemas.microsoft.com/office/drawing/2014/main" id="{DC237AA5-BADE-0B23-785B-CCAE32C13983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29" name="Google Shape;429;p15">
                <a:extLst>
                  <a:ext uri="{FF2B5EF4-FFF2-40B4-BE49-F238E27FC236}">
                    <a16:creationId xmlns:a16="http://schemas.microsoft.com/office/drawing/2014/main" id="{9011E6DD-3A38-F93C-8A3C-A782EA9EA010}"/>
                  </a:ext>
                </a:extLst>
              </p:cNvPr>
              <p:cNvGrpSpPr/>
              <p:nvPr/>
            </p:nvGrpSpPr>
            <p:grpSpPr>
              <a:xfrm rot="-27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430" name="Google Shape;430;p15">
                  <a:extLst>
                    <a:ext uri="{FF2B5EF4-FFF2-40B4-BE49-F238E27FC236}">
                      <a16:creationId xmlns:a16="http://schemas.microsoft.com/office/drawing/2014/main" id="{4F12A894-ED84-1AF8-5A13-36A0CDEA0E7E}"/>
                    </a:ext>
                  </a:extLst>
                </p:cNvPr>
                <p:cNvSpPr/>
                <p:nvPr/>
              </p:nvSpPr>
              <p:spPr>
                <a:xfrm>
                  <a:off x="4799744" y="2905614"/>
                  <a:ext cx="159772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" h="298" extrusionOk="0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sp>
              <p:nvSpPr>
                <p:cNvPr id="431" name="Google Shape;431;p15">
                  <a:extLst>
                    <a:ext uri="{FF2B5EF4-FFF2-40B4-BE49-F238E27FC236}">
                      <a16:creationId xmlns:a16="http://schemas.microsoft.com/office/drawing/2014/main" id="{FFF37281-CADD-F2A0-60A8-15E271B97777}"/>
                    </a:ext>
                  </a:extLst>
                </p:cNvPr>
                <p:cNvSpPr/>
                <p:nvPr/>
              </p:nvSpPr>
              <p:spPr>
                <a:xfrm>
                  <a:off x="4959516" y="2905614"/>
                  <a:ext cx="157387" cy="7106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298" extrusionOk="0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9411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68569" tIns="34275" rIns="68569" bIns="34275" anchor="t" anchorCtr="0">
                  <a:noAutofit/>
                </a:bodyPr>
                <a:lstStyle/>
                <a:p>
                  <a:pPr>
                    <a:buClr>
                      <a:srgbClr val="000000"/>
                    </a:buClr>
                    <a:buSzPts val="1800"/>
                  </a:pPr>
                  <a:endParaRPr sz="135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  <p:cxnSp>
              <p:nvCxnSpPr>
                <p:cNvPr id="432" name="Google Shape;432;p15">
                  <a:extLst>
                    <a:ext uri="{FF2B5EF4-FFF2-40B4-BE49-F238E27FC236}">
                      <a16:creationId xmlns:a16="http://schemas.microsoft.com/office/drawing/2014/main" id="{DEF8596D-65A5-13F6-DDC0-2F492E31B929}"/>
                    </a:ext>
                  </a:extLst>
                </p:cNvPr>
                <p:cNvCxnSpPr/>
                <p:nvPr/>
              </p:nvCxnSpPr>
              <p:spPr>
                <a:xfrm rot="10800000">
                  <a:off x="4959516" y="2905614"/>
                  <a:ext cx="0" cy="1080000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433" name="Google Shape;433;p15">
            <a:extLst>
              <a:ext uri="{FF2B5EF4-FFF2-40B4-BE49-F238E27FC236}">
                <a16:creationId xmlns:a16="http://schemas.microsoft.com/office/drawing/2014/main" id="{D722AB39-61FB-D81F-095D-536E5A86FF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958" b="6241"/>
          <a:stretch/>
        </p:blipFill>
        <p:spPr>
          <a:xfrm>
            <a:off x="5440786" y="20021"/>
            <a:ext cx="1897275" cy="103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15" descr="Conception abstraite de pétales de fleurs en pastel">
            <a:extLst>
              <a:ext uri="{FF2B5EF4-FFF2-40B4-BE49-F238E27FC236}">
                <a16:creationId xmlns:a16="http://schemas.microsoft.com/office/drawing/2014/main" id="{F145ED89-BCE1-8A0B-673A-11D8F4C5E48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157" b="7157"/>
          <a:stretch/>
        </p:blipFill>
        <p:spPr>
          <a:xfrm>
            <a:off x="7287883" y="20022"/>
            <a:ext cx="1856117" cy="1041743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5">
            <a:extLst>
              <a:ext uri="{FF2B5EF4-FFF2-40B4-BE49-F238E27FC236}">
                <a16:creationId xmlns:a16="http://schemas.microsoft.com/office/drawing/2014/main" id="{2CE121EC-2752-6289-7FBF-4D8B0F4151F5}"/>
              </a:ext>
            </a:extLst>
          </p:cNvPr>
          <p:cNvSpPr txBox="1"/>
          <p:nvPr/>
        </p:nvSpPr>
        <p:spPr>
          <a:xfrm>
            <a:off x="402376" y="1897655"/>
            <a:ext cx="8360623" cy="381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fr-FR" sz="1200" b="1" u="sng" dirty="0">
                <a:solidFill>
                  <a:schemeClr val="tx2">
                    <a:lumMod val="75000"/>
                  </a:schemeClr>
                </a:solidFill>
              </a:rPr>
              <a:t>LE BILAN DE PREVENTION + : Enrichir les BDP par un Bilan Nutritionnel avec partage </a:t>
            </a:r>
            <a:r>
              <a:rPr lang="fr-FR" sz="1200" b="1" u="sng" dirty="0" err="1">
                <a:solidFill>
                  <a:schemeClr val="tx2">
                    <a:lumMod val="75000"/>
                  </a:schemeClr>
                </a:solidFill>
              </a:rPr>
              <a:t>interpro</a:t>
            </a:r>
            <a:r>
              <a:rPr lang="fr-FR" sz="1200" b="1" u="sng" dirty="0">
                <a:solidFill>
                  <a:schemeClr val="tx2">
                    <a:lumMod val="75000"/>
                  </a:schemeClr>
                </a:solidFill>
              </a:rPr>
              <a:t> si nécessaire </a:t>
            </a:r>
            <a:endParaRPr lang="fr-FR" sz="1200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lnSpc>
                <a:spcPct val="115000"/>
              </a:lnSpc>
            </a:pPr>
            <a:endParaRPr lang="fr-FR" sz="1200" b="1" u="sng" dirty="0">
              <a:solidFill>
                <a:srgbClr val="0070C0"/>
              </a:solidFill>
            </a:endParaRPr>
          </a:p>
          <a:p>
            <a:pPr>
              <a:lnSpc>
                <a:spcPct val="115000"/>
              </a:lnSpc>
            </a:pPr>
            <a:r>
              <a:rPr lang="fr-FR" sz="1400" u="sng" dirty="0">
                <a:solidFill>
                  <a:srgbClr val="0070C0"/>
                </a:solidFill>
              </a:rPr>
              <a:t>Pour rappel :</a:t>
            </a:r>
            <a:r>
              <a:rPr lang="fr-FR" sz="1400" dirty="0">
                <a:solidFill>
                  <a:srgbClr val="0070C0"/>
                </a:solidFill>
              </a:rPr>
              <a:t> Bilan de prévention permettant un gain de temps important et une coordination de la prise en charge</a:t>
            </a:r>
          </a:p>
          <a:p>
            <a:pPr>
              <a:lnSpc>
                <a:spcPct val="115000"/>
              </a:lnSpc>
            </a:pPr>
            <a:r>
              <a:rPr lang="fr-FR" sz="1400" dirty="0">
                <a:solidFill>
                  <a:srgbClr val="0070C0"/>
                </a:solidFill>
              </a:rPr>
              <a:t>Utilisable dans l’évaluation et la réalisation de « Mon Bilan Prévention » prévu par la Sécurité Sociale à 18/25, 45/50, 60/65 et 70/75 ans</a:t>
            </a:r>
          </a:p>
          <a:p>
            <a:pPr algn="just"/>
            <a:endParaRPr lang="fr-FR" sz="1400" dirty="0">
              <a:solidFill>
                <a:srgbClr val="0070C0"/>
              </a:solidFill>
            </a:endParaRPr>
          </a:p>
          <a:p>
            <a:pPr>
              <a:lnSpc>
                <a:spcPct val="115000"/>
              </a:lnSpc>
            </a:pPr>
            <a:r>
              <a:rPr lang="fr-FR" sz="1400" dirty="0">
                <a:solidFill>
                  <a:srgbClr val="0070C0"/>
                </a:solidFill>
              </a:rPr>
              <a:t>Outil commun à toute notre CPTS en cas de réorientation pour un suivi optimal</a:t>
            </a:r>
          </a:p>
          <a:p>
            <a:pPr>
              <a:lnSpc>
                <a:spcPct val="115000"/>
              </a:lnSpc>
            </a:pPr>
            <a:endParaRPr lang="fr-FR" sz="1400" dirty="0">
              <a:solidFill>
                <a:srgbClr val="0070C0"/>
              </a:solidFill>
            </a:endParaRPr>
          </a:p>
          <a:p>
            <a:pPr>
              <a:lnSpc>
                <a:spcPct val="115000"/>
              </a:lnSpc>
            </a:pPr>
            <a:r>
              <a:rPr lang="fr-FR" sz="1400" dirty="0">
                <a:solidFill>
                  <a:srgbClr val="0070C0"/>
                </a:solidFill>
              </a:rPr>
              <a:t>4 bilans possibles : </a:t>
            </a:r>
            <a:r>
              <a:rPr lang="fr-FR" sz="1200" dirty="0">
                <a:solidFill>
                  <a:srgbClr val="0070C0"/>
                </a:solidFill>
              </a:rPr>
              <a:t>Mode de vie (10 min) – Prévention (15 à 20 min) – Santé (20 min) – Santé </a:t>
            </a:r>
            <a:r>
              <a:rPr lang="fr-FR" sz="1200" dirty="0" err="1">
                <a:solidFill>
                  <a:srgbClr val="0070C0"/>
                </a:solidFill>
              </a:rPr>
              <a:t>interpro</a:t>
            </a:r>
            <a:r>
              <a:rPr lang="fr-FR" sz="1200" dirty="0">
                <a:solidFill>
                  <a:srgbClr val="0070C0"/>
                </a:solidFill>
              </a:rPr>
              <a:t> (25 à 30 min)</a:t>
            </a:r>
            <a:endParaRPr lang="fr-FR" sz="1400" dirty="0">
              <a:solidFill>
                <a:srgbClr val="0070C0"/>
              </a:solidFill>
            </a:endParaRPr>
          </a:p>
          <a:p>
            <a:pPr>
              <a:lnSpc>
                <a:spcPct val="115000"/>
              </a:lnSpc>
            </a:pPr>
            <a:endParaRPr lang="fr-FR" sz="1400" dirty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</a:pPr>
            <a:r>
              <a:rPr lang="fr-FR" sz="1400" b="1" dirty="0">
                <a:solidFill>
                  <a:srgbClr val="0070C0"/>
                </a:solidFill>
                <a:sym typeface="Wingdings" panose="05000000000000000000" pitchFamily="2" charset="2"/>
              </a:rPr>
              <a:t>Depuis le 01/10/2025 </a:t>
            </a:r>
            <a:r>
              <a:rPr lang="fr-FR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: 553 bilans de prévention réalisés</a:t>
            </a:r>
          </a:p>
          <a:p>
            <a:pPr>
              <a:lnSpc>
                <a:spcPct val="115000"/>
              </a:lnSpc>
            </a:pPr>
            <a:r>
              <a:rPr lang="fr-FR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Dont une vingtaine de réorientations vers d'autres professionnels de santé pour la suite des soins</a:t>
            </a:r>
          </a:p>
          <a:p>
            <a:pPr>
              <a:lnSpc>
                <a:spcPct val="115000"/>
              </a:lnSpc>
            </a:pPr>
            <a:endParaRPr lang="fr-FR" sz="900" b="1" i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>
              <a:lnSpc>
                <a:spcPct val="115000"/>
              </a:lnSpc>
            </a:pPr>
            <a:r>
              <a:rPr lang="fr-FR" sz="1400" b="1" i="1" dirty="0">
                <a:solidFill>
                  <a:srgbClr val="FF0000"/>
                </a:solidFill>
                <a:sym typeface="Wingdings" panose="05000000000000000000" pitchFamily="2" charset="2"/>
              </a:rPr>
              <a:t>Réflexion à porter avec le DAC PNO 75 autour d’un développement ICOPE dans le cadre du repérage via le bilan de prévention</a:t>
            </a:r>
            <a:endParaRPr lang="fr-FR" sz="1000" b="1" i="1" dirty="0">
              <a:solidFill>
                <a:srgbClr val="FF0000"/>
              </a:solidFill>
            </a:endParaRPr>
          </a:p>
        </p:txBody>
      </p:sp>
      <p:sp>
        <p:nvSpPr>
          <p:cNvPr id="437" name="Google Shape;437;p15">
            <a:extLst>
              <a:ext uri="{FF2B5EF4-FFF2-40B4-BE49-F238E27FC236}">
                <a16:creationId xmlns:a16="http://schemas.microsoft.com/office/drawing/2014/main" id="{1B707B3A-3F3C-7AC5-7A0E-9A247C6CCC68}"/>
              </a:ext>
            </a:extLst>
          </p:cNvPr>
          <p:cNvSpPr/>
          <p:nvPr/>
        </p:nvSpPr>
        <p:spPr>
          <a:xfrm>
            <a:off x="1807515" y="3102836"/>
            <a:ext cx="6840916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spAutoFit/>
          </a:bodyPr>
          <a:lstStyle/>
          <a:p>
            <a:pPr>
              <a:buClr>
                <a:schemeClr val="dk1"/>
              </a:buClr>
              <a:buSzPts val="1800"/>
            </a:pPr>
            <a:br>
              <a:rPr lang="fr-FR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1800"/>
            </a:pPr>
            <a:br>
              <a:rPr lang="fr-FR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399A31-0337-A5C8-5573-09BC81B81288}"/>
              </a:ext>
            </a:extLst>
          </p:cNvPr>
          <p:cNvSpPr txBox="1"/>
          <p:nvPr/>
        </p:nvSpPr>
        <p:spPr>
          <a:xfrm>
            <a:off x="1106158" y="1319830"/>
            <a:ext cx="304276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fr-FR" sz="1350" b="1" u="sng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Les RDV de la santé</a:t>
            </a:r>
          </a:p>
        </p:txBody>
      </p:sp>
      <p:pic>
        <p:nvPicPr>
          <p:cNvPr id="7" name="Graphique 6" descr="Calendrier journalier contour">
            <a:extLst>
              <a:ext uri="{FF2B5EF4-FFF2-40B4-BE49-F238E27FC236}">
                <a16:creationId xmlns:a16="http://schemas.microsoft.com/office/drawing/2014/main" id="{B45504F0-DEEF-C074-4EA4-8FC32BE130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0358" y="1107645"/>
            <a:ext cx="685800" cy="6858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D41DA785-4ACD-80E8-997A-DFFF4B756564}"/>
              </a:ext>
            </a:extLst>
          </p:cNvPr>
          <p:cNvSpPr txBox="1">
            <a:spLocks noChangeArrowheads="1"/>
          </p:cNvSpPr>
          <p:nvPr/>
        </p:nvSpPr>
        <p:spPr>
          <a:xfrm>
            <a:off x="1360501" y="6069804"/>
            <a:ext cx="3855302" cy="648108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6" name="Image 0" descr="/home/claude/icons/image1.png">
            <a:extLst>
              <a:ext uri="{FF2B5EF4-FFF2-40B4-BE49-F238E27FC236}">
                <a16:creationId xmlns:a16="http://schemas.microsoft.com/office/drawing/2014/main" id="{91AF4067-9DA2-3F45-2A24-A08C0279A8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236" b="21043"/>
          <a:stretch>
            <a:fillRect/>
          </a:stretch>
        </p:blipFill>
        <p:spPr>
          <a:xfrm>
            <a:off x="6862411" y="5911282"/>
            <a:ext cx="2036266" cy="8066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14A4E30-6BB2-5B22-5F81-EAC6638B54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5498" y="6016325"/>
            <a:ext cx="544949" cy="70158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0660E2-D66D-5E4F-B135-FD4D9E86A5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402377" y="6056821"/>
            <a:ext cx="1516380" cy="7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96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ttp://www.pharmaciedelpech.fr/Assets/Img/Site/Accueil.jpg"/>
          <p:cNvPicPr>
            <a:picLocks noChangeAspect="1" noChangeArrowheads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7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28650" y="857251"/>
            <a:ext cx="7886700" cy="994172"/>
          </a:xfrm>
        </p:spPr>
        <p:txBody>
          <a:bodyPr/>
          <a:lstStyle/>
          <a:p>
            <a:pPr algn="ctr"/>
            <a:r>
              <a:rPr lang="fr-FR" b="1" u="sng" dirty="0">
                <a:solidFill>
                  <a:srgbClr val="64897C"/>
                </a:solidFill>
                <a:latin typeface="Barlow Condensed" panose="00000806000000000000" pitchFamily="2" charset="0"/>
              </a:rPr>
              <a:t>Contact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2190088"/>
            <a:ext cx="7886700" cy="3263504"/>
          </a:xfrm>
        </p:spPr>
        <p:txBody>
          <a:bodyPr>
            <a:normAutofit/>
          </a:bodyPr>
          <a:lstStyle/>
          <a:p>
            <a:endParaRPr lang="fr-FR" sz="1800" dirty="0"/>
          </a:p>
          <a:p>
            <a:r>
              <a:rPr lang="fr-FR" sz="2400" dirty="0"/>
              <a:t>Éric Myon : 06 10 84 80 39</a:t>
            </a:r>
          </a:p>
          <a:p>
            <a:r>
              <a:rPr lang="fr-FR" sz="2000" dirty="0">
                <a:hlinkClick r:id="rId3"/>
              </a:rPr>
              <a:t>eric_myon@yahoo.fr</a:t>
            </a:r>
            <a:endParaRPr lang="fr-FR" sz="2000" dirty="0"/>
          </a:p>
          <a:p>
            <a:endParaRPr lang="fr-FR" dirty="0"/>
          </a:p>
        </p:txBody>
      </p:sp>
      <p:pic>
        <p:nvPicPr>
          <p:cNvPr id="6" name="Image 0" descr="/home/claude/icons/image1.png">
            <a:extLst>
              <a:ext uri="{FF2B5EF4-FFF2-40B4-BE49-F238E27FC236}">
                <a16:creationId xmlns:a16="http://schemas.microsoft.com/office/drawing/2014/main" id="{55A40F96-4BC2-A707-2072-2999F2FFBB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36" b="21043"/>
          <a:stretch>
            <a:fillRect/>
          </a:stretch>
        </p:blipFill>
        <p:spPr>
          <a:xfrm>
            <a:off x="6197042" y="5690616"/>
            <a:ext cx="2946958" cy="1167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D08098-352B-B288-234B-BBAA2135E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610" y="5690616"/>
            <a:ext cx="788670" cy="1015362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229DE527-BC6F-9A6D-B240-1CC24416F52E}"/>
              </a:ext>
            </a:extLst>
          </p:cNvPr>
          <p:cNvSpPr txBox="1">
            <a:spLocks noChangeArrowheads="1"/>
          </p:cNvSpPr>
          <p:nvPr/>
        </p:nvSpPr>
        <p:spPr>
          <a:xfrm>
            <a:off x="1643388" y="5772977"/>
            <a:ext cx="4025892" cy="892505"/>
          </a:xfrm>
          <a:prstGeom prst="rect">
            <a:avLst/>
          </a:prstGeom>
          <a:solidFill>
            <a:schemeClr val="bg1">
              <a:alpha val="30000"/>
            </a:schemeClr>
          </a:solidFill>
          <a:ln w="28575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fr-FR" altLang="fr-FR" sz="1600" b="1" dirty="0">
                <a:solidFill>
                  <a:srgbClr val="056542"/>
                </a:solidFill>
              </a:rPr>
              <a:t>Eric Myon</a:t>
            </a:r>
          </a:p>
          <a:p>
            <a:pPr algn="ctr">
              <a:lnSpc>
                <a:spcPct val="120000"/>
              </a:lnSpc>
              <a:defRPr/>
            </a:pPr>
            <a:r>
              <a:rPr lang="fr-FR" altLang="fr-FR" sz="1050" b="1" dirty="0">
                <a:solidFill>
                  <a:srgbClr val="056542"/>
                </a:solidFill>
              </a:rPr>
              <a:t>Le 15 octobre 2026</a:t>
            </a:r>
            <a:endParaRPr lang="fr-FR" altLang="fr-FR" sz="600" dirty="0">
              <a:solidFill>
                <a:srgbClr val="5C5C5C"/>
              </a:solidFill>
              <a:latin typeface="+mn-lt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90D035-0C39-E2E7-19FF-1E04B95955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1388" r="73795" b="15819"/>
          <a:stretch>
            <a:fillRect/>
          </a:stretch>
        </p:blipFill>
        <p:spPr>
          <a:xfrm>
            <a:off x="284037" y="5739827"/>
            <a:ext cx="2088197" cy="9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32734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13067</TotalTime>
  <Words>1824</Words>
  <Application>Microsoft Office PowerPoint</Application>
  <PresentationFormat>Affichage à l'écran (4:3)</PresentationFormat>
  <Paragraphs>245</Paragraphs>
  <Slides>27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Arial</vt:lpstr>
      <vt:lpstr>Avenir</vt:lpstr>
      <vt:lpstr>Barlow Condensed</vt:lpstr>
      <vt:lpstr>Calibri</vt:lpstr>
      <vt:lpstr>Calibri Light</vt:lpstr>
      <vt:lpstr>Poppins</vt:lpstr>
      <vt:lpstr>Signika</vt:lpstr>
      <vt:lpstr>Wingdings</vt:lpstr>
      <vt:lpstr>1_Thème Office</vt:lpstr>
      <vt:lpstr>Présentation PowerPoint</vt:lpstr>
      <vt:lpstr>Présentation PowerPoint</vt:lpstr>
      <vt:lpstr>Difficultés économiques de l’officine en 2026</vt:lpstr>
      <vt:lpstr>En 10 ans…</vt:lpstr>
      <vt:lpstr>Une croissance en trompe-l’œil</vt:lpstr>
      <vt:lpstr>Érosion de la marge = érosion du réseau</vt:lpstr>
      <vt:lpstr>Actuellement…</vt:lpstr>
      <vt:lpstr>Présentation PowerPoint</vt:lpstr>
      <vt:lpstr>Et l’avenir n’est pas rose…</vt:lpstr>
      <vt:lpstr>Les préparations : une solution concrète face aux ruptures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L’interpro  : la solution pour faire du pharmacien d’officine le lieu du soin de premiers recours</vt:lpstr>
      <vt:lpstr>MISSION 1 Amélioration de l’accès aux soins</vt:lpstr>
      <vt:lpstr>MISSION 1 Amélioration de l’accès aux soins</vt:lpstr>
      <vt:lpstr>Présentation PowerPoint</vt:lpstr>
      <vt:lpstr>Présentation PowerPoint</vt:lpstr>
      <vt:lpstr>MISSION 2 Parcours pluriprofessionnels</vt:lpstr>
      <vt:lpstr>Des innovations digitales de prévention</vt:lpstr>
      <vt:lpstr>MISSION 3 Actions territoriales de prévention</vt:lpstr>
      <vt:lpstr>MISSION 3 Actions territoriales de prévention</vt:lpstr>
      <vt:lpstr>MISSION 3 Actions territoriales de prévention</vt:lpstr>
      <vt:lpstr>Contact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U046</dc:creator>
  <cp:lastModifiedBy>eric myon</cp:lastModifiedBy>
  <cp:revision>43</cp:revision>
  <dcterms:created xsi:type="dcterms:W3CDTF">2025-05-20T17:32:15Z</dcterms:created>
  <dcterms:modified xsi:type="dcterms:W3CDTF">2026-10-14T10:38:41Z</dcterms:modified>
</cp:coreProperties>
</file>